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1"/>
    <p:sldMasterId id="2147483870" r:id="rId2"/>
    <p:sldMasterId id="2147483882" r:id="rId3"/>
    <p:sldMasterId id="2147483894" r:id="rId4"/>
    <p:sldMasterId id="2147483908" r:id="rId5"/>
    <p:sldMasterId id="2147483923" r:id="rId6"/>
  </p:sldMasterIdLst>
  <p:notesMasterIdLst>
    <p:notesMasterId r:id="rId137"/>
  </p:notesMasterIdLst>
  <p:handoutMasterIdLst>
    <p:handoutMasterId r:id="rId138"/>
  </p:handoutMasterIdLst>
  <p:sldIdLst>
    <p:sldId id="416" r:id="rId7"/>
    <p:sldId id="262" r:id="rId8"/>
    <p:sldId id="258" r:id="rId9"/>
    <p:sldId id="259" r:id="rId10"/>
    <p:sldId id="321" r:id="rId11"/>
    <p:sldId id="304" r:id="rId12"/>
    <p:sldId id="266" r:id="rId13"/>
    <p:sldId id="260" r:id="rId14"/>
    <p:sldId id="263" r:id="rId15"/>
    <p:sldId id="452" r:id="rId16"/>
    <p:sldId id="423" r:id="rId17"/>
    <p:sldId id="424" r:id="rId18"/>
    <p:sldId id="427" r:id="rId19"/>
    <p:sldId id="426" r:id="rId20"/>
    <p:sldId id="329" r:id="rId21"/>
    <p:sldId id="330" r:id="rId22"/>
    <p:sldId id="331" r:id="rId23"/>
    <p:sldId id="334" r:id="rId24"/>
    <p:sldId id="332" r:id="rId25"/>
    <p:sldId id="333" r:id="rId26"/>
    <p:sldId id="428" r:id="rId27"/>
    <p:sldId id="429" r:id="rId28"/>
    <p:sldId id="430" r:id="rId29"/>
    <p:sldId id="453" r:id="rId30"/>
    <p:sldId id="454" r:id="rId31"/>
    <p:sldId id="431" r:id="rId32"/>
    <p:sldId id="433" r:id="rId33"/>
    <p:sldId id="432" r:id="rId34"/>
    <p:sldId id="449" r:id="rId35"/>
    <p:sldId id="450" r:id="rId36"/>
    <p:sldId id="465" r:id="rId37"/>
    <p:sldId id="466" r:id="rId38"/>
    <p:sldId id="467" r:id="rId39"/>
    <p:sldId id="468" r:id="rId40"/>
    <p:sldId id="469" r:id="rId41"/>
    <p:sldId id="470" r:id="rId42"/>
    <p:sldId id="471" r:id="rId43"/>
    <p:sldId id="472" r:id="rId44"/>
    <p:sldId id="473" r:id="rId45"/>
    <p:sldId id="474" r:id="rId46"/>
    <p:sldId id="475" r:id="rId47"/>
    <p:sldId id="476" r:id="rId48"/>
    <p:sldId id="477" r:id="rId49"/>
    <p:sldId id="478" r:id="rId50"/>
    <p:sldId id="490" r:id="rId51"/>
    <p:sldId id="503" r:id="rId52"/>
    <p:sldId id="504" r:id="rId53"/>
    <p:sldId id="493" r:id="rId54"/>
    <p:sldId id="494" r:id="rId55"/>
    <p:sldId id="495" r:id="rId56"/>
    <p:sldId id="496" r:id="rId57"/>
    <p:sldId id="497" r:id="rId58"/>
    <p:sldId id="498" r:id="rId59"/>
    <p:sldId id="499" r:id="rId60"/>
    <p:sldId id="500" r:id="rId61"/>
    <p:sldId id="501" r:id="rId62"/>
    <p:sldId id="502" r:id="rId63"/>
    <p:sldId id="480" r:id="rId64"/>
    <p:sldId id="479" r:id="rId65"/>
    <p:sldId id="481" r:id="rId66"/>
    <p:sldId id="485" r:id="rId67"/>
    <p:sldId id="487" r:id="rId68"/>
    <p:sldId id="486" r:id="rId69"/>
    <p:sldId id="488" r:id="rId70"/>
    <p:sldId id="489" r:id="rId71"/>
    <p:sldId id="482" r:id="rId72"/>
    <p:sldId id="451" r:id="rId73"/>
    <p:sldId id="534" r:id="rId74"/>
    <p:sldId id="455" r:id="rId75"/>
    <p:sldId id="456" r:id="rId76"/>
    <p:sldId id="457" r:id="rId77"/>
    <p:sldId id="458" r:id="rId78"/>
    <p:sldId id="460" r:id="rId79"/>
    <p:sldId id="461" r:id="rId80"/>
    <p:sldId id="462" r:id="rId81"/>
    <p:sldId id="505" r:id="rId82"/>
    <p:sldId id="484" r:id="rId83"/>
    <p:sldId id="535" r:id="rId84"/>
    <p:sldId id="536" r:id="rId85"/>
    <p:sldId id="537" r:id="rId86"/>
    <p:sldId id="538" r:id="rId87"/>
    <p:sldId id="463" r:id="rId88"/>
    <p:sldId id="464" r:id="rId89"/>
    <p:sldId id="539" r:id="rId90"/>
    <p:sldId id="540" r:id="rId91"/>
    <p:sldId id="541" r:id="rId92"/>
    <p:sldId id="542" r:id="rId93"/>
    <p:sldId id="543" r:id="rId94"/>
    <p:sldId id="544" r:id="rId95"/>
    <p:sldId id="545" r:id="rId96"/>
    <p:sldId id="546" r:id="rId97"/>
    <p:sldId id="547" r:id="rId98"/>
    <p:sldId id="548" r:id="rId99"/>
    <p:sldId id="549" r:id="rId100"/>
    <p:sldId id="550" r:id="rId101"/>
    <p:sldId id="551" r:id="rId102"/>
    <p:sldId id="552" r:id="rId103"/>
    <p:sldId id="553" r:id="rId104"/>
    <p:sldId id="554" r:id="rId105"/>
    <p:sldId id="555" r:id="rId106"/>
    <p:sldId id="556" r:id="rId107"/>
    <p:sldId id="557" r:id="rId108"/>
    <p:sldId id="558" r:id="rId109"/>
    <p:sldId id="559" r:id="rId110"/>
    <p:sldId id="560" r:id="rId111"/>
    <p:sldId id="561" r:id="rId112"/>
    <p:sldId id="562" r:id="rId113"/>
    <p:sldId id="563" r:id="rId114"/>
    <p:sldId id="564" r:id="rId115"/>
    <p:sldId id="565" r:id="rId116"/>
    <p:sldId id="566" r:id="rId117"/>
    <p:sldId id="567" r:id="rId118"/>
    <p:sldId id="568" r:id="rId119"/>
    <p:sldId id="508" r:id="rId120"/>
    <p:sldId id="338" r:id="rId121"/>
    <p:sldId id="339" r:id="rId122"/>
    <p:sldId id="341" r:id="rId123"/>
    <p:sldId id="342" r:id="rId124"/>
    <p:sldId id="343" r:id="rId125"/>
    <p:sldId id="344" r:id="rId126"/>
    <p:sldId id="345" r:id="rId127"/>
    <p:sldId id="347" r:id="rId128"/>
    <p:sldId id="348" r:id="rId129"/>
    <p:sldId id="351" r:id="rId130"/>
    <p:sldId id="349" r:id="rId131"/>
    <p:sldId id="350" r:id="rId132"/>
    <p:sldId id="355" r:id="rId133"/>
    <p:sldId id="354" r:id="rId134"/>
    <p:sldId id="510" r:id="rId135"/>
    <p:sldId id="509" r:id="rId136"/>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00"/>
    <a:srgbClr val="FF3300"/>
    <a:srgbClr val="000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1" autoAdjust="0"/>
    <p:restoredTop sz="94636" autoAdjust="0"/>
  </p:normalViewPr>
  <p:slideViewPr>
    <p:cSldViewPr>
      <p:cViewPr varScale="1">
        <p:scale>
          <a:sx n="98" d="100"/>
          <a:sy n="98" d="100"/>
        </p:scale>
        <p:origin x="234" y="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4802"/>
    </p:cViewPr>
  </p:sorterViewPr>
  <p:notesViewPr>
    <p:cSldViewPr>
      <p:cViewPr varScale="1">
        <p:scale>
          <a:sx n="84" d="100"/>
          <a:sy n="84" d="100"/>
        </p:scale>
        <p:origin x="-2148" y="-72"/>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handoutMaster" Target="handoutMasters/handoutMaster1.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4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image" Target="../media/image5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hdr" sz="quarter"/>
          </p:nvPr>
        </p:nvSpPr>
        <p:spPr bwMode="auto">
          <a:xfrm>
            <a:off x="0" y="0"/>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defRPr sz="1300"/>
            </a:lvl1pPr>
          </a:lstStyle>
          <a:p>
            <a:pPr>
              <a:defRPr/>
            </a:pPr>
            <a:endParaRPr lang="en-US" altLang="zh-CN"/>
          </a:p>
        </p:txBody>
      </p:sp>
      <p:sp>
        <p:nvSpPr>
          <p:cNvPr id="101379" name="Rectangle 3"/>
          <p:cNvSpPr>
            <a:spLocks noGrp="1" noChangeArrowheads="1"/>
          </p:cNvSpPr>
          <p:nvPr>
            <p:ph type="dt" sz="quarter" idx="1"/>
          </p:nvPr>
        </p:nvSpPr>
        <p:spPr bwMode="auto">
          <a:xfrm>
            <a:off x="4022937" y="0"/>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a:defRPr sz="1300"/>
            </a:lvl1pPr>
          </a:lstStyle>
          <a:p>
            <a:pPr>
              <a:defRPr/>
            </a:pPr>
            <a:endParaRPr lang="en-US" altLang="zh-CN"/>
          </a:p>
        </p:txBody>
      </p:sp>
      <p:sp>
        <p:nvSpPr>
          <p:cNvPr id="101380" name="Rectangle 4"/>
          <p:cNvSpPr>
            <a:spLocks noGrp="1" noChangeArrowheads="1"/>
          </p:cNvSpPr>
          <p:nvPr>
            <p:ph type="ftr" sz="quarter" idx="2"/>
          </p:nvPr>
        </p:nvSpPr>
        <p:spPr bwMode="auto">
          <a:xfrm>
            <a:off x="0" y="9722882"/>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defRPr sz="1300"/>
            </a:lvl1pPr>
          </a:lstStyle>
          <a:p>
            <a:pPr>
              <a:defRPr/>
            </a:pPr>
            <a:endParaRPr lang="en-US" altLang="zh-CN"/>
          </a:p>
        </p:txBody>
      </p:sp>
      <p:sp>
        <p:nvSpPr>
          <p:cNvPr id="101381" name="Rectangle 5"/>
          <p:cNvSpPr>
            <a:spLocks noGrp="1" noChangeArrowheads="1"/>
          </p:cNvSpPr>
          <p:nvPr>
            <p:ph type="sldNum" sz="quarter" idx="3"/>
          </p:nvPr>
        </p:nvSpPr>
        <p:spPr bwMode="auto">
          <a:xfrm>
            <a:off x="4022937" y="9722882"/>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a:defRPr sz="1300"/>
            </a:lvl1pPr>
          </a:lstStyle>
          <a:p>
            <a:pPr>
              <a:defRPr/>
            </a:pPr>
            <a:fld id="{7F084B95-D320-4DE0-BA03-4632CCE12C3D}" type="slidenum">
              <a:rPr lang="en-US" altLang="zh-CN"/>
              <a:pPr>
                <a:defRPr/>
              </a:pPr>
              <a:t>‹#›</a:t>
            </a:fld>
            <a:endParaRPr lang="en-US" altLang="zh-CN"/>
          </a:p>
        </p:txBody>
      </p:sp>
    </p:spTree>
    <p:extLst>
      <p:ext uri="{BB962C8B-B14F-4D97-AF65-F5344CB8AC3E}">
        <p14:creationId xmlns:p14="http://schemas.microsoft.com/office/powerpoint/2010/main" val="8535884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26" name="Rectangle 2"/>
          <p:cNvSpPr>
            <a:spLocks noGrp="1" noChangeArrowheads="1"/>
          </p:cNvSpPr>
          <p:nvPr>
            <p:ph type="hdr" sz="quarter"/>
          </p:nvPr>
        </p:nvSpPr>
        <p:spPr bwMode="auto">
          <a:xfrm>
            <a:off x="0" y="0"/>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defRPr sz="1300"/>
            </a:lvl1pPr>
          </a:lstStyle>
          <a:p>
            <a:pPr>
              <a:defRPr/>
            </a:pPr>
            <a:endParaRPr lang="en-US" altLang="zh-CN"/>
          </a:p>
        </p:txBody>
      </p:sp>
      <p:sp>
        <p:nvSpPr>
          <p:cNvPr id="103427" name="Rectangle 3"/>
          <p:cNvSpPr>
            <a:spLocks noGrp="1" noChangeArrowheads="1"/>
          </p:cNvSpPr>
          <p:nvPr>
            <p:ph type="dt" idx="1"/>
          </p:nvPr>
        </p:nvSpPr>
        <p:spPr bwMode="auto">
          <a:xfrm>
            <a:off x="4022937" y="0"/>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a:defRPr sz="1300"/>
            </a:lvl1pPr>
          </a:lstStyle>
          <a:p>
            <a:pPr>
              <a:defRPr/>
            </a:pPr>
            <a:endParaRPr lang="en-US" altLang="zh-CN"/>
          </a:p>
        </p:txBody>
      </p:sp>
      <p:sp>
        <p:nvSpPr>
          <p:cNvPr id="131076"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ffectLst/>
        </p:spPr>
      </p:sp>
      <p:sp>
        <p:nvSpPr>
          <p:cNvPr id="103429" name="Rectangle 5"/>
          <p:cNvSpPr>
            <a:spLocks noGrp="1" noChangeArrowheads="1"/>
          </p:cNvSpPr>
          <p:nvPr>
            <p:ph type="body" sz="quarter" idx="3"/>
          </p:nvPr>
        </p:nvSpPr>
        <p:spPr bwMode="auto">
          <a:xfrm>
            <a:off x="946574" y="4861441"/>
            <a:ext cx="5206153" cy="4605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03430" name="Rectangle 6"/>
          <p:cNvSpPr>
            <a:spLocks noGrp="1" noChangeArrowheads="1"/>
          </p:cNvSpPr>
          <p:nvPr>
            <p:ph type="ftr" sz="quarter" idx="4"/>
          </p:nvPr>
        </p:nvSpPr>
        <p:spPr bwMode="auto">
          <a:xfrm>
            <a:off x="0" y="9722882"/>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defRPr sz="1300"/>
            </a:lvl1pPr>
          </a:lstStyle>
          <a:p>
            <a:pPr>
              <a:defRPr/>
            </a:pPr>
            <a:endParaRPr lang="en-US" altLang="zh-CN"/>
          </a:p>
        </p:txBody>
      </p:sp>
      <p:sp>
        <p:nvSpPr>
          <p:cNvPr id="103431" name="Rectangle 7"/>
          <p:cNvSpPr>
            <a:spLocks noGrp="1" noChangeArrowheads="1"/>
          </p:cNvSpPr>
          <p:nvPr>
            <p:ph type="sldNum" sz="quarter" idx="5"/>
          </p:nvPr>
        </p:nvSpPr>
        <p:spPr bwMode="auto">
          <a:xfrm>
            <a:off x="4022937" y="9722882"/>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a:defRPr sz="1300"/>
            </a:lvl1pPr>
          </a:lstStyle>
          <a:p>
            <a:pPr>
              <a:defRPr/>
            </a:pPr>
            <a:fld id="{AA7A9614-3F04-4BF5-8C48-59F30D84DE25}" type="slidenum">
              <a:rPr lang="en-US" altLang="zh-CN"/>
              <a:pPr>
                <a:defRPr/>
              </a:pPr>
              <a:t>‹#›</a:t>
            </a:fld>
            <a:endParaRPr lang="en-US" altLang="zh-CN"/>
          </a:p>
        </p:txBody>
      </p:sp>
    </p:spTree>
    <p:extLst>
      <p:ext uri="{BB962C8B-B14F-4D97-AF65-F5344CB8AC3E}">
        <p14:creationId xmlns:p14="http://schemas.microsoft.com/office/powerpoint/2010/main" val="15104237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hdr" sz="quarter"/>
          </p:nvPr>
        </p:nvSpPr>
        <p:spPr>
          <a:noFill/>
          <a:ln>
            <a:miter lim="800000"/>
            <a:headEnd/>
            <a:tailEnd/>
          </a:ln>
        </p:spPr>
        <p:txBody>
          <a:bodyPr/>
          <a:lstStyle/>
          <a:p>
            <a:r>
              <a:rPr kumimoji="1" lang="en-US" altLang="zh-CN" sz="2600" dirty="0" smtClean="0">
                <a:latin typeface="Times New Roman" pitchFamily="18" charset="0"/>
              </a:rPr>
              <a:t>1.1    Introduction</a:t>
            </a:r>
          </a:p>
        </p:txBody>
      </p:sp>
      <p:sp>
        <p:nvSpPr>
          <p:cNvPr id="132099" name="Rectangle 7"/>
          <p:cNvSpPr>
            <a:spLocks noGrp="1" noChangeArrowheads="1"/>
          </p:cNvSpPr>
          <p:nvPr>
            <p:ph type="sldNum" sz="quarter" idx="5"/>
          </p:nvPr>
        </p:nvSpPr>
        <p:spPr>
          <a:xfrm>
            <a:off x="4021294" y="9721106"/>
            <a:ext cx="3076363" cy="511731"/>
          </a:xfrm>
          <a:noFill/>
          <a:ln>
            <a:miter lim="800000"/>
            <a:headEnd/>
            <a:tailEnd/>
          </a:ln>
        </p:spPr>
        <p:txBody>
          <a:bodyPr/>
          <a:lstStyle/>
          <a:p>
            <a:fld id="{51650183-CC68-4053-878D-6B0006589346}" type="slidenum">
              <a:rPr kumimoji="1" lang="en-US" altLang="zh-CN" sz="2600" smtClean="0">
                <a:latin typeface="Times New Roman" pitchFamily="18" charset="0"/>
              </a:rPr>
              <a:pPr/>
              <a:t>1</a:t>
            </a:fld>
            <a:endParaRPr kumimoji="1" lang="en-US" altLang="zh-CN" sz="2600" dirty="0" smtClean="0">
              <a:latin typeface="Times New Roman" pitchFamily="18" charset="0"/>
            </a:endParaRPr>
          </a:p>
        </p:txBody>
      </p:sp>
      <p:sp>
        <p:nvSpPr>
          <p:cNvPr id="132100" name="Rectangle 2"/>
          <p:cNvSpPr>
            <a:spLocks noGrp="1" noRot="1" noChangeAspect="1" noChangeArrowheads="1" noTextEdit="1"/>
          </p:cNvSpPr>
          <p:nvPr>
            <p:ph type="sldImg"/>
          </p:nvPr>
        </p:nvSpPr>
        <p:spPr>
          <a:xfrm>
            <a:off x="150813" y="774700"/>
            <a:ext cx="6797675" cy="3824288"/>
          </a:xfrm>
          <a:ln/>
        </p:spPr>
      </p:sp>
      <p:sp>
        <p:nvSpPr>
          <p:cNvPr id="132101"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28517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A7A9614-3F04-4BF5-8C48-59F30D84DE25}" type="slidenum">
              <a:rPr lang="en-US" altLang="zh-CN" smtClean="0"/>
              <a:pPr>
                <a:defRPr/>
              </a:pPr>
              <a:t>84</a:t>
            </a:fld>
            <a:endParaRPr lang="en-US" altLang="zh-CN"/>
          </a:p>
        </p:txBody>
      </p:sp>
    </p:spTree>
    <p:extLst>
      <p:ext uri="{BB962C8B-B14F-4D97-AF65-F5344CB8AC3E}">
        <p14:creationId xmlns:p14="http://schemas.microsoft.com/office/powerpoint/2010/main" val="18578156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4.xml"/><Relationship Id="rId1" Type="http://schemas.openxmlformats.org/officeDocument/2006/relationships/audio" Target="../media/audio1.wav"/><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lvl1pPr>
              <a:defRPr>
                <a:solidFill>
                  <a:srgbClr val="00B0F0"/>
                </a:solidFill>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6" name="灯片编号占位符 5"/>
          <p:cNvSpPr>
            <a:spLocks noGrp="1"/>
          </p:cNvSpPr>
          <p:nvPr>
            <p:ph type="sldNum" sz="quarter" idx="12"/>
          </p:nvPr>
        </p:nvSpPr>
        <p:spPr>
          <a:xfrm>
            <a:off x="6000749" y="6429396"/>
            <a:ext cx="1714512" cy="428604"/>
          </a:xfrm>
        </p:spPr>
        <p:txBody>
          <a:bodyPr/>
          <a:lstStyle>
            <a:lvl1pPr>
              <a:defRPr>
                <a:solidFill>
                  <a:schemeClr val="bg1"/>
                </a:solidFill>
              </a:defRPr>
            </a:lvl1pPr>
          </a:lstStyle>
          <a:p>
            <a:pPr>
              <a:defRPr/>
            </a:pPr>
            <a:fld id="{3B71F451-432A-4E93-BB66-CBBE6FED834B}" type="slidenum">
              <a:rPr lang="en-US" altLang="zh-CN" smtClean="0"/>
              <a:pPr>
                <a:defRPr/>
              </a:pPr>
              <a:t>‹#›</a:t>
            </a:fld>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30D8C985-77DE-4BBB-88A0-F9C94C355CE3}" type="slidenum">
              <a:rPr lang="en-US" smtClean="0"/>
              <a:pPr>
                <a:defRPr/>
              </a:pPr>
              <a:t>‹#›</a:t>
            </a:fld>
            <a:endParaRPr 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6348A0C4-3A34-4025-B78D-D19D0A4E7808}" type="slidenum">
              <a:rPr lang="en-US" smtClean="0"/>
              <a:pPr>
                <a:defRPr/>
              </a:pPr>
              <a:t>‹#›</a:t>
            </a:fld>
            <a:endParaRPr 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727200" y="274638"/>
            <a:ext cx="9855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09600" y="6245225"/>
            <a:ext cx="2844800" cy="476250"/>
          </a:xfrm>
        </p:spPr>
        <p:txBody>
          <a:bodyPr/>
          <a:lstStyle>
            <a:lvl1pPr>
              <a:defRPr/>
            </a:lvl1pPr>
          </a:lstStyle>
          <a:p>
            <a:pPr>
              <a:defRPr/>
            </a:pPr>
            <a:endParaRPr lang="en-US" altLang="zh-CN"/>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pPr>
              <a:defRPr/>
            </a:pPr>
            <a:endParaRPr lang="en-US" altLang="zh-CN"/>
          </a:p>
        </p:txBody>
      </p:sp>
      <p:sp>
        <p:nvSpPr>
          <p:cNvPr id="8" name="灯片编号占位符 7"/>
          <p:cNvSpPr>
            <a:spLocks noGrp="1"/>
          </p:cNvSpPr>
          <p:nvPr>
            <p:ph type="sldNum" sz="quarter" idx="12"/>
          </p:nvPr>
        </p:nvSpPr>
        <p:spPr>
          <a:xfrm>
            <a:off x="8737600" y="6245225"/>
            <a:ext cx="2844800" cy="476250"/>
          </a:xfrm>
        </p:spPr>
        <p:txBody>
          <a:bodyPr/>
          <a:lstStyle>
            <a:lvl1pPr>
              <a:defRPr/>
            </a:lvl1pPr>
          </a:lstStyle>
          <a:p>
            <a:pPr>
              <a:defRPr/>
            </a:pPr>
            <a:fld id="{5F741E54-716A-4B55-90E8-D78501209A4F}" type="slidenum">
              <a:rPr lang="en-US" altLang="zh-CN" smtClean="0"/>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27200" y="274638"/>
            <a:ext cx="9855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245225"/>
            <a:ext cx="2844800" cy="47625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pPr>
              <a:defRPr/>
            </a:pPr>
            <a:endParaRPr lang="en-US"/>
          </a:p>
        </p:txBody>
      </p:sp>
      <p:sp>
        <p:nvSpPr>
          <p:cNvPr id="7" name="灯片编号占位符 6"/>
          <p:cNvSpPr>
            <a:spLocks noGrp="1"/>
          </p:cNvSpPr>
          <p:nvPr>
            <p:ph type="sldNum" sz="quarter" idx="12"/>
          </p:nvPr>
        </p:nvSpPr>
        <p:spPr>
          <a:xfrm>
            <a:off x="8737600" y="6245225"/>
            <a:ext cx="2844800" cy="476250"/>
          </a:xfrm>
        </p:spPr>
        <p:txBody>
          <a:bodyPr/>
          <a:lstStyle>
            <a:lvl1pPr>
              <a:defRPr/>
            </a:lvl1pPr>
          </a:lstStyle>
          <a:p>
            <a:pPr>
              <a:defRPr/>
            </a:pPr>
            <a:fld id="{85CFA492-62B9-4292-8E75-0BB357DE2380}" type="slidenum">
              <a:rPr lang="en-US" smtClean="0"/>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62100" y="0"/>
            <a:ext cx="10363200" cy="8445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914400" y="1143000"/>
            <a:ext cx="10896600" cy="4762500"/>
          </a:xfrm>
        </p:spPr>
        <p:txBody>
          <a:bodyPr/>
          <a:lstStyle/>
          <a:p>
            <a:r>
              <a:rPr lang="zh-CN" altLang="en-US" smtClean="0"/>
              <a:t>单击图标添加表格</a:t>
            </a:r>
            <a:endParaRPr lang="zh-CN" altLang="en-US"/>
          </a:p>
        </p:txBody>
      </p:sp>
      <p:sp>
        <p:nvSpPr>
          <p:cNvPr id="4" name="页脚占位符 3"/>
          <p:cNvSpPr>
            <a:spLocks noGrp="1"/>
          </p:cNvSpPr>
          <p:nvPr>
            <p:ph type="ftr" sz="quarter" idx="10"/>
          </p:nvPr>
        </p:nvSpPr>
        <p:spPr>
          <a:xfrm>
            <a:off x="4432300" y="6524625"/>
            <a:ext cx="4639733" cy="344488"/>
          </a:xfrm>
        </p:spPr>
        <p:txBody>
          <a:bodyPr/>
          <a:lstStyle>
            <a:lvl1pPr>
              <a:defRPr/>
            </a:lvl1pPr>
          </a:lstStyle>
          <a:p>
            <a:pPr>
              <a:defRPr/>
            </a:pPr>
            <a:endParaRPr lang="en-US"/>
          </a:p>
        </p:txBody>
      </p:sp>
      <p:sp>
        <p:nvSpPr>
          <p:cNvPr id="5" name="日期占位符 4"/>
          <p:cNvSpPr>
            <a:spLocks noGrp="1"/>
          </p:cNvSpPr>
          <p:nvPr>
            <p:ph type="dt" sz="half" idx="11"/>
          </p:nvPr>
        </p:nvSpPr>
        <p:spPr>
          <a:xfrm>
            <a:off x="0" y="6400800"/>
            <a:ext cx="4368800" cy="457200"/>
          </a:xfrm>
        </p:spPr>
        <p:txBody>
          <a:bodyPr/>
          <a:lstStyle>
            <a:lvl1pPr>
              <a:defRPr/>
            </a:lvl1pPr>
          </a:lstStyle>
          <a:p>
            <a:pPr>
              <a:defRPr/>
            </a:pPr>
            <a:endParaRPr lang="en-US" altLang="zh-CN"/>
          </a:p>
        </p:txBody>
      </p:sp>
    </p:spTree>
  </p:cSld>
  <p:clrMapOvr>
    <a:masterClrMapping/>
  </p:clrMapOvr>
  <p:transition spd="med">
    <p:random/>
    <p:sndAc>
      <p:stSnd>
        <p:snd r:embed="rId1" name="chimes.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02167" y="609600"/>
            <a:ext cx="11387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6401" y="1905001"/>
            <a:ext cx="55922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01834" y="1905000"/>
            <a:ext cx="55922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01834" y="4078289"/>
            <a:ext cx="55922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02167" y="6245225"/>
            <a:ext cx="3052233" cy="4762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p>
        </p:txBody>
      </p:sp>
      <p:sp>
        <p:nvSpPr>
          <p:cNvPr id="7" name="页脚占位符 6"/>
          <p:cNvSpPr>
            <a:spLocks noGrp="1"/>
          </p:cNvSpPr>
          <p:nvPr>
            <p:ph type="ftr" sz="quarter" idx="11"/>
          </p:nvPr>
        </p:nvSpPr>
        <p:spPr>
          <a:xfrm>
            <a:off x="4165600" y="6245225"/>
            <a:ext cx="3860800" cy="4762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p>
        </p:txBody>
      </p:sp>
      <p:sp>
        <p:nvSpPr>
          <p:cNvPr id="8" name="灯片编号占位符 7"/>
          <p:cNvSpPr>
            <a:spLocks noGrp="1"/>
          </p:cNvSpPr>
          <p:nvPr>
            <p:ph type="sldNum" sz="quarter" idx="12"/>
          </p:nvPr>
        </p:nvSpPr>
        <p:spPr>
          <a:xfrm>
            <a:off x="8737601" y="6245225"/>
            <a:ext cx="3052233" cy="4762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9815B43-65E0-495E-9AB9-2D03B417C6D8}" type="slidenum">
              <a:rPr lang="en-US" altLang="zh-CN"/>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2036EC52-C345-48C0-AC65-01DB492855A5}" type="slidenum">
              <a:rPr lang="en-US" altLang="zh-CN"/>
              <a:pPr/>
              <a:t>‹#›</a:t>
            </a:fld>
            <a:endParaRPr lang="en-US" altLang="zh-CN"/>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281EB50-E33C-4630-81AC-D7831CF8482B}" type="slidenum">
              <a:rPr lang="en-US" altLang="zh-CN"/>
              <a:pPr/>
              <a:t>‹#›</a:t>
            </a:fld>
            <a:endParaRPr lang="en-US" altLang="zh-CN"/>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77F18D0-4322-469A-9E24-97ABEB7398C6}" type="slidenum">
              <a:rPr lang="en-US" altLang="zh-CN"/>
              <a:pPr/>
              <a:t>‹#›</a:t>
            </a:fld>
            <a:endParaRPr lang="en-US" altLang="zh-CN"/>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98501" y="12144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6286501" y="12144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7E34D8B-25E4-460D-99CD-72A219E13BAA}" type="slidenum">
              <a:rPr lang="en-US" altLang="zh-CN"/>
              <a:pPr/>
              <a:t>‹#›</a:t>
            </a:fld>
            <a:endParaRPr lang="en-US" altLang="zh-CN"/>
          </a:p>
        </p:txBody>
      </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E51277F7-4F18-4CC9-8F3F-1789839435EE}" type="slidenum">
              <a:rPr lang="en-US" smtClean="0"/>
              <a:pPr>
                <a:defRPr/>
              </a:pPr>
              <a:t>‹#›</a:t>
            </a:fld>
            <a:endParaRPr lang="en-US"/>
          </a:p>
        </p:txBody>
      </p:sp>
      <p:pic>
        <p:nvPicPr>
          <p:cNvPr id="7" name="Picture 256" descr="03-1"/>
          <p:cNvPicPr>
            <a:picLocks noChangeAspect="1" noChangeArrowheads="1"/>
          </p:cNvPicPr>
          <p:nvPr/>
        </p:nvPicPr>
        <p:blipFill>
          <a:blip r:embed="rId3"/>
          <a:srcRect/>
          <a:stretch>
            <a:fillRect/>
          </a:stretch>
        </p:blipFill>
        <p:spPr bwMode="auto">
          <a:xfrm>
            <a:off x="912285" y="6286544"/>
            <a:ext cx="11279716" cy="571480"/>
          </a:xfrm>
          <a:prstGeom prst="rect">
            <a:avLst/>
          </a:prstGeom>
          <a:noFill/>
          <a:ln w="9525">
            <a:noFill/>
            <a:miter lim="800000"/>
            <a:headEnd/>
            <a:tailEnd/>
          </a:ln>
        </p:spPr>
      </p:pic>
      <p:pic>
        <p:nvPicPr>
          <p:cNvPr id="8" name="Picture 257" descr="eagle_blue"/>
          <p:cNvPicPr>
            <a:picLocks noChangeAspect="1" noChangeArrowheads="1"/>
          </p:cNvPicPr>
          <p:nvPr/>
        </p:nvPicPr>
        <p:blipFill>
          <a:blip r:embed="rId4"/>
          <a:srcRect/>
          <a:stretch>
            <a:fillRect/>
          </a:stretch>
        </p:blipFill>
        <p:spPr bwMode="auto">
          <a:xfrm>
            <a:off x="1" y="6286544"/>
            <a:ext cx="912284" cy="571480"/>
          </a:xfrm>
          <a:prstGeom prst="rect">
            <a:avLst/>
          </a:prstGeom>
          <a:noFill/>
          <a:ln w="9525">
            <a:noFill/>
            <a:miter lim="800000"/>
            <a:headEnd/>
            <a:tailEnd/>
          </a:ln>
        </p:spPr>
      </p:pic>
      <p:sp>
        <p:nvSpPr>
          <p:cNvPr id="9" name="灯片编号占位符 5"/>
          <p:cNvSpPr txBox="1">
            <a:spLocks/>
          </p:cNvSpPr>
          <p:nvPr/>
        </p:nvSpPr>
        <p:spPr bwMode="auto">
          <a:xfrm>
            <a:off x="6000749" y="6429396"/>
            <a:ext cx="1714512" cy="4286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23AB107-6101-439A-BA7F-80ADDA7E7EB6}" type="slidenum">
              <a:rPr kumimoji="0" lang="zh-CN" altLang="en-US" sz="2000" b="0" i="0" u="none" strike="noStrike" kern="1200" cap="none" spc="0" normalizeH="0" baseline="0" noProof="0" smtClean="0">
                <a:ln>
                  <a:noFill/>
                </a:ln>
                <a:solidFill>
                  <a:schemeClr val="bg1"/>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2000" b="0" i="0" u="none" strike="noStrike" kern="1200" cap="none" spc="0" normalizeH="0" baseline="0" noProof="0">
              <a:ln>
                <a:noFill/>
              </a:ln>
              <a:solidFill>
                <a:schemeClr val="bg1"/>
              </a:solidFill>
              <a:effectLst/>
              <a:uLnTx/>
              <a:uFillTx/>
              <a:latin typeface="Arial" charset="0"/>
              <a:ea typeface="+mn-ea"/>
              <a:cs typeface="+mn-cs"/>
            </a:endParaRPr>
          </a:p>
        </p:txBody>
      </p:sp>
      <p:sp>
        <p:nvSpPr>
          <p:cNvPr id="11" name="TextBox 10"/>
          <p:cNvSpPr txBox="1"/>
          <p:nvPr/>
        </p:nvSpPr>
        <p:spPr>
          <a:xfrm>
            <a:off x="1047715" y="6324546"/>
            <a:ext cx="5810291" cy="369332"/>
          </a:xfrm>
          <a:prstGeom prst="rect">
            <a:avLst/>
          </a:prstGeom>
          <a:noFill/>
        </p:spPr>
        <p:txBody>
          <a:bodyPr wrap="square" rtlCol="0">
            <a:spAutoFit/>
          </a:bodyPr>
          <a:lstStyle/>
          <a:p>
            <a:r>
              <a:rPr lang="en-US" altLang="zh-CN" b="0" baseline="0" dirty="0" err="1" smtClean="0">
                <a:solidFill>
                  <a:schemeClr val="bg1"/>
                </a:solidFill>
              </a:rPr>
              <a:t>Organization_jxh</a:t>
            </a:r>
            <a:endParaRPr lang="zh-CN" altLang="en-US" b="0" dirty="0">
              <a:solidFill>
                <a:schemeClr val="bg1"/>
              </a:solidFill>
            </a:endParaRPr>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66712" y="1214422"/>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66712" y="1854184"/>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0480" y="1214422"/>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250480" y="1854184"/>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4A096F89-6BA1-4855-825B-46615653CEC9}" type="slidenum">
              <a:rPr lang="en-US" altLang="zh-CN"/>
              <a:pPr/>
              <a:t>‹#›</a:t>
            </a:fld>
            <a:endParaRPr lang="en-US" altLang="zh-CN"/>
          </a:p>
        </p:txBody>
      </p:sp>
    </p:spTree>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7CA5D8F0-096B-4D6C-9C4D-F4367F481A21}" type="slidenum">
              <a:rPr lang="en-US" altLang="zh-CN"/>
              <a:pPr/>
              <a:t>‹#›</a:t>
            </a:fld>
            <a:endParaRPr lang="en-US" altLang="zh-CN"/>
          </a:p>
        </p:txBody>
      </p:sp>
    </p:spTree>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4444ECF-E3F7-44D7-96FA-975EFF48A6A9}" type="slidenum">
              <a:rPr lang="en-US" altLang="zh-CN"/>
              <a:pPr/>
              <a:t>‹#›</a:t>
            </a:fld>
            <a:endParaRPr lang="en-US" altLang="zh-CN"/>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03A29E91-2B1C-4011-97A3-A25E2B8B39DA}" type="slidenum">
              <a:rPr lang="en-US" altLang="zh-CN"/>
              <a:pPr/>
              <a:t>‹#›</a:t>
            </a:fld>
            <a:endParaRPr lang="en-US" altLang="zh-CN"/>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1E11303D-D08A-49E0-9F72-123243A3EED5}" type="slidenum">
              <a:rPr lang="en-US" altLang="zh-CN"/>
              <a:pPr/>
              <a:t>‹#›</a:t>
            </a:fld>
            <a:endParaRPr lang="en-US" altLang="zh-CN"/>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925834B4-21A2-4CC0-B0EC-C67028DD99CB}" type="slidenum">
              <a:rPr lang="en-US" altLang="zh-CN"/>
              <a:pPr/>
              <a:t>‹#›</a:t>
            </a:fld>
            <a:endParaRPr lang="en-US" altLang="zh-CN"/>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BA9D32C-6795-417B-B03A-DDC1B90C414A}" type="slidenum">
              <a:rPr lang="en-US" altLang="zh-CN"/>
              <a:pPr/>
              <a:t>‹#›</a:t>
            </a:fld>
            <a:endParaRPr lang="en-US" altLang="zh-CN"/>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605CBF8-6B0C-4DC4-A363-FF759C41A8BE}" type="slidenum">
              <a:rPr lang="en-US" altLang="zh-CN"/>
              <a:pPr/>
              <a:t>‹#›</a:t>
            </a:fld>
            <a:endParaRPr lang="en-US" altLang="zh-CN"/>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949F931-0881-4852-9C5A-BCDB41AB84B8}" type="slidenum">
              <a:rPr lang="en-US" altLang="zh-CN"/>
              <a:pPr/>
              <a:t>‹#›</a:t>
            </a:fld>
            <a:endParaRPr lang="en-US" altLang="zh-CN"/>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9564E30-1739-403B-907B-2139806D09A2}" type="slidenum">
              <a:rPr lang="en-US" altLang="zh-CN"/>
              <a:pPr/>
              <a:t>‹#›</a:t>
            </a:fld>
            <a:endParaRPr lang="en-US" altLang="zh-CN"/>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6" name="灯片编号占位符 5"/>
          <p:cNvSpPr>
            <a:spLocks noGrp="1"/>
          </p:cNvSpPr>
          <p:nvPr>
            <p:ph type="sldNum" sz="quarter" idx="12"/>
          </p:nvPr>
        </p:nvSpPr>
        <p:spPr/>
        <p:txBody>
          <a:bodyPr/>
          <a:lstStyle>
            <a:lvl1pPr>
              <a:defRPr/>
            </a:lvl1pPr>
          </a:lstStyle>
          <a:p>
            <a:pPr>
              <a:defRPr/>
            </a:pPr>
            <a:fld id="{C946404E-7D71-415B-8CCB-2962D862F16C}" type="slidenum">
              <a:rPr lang="en-US" smtClean="0"/>
              <a:pPr>
                <a:defRPr/>
              </a:pPr>
              <a:t>‹#›</a:t>
            </a:fld>
            <a:endParaRPr 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1" y="1600200"/>
            <a:ext cx="5425017" cy="226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37818" y="1600200"/>
            <a:ext cx="5427133" cy="226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9CE551B-C2B4-477E-AEF1-C1FEC7C24D4F}" type="slidenum">
              <a:rPr lang="en-US" altLang="zh-CN"/>
              <a:pPr/>
              <a:t>‹#›</a:t>
            </a:fld>
            <a:endParaRPr lang="en-US" altLang="zh-CN"/>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64F95ABE-ECCD-4B62-B9C1-9E291BEC2876}" type="slidenum">
              <a:rPr lang="en-US" altLang="zh-CN"/>
              <a:pPr/>
              <a:t>‹#›</a:t>
            </a:fld>
            <a:endParaRPr lang="en-US" altLang="zh-CN"/>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48A2F4DE-B2D1-4EB9-A0A1-070F1F226689}" type="slidenum">
              <a:rPr lang="en-US" altLang="zh-CN"/>
              <a:pPr/>
              <a:t>‹#›</a:t>
            </a:fld>
            <a:endParaRPr lang="en-US" altLang="zh-CN"/>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079B59FF-2783-4EDA-A34C-94E511123C92}" type="slidenum">
              <a:rPr lang="en-US" altLang="zh-CN"/>
              <a:pPr/>
              <a:t>‹#›</a:t>
            </a:fld>
            <a:endParaRPr lang="en-US" altLang="zh-CN"/>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CB2D049-70F0-4DD1-8307-41DDC73616B0}" type="slidenum">
              <a:rPr lang="en-US" altLang="zh-CN"/>
              <a:pPr/>
              <a:t>‹#›</a:t>
            </a:fld>
            <a:endParaRPr lang="en-US" altLang="zh-CN"/>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BEC77660-B2BF-4316-B62F-F19E59DD8111}" type="slidenum">
              <a:rPr lang="en-US" altLang="zh-CN"/>
              <a:pPr/>
              <a:t>‹#›</a:t>
            </a:fld>
            <a:endParaRPr lang="en-US" altLang="zh-CN"/>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F9CA088B-0E2A-488E-9EF3-405015557568}" type="slidenum">
              <a:rPr lang="en-US" altLang="zh-CN"/>
              <a:pPr/>
              <a:t>‹#›</a:t>
            </a:fld>
            <a:endParaRPr lang="en-US" altLang="zh-CN"/>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02700" y="274638"/>
            <a:ext cx="2762251" cy="35861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1" y="274638"/>
            <a:ext cx="8089900" cy="35861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7F14685-EBD7-4DAA-A215-16CEB1ECDA20}" type="slidenum">
              <a:rPr lang="en-US" altLang="zh-CN"/>
              <a:pPr/>
              <a:t>‹#›</a:t>
            </a:fld>
            <a:endParaRPr lang="en-US" altLang="zh-CN"/>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lvl1pPr>
              <a:defRPr>
                <a:solidFill>
                  <a:srgbClr val="00B0F0"/>
                </a:solidFill>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6" name="灯片编号占位符 5"/>
          <p:cNvSpPr>
            <a:spLocks noGrp="1"/>
          </p:cNvSpPr>
          <p:nvPr>
            <p:ph type="sldNum" sz="quarter" idx="12"/>
          </p:nvPr>
        </p:nvSpPr>
        <p:spPr>
          <a:xfrm>
            <a:off x="6000749" y="6429396"/>
            <a:ext cx="1714512" cy="428604"/>
          </a:xfrm>
        </p:spPr>
        <p:txBody>
          <a:bodyPr/>
          <a:lstStyle>
            <a:lvl1pPr>
              <a:defRPr>
                <a:solidFill>
                  <a:schemeClr val="bg1"/>
                </a:solidFill>
              </a:defRPr>
            </a:lvl1pPr>
          </a:lstStyle>
          <a:p>
            <a:fld id="{B450263B-6185-48C7-B149-443ADD9A2F88}" type="slidenum">
              <a:rPr lang="en-US" altLang="zh-CN" smtClean="0"/>
              <a:pPr/>
              <a:t>‹#›</a:t>
            </a:fld>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C7F4713-FF3D-4424-87A0-38E0DE0C413E}" type="slidenum">
              <a:rPr lang="en-US" altLang="zh-CN" smtClean="0"/>
              <a:pPr/>
              <a:t>‹#›</a:t>
            </a:fld>
            <a:endParaRPr lang="en-US" altLang="zh-CN"/>
          </a:p>
        </p:txBody>
      </p:sp>
      <p:pic>
        <p:nvPicPr>
          <p:cNvPr id="7" name="Picture 256" descr="03-1"/>
          <p:cNvPicPr>
            <a:picLocks noChangeAspect="1" noChangeArrowheads="1"/>
          </p:cNvPicPr>
          <p:nvPr/>
        </p:nvPicPr>
        <p:blipFill>
          <a:blip r:embed="rId3"/>
          <a:srcRect/>
          <a:stretch>
            <a:fillRect/>
          </a:stretch>
        </p:blipFill>
        <p:spPr bwMode="auto">
          <a:xfrm>
            <a:off x="912285" y="6286544"/>
            <a:ext cx="11279716" cy="571480"/>
          </a:xfrm>
          <a:prstGeom prst="rect">
            <a:avLst/>
          </a:prstGeom>
          <a:noFill/>
          <a:ln w="9525">
            <a:noFill/>
            <a:miter lim="800000"/>
            <a:headEnd/>
            <a:tailEnd/>
          </a:ln>
        </p:spPr>
      </p:pic>
      <p:pic>
        <p:nvPicPr>
          <p:cNvPr id="8" name="Picture 257" descr="eagle_blue"/>
          <p:cNvPicPr>
            <a:picLocks noChangeAspect="1" noChangeArrowheads="1"/>
          </p:cNvPicPr>
          <p:nvPr/>
        </p:nvPicPr>
        <p:blipFill>
          <a:blip r:embed="rId4"/>
          <a:srcRect/>
          <a:stretch>
            <a:fillRect/>
          </a:stretch>
        </p:blipFill>
        <p:spPr bwMode="auto">
          <a:xfrm>
            <a:off x="1" y="6286544"/>
            <a:ext cx="912284" cy="571480"/>
          </a:xfrm>
          <a:prstGeom prst="rect">
            <a:avLst/>
          </a:prstGeom>
          <a:noFill/>
          <a:ln w="9525">
            <a:noFill/>
            <a:miter lim="800000"/>
            <a:headEnd/>
            <a:tailEnd/>
          </a:ln>
        </p:spPr>
      </p:pic>
      <p:sp>
        <p:nvSpPr>
          <p:cNvPr id="9" name="灯片编号占位符 5"/>
          <p:cNvSpPr txBox="1">
            <a:spLocks/>
          </p:cNvSpPr>
          <p:nvPr/>
        </p:nvSpPr>
        <p:spPr bwMode="auto">
          <a:xfrm>
            <a:off x="6000749" y="6429396"/>
            <a:ext cx="1714512" cy="4286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23AB107-6101-439A-BA7F-80ADDA7E7EB6}" type="slidenum">
              <a:rPr kumimoji="0" lang="zh-CN" altLang="en-US" sz="2000" b="0" i="0" u="none" strike="noStrike" kern="1200" cap="none" spc="0" normalizeH="0" baseline="0" noProof="0" smtClean="0">
                <a:ln>
                  <a:noFill/>
                </a:ln>
                <a:solidFill>
                  <a:schemeClr val="bg1"/>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2000" b="0" i="0" u="none" strike="noStrike" kern="1200" cap="none" spc="0" normalizeH="0" baseline="0" noProof="0">
              <a:ln>
                <a:noFill/>
              </a:ln>
              <a:solidFill>
                <a:schemeClr val="bg1"/>
              </a:solidFill>
              <a:effectLst/>
              <a:uLnTx/>
              <a:uFillTx/>
              <a:latin typeface="Arial" charset="0"/>
              <a:ea typeface="+mn-ea"/>
              <a:cs typeface="+mn-cs"/>
            </a:endParaRPr>
          </a:p>
        </p:txBody>
      </p:sp>
      <p:sp>
        <p:nvSpPr>
          <p:cNvPr id="11" name="TextBox 10"/>
          <p:cNvSpPr txBox="1"/>
          <p:nvPr/>
        </p:nvSpPr>
        <p:spPr>
          <a:xfrm>
            <a:off x="1047715" y="6324547"/>
            <a:ext cx="5810291" cy="369332"/>
          </a:xfrm>
          <a:prstGeom prst="rect">
            <a:avLst/>
          </a:prstGeom>
          <a:noFill/>
        </p:spPr>
        <p:txBody>
          <a:bodyPr wrap="square" rtlCol="0">
            <a:spAutoFit/>
          </a:bodyPr>
          <a:lstStyle/>
          <a:p>
            <a:r>
              <a:rPr lang="en-US" altLang="zh-CN" b="0" baseline="0" dirty="0" smtClean="0">
                <a:solidFill>
                  <a:schemeClr val="bg1"/>
                </a:solidFill>
              </a:rPr>
              <a:t>Architecture </a:t>
            </a:r>
            <a:r>
              <a:rPr lang="en-US" altLang="zh-CN" b="0" baseline="0" dirty="0" err="1" smtClean="0">
                <a:solidFill>
                  <a:schemeClr val="bg1"/>
                </a:solidFill>
              </a:rPr>
              <a:t>Lab_jxh</a:t>
            </a:r>
            <a:endParaRPr lang="zh-CN" altLang="en-US" b="0" dirty="0">
              <a:solidFill>
                <a:schemeClr val="bg1"/>
              </a:solidFill>
            </a:endParaRPr>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p>
        </p:txBody>
      </p:sp>
      <p:sp>
        <p:nvSpPr>
          <p:cNvPr id="7" name="灯片编号占位符 6"/>
          <p:cNvSpPr>
            <a:spLocks noGrp="1"/>
          </p:cNvSpPr>
          <p:nvPr>
            <p:ph type="sldNum" sz="quarter" idx="12"/>
          </p:nvPr>
        </p:nvSpPr>
        <p:spPr/>
        <p:txBody>
          <a:bodyPr/>
          <a:lstStyle>
            <a:lvl1pPr>
              <a:defRPr/>
            </a:lvl1pPr>
          </a:lstStyle>
          <a:p>
            <a:pPr>
              <a:defRPr/>
            </a:pPr>
            <a:fld id="{7F70D781-9955-4F8B-B2AA-EFE1A5CE2AF9}" type="slidenum">
              <a:rPr lang="en-US" smtClean="0"/>
              <a:pPr>
                <a:defRPr/>
              </a:pPr>
              <a:t>‹#›</a:t>
            </a:fld>
            <a:endParaRPr 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6" name="灯片编号占位符 5"/>
          <p:cNvSpPr>
            <a:spLocks noGrp="1"/>
          </p:cNvSpPr>
          <p:nvPr>
            <p:ph type="sldNum" sz="quarter" idx="12"/>
          </p:nvPr>
        </p:nvSpPr>
        <p:spPr/>
        <p:txBody>
          <a:bodyPr/>
          <a:lstStyle>
            <a:lvl1pPr>
              <a:defRPr/>
            </a:lvl1pPr>
          </a:lstStyle>
          <a:p>
            <a:fld id="{7C2B9E01-C16F-4649-A4EF-BD5C70A2EE5B}" type="slidenum">
              <a:rPr lang="en-US" altLang="zh-CN" smtClean="0"/>
              <a:pPr/>
              <a:t>‹#›</a:t>
            </a:fld>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2FB114C-66A7-4EB6-B3FE-5DC607EE1188}" type="slidenum">
              <a:rPr lang="en-US" altLang="zh-CN" smtClean="0"/>
              <a:pPr/>
              <a:t>‹#›</a:t>
            </a:fld>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727200" y="274638"/>
            <a:ext cx="9855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09600" y="6245225"/>
            <a:ext cx="2844800" cy="476250"/>
          </a:xfrm>
        </p:spPr>
        <p:txBody>
          <a:bodyPr/>
          <a:lstStyle>
            <a:lvl1pPr>
              <a:defRPr/>
            </a:lvl1pPr>
          </a:lstStyle>
          <a:p>
            <a:endParaRPr lang="en-US" altLang="zh-CN"/>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endParaRPr lang="en-US" altLang="zh-CN"/>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27200" y="274638"/>
            <a:ext cx="9855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245225"/>
            <a:ext cx="2844800"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endParaRPr lang="en-US" altLang="zh-CN"/>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PhAnim="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914400" y="2286000"/>
            <a:ext cx="10363200" cy="1143000"/>
          </a:xfrm>
        </p:spPr>
        <p:txBody>
          <a:bodyPr/>
          <a:lstStyle>
            <a:lvl1pPr>
              <a:defRPr/>
            </a:lvl1pPr>
          </a:lstStyle>
          <a:p>
            <a:r>
              <a:rPr lang="zh-CN" altLang="en-US" smtClean="0"/>
              <a:t>单击此处编辑母版标题样式</a:t>
            </a:r>
            <a:endParaRPr lang="zh-CN" altLang="en-US"/>
          </a:p>
        </p:txBody>
      </p:sp>
      <p:sp>
        <p:nvSpPr>
          <p:cNvPr id="5123" name="Rectangle 3"/>
          <p:cNvSpPr>
            <a:spLocks noGrp="1" noRot="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zh-CN" altLang="en-US" smtClean="0"/>
              <a:t>单击此处编辑母版副标题样式</a:t>
            </a:r>
            <a:endParaRPr lang="zh-CN" altLang="en-US"/>
          </a:p>
        </p:txBody>
      </p:sp>
      <p:sp>
        <p:nvSpPr>
          <p:cNvPr id="5124" name="Rectangle 4"/>
          <p:cNvSpPr>
            <a:spLocks noGrp="1" noChangeArrowheads="1"/>
          </p:cNvSpPr>
          <p:nvPr>
            <p:ph type="dt" sz="half" idx="2"/>
          </p:nvPr>
        </p:nvSpPr>
        <p:spPr/>
        <p:txBody>
          <a:bodyPr/>
          <a:lstStyle>
            <a:lvl1pPr>
              <a:defRPr/>
            </a:lvl1pPr>
          </a:lstStyle>
          <a:p>
            <a:endParaRPr lang="en-US" altLang="zh-CN"/>
          </a:p>
        </p:txBody>
      </p:sp>
      <p:sp>
        <p:nvSpPr>
          <p:cNvPr id="5125" name="Rectangle 5"/>
          <p:cNvSpPr>
            <a:spLocks noGrp="1" noChangeArrowheads="1"/>
          </p:cNvSpPr>
          <p:nvPr>
            <p:ph type="ftr" sz="quarter" idx="3"/>
          </p:nvPr>
        </p:nvSpPr>
        <p:spPr/>
        <p:txBody>
          <a:bodyPr/>
          <a:lstStyle>
            <a:lvl1pPr>
              <a:defRPr/>
            </a:lvl1pPr>
          </a:lstStyle>
          <a:p>
            <a:endParaRPr lang="en-US" altLang="zh-CN"/>
          </a:p>
        </p:txBody>
      </p:sp>
      <p:sp>
        <p:nvSpPr>
          <p:cNvPr id="5126" name="Rectangle 6"/>
          <p:cNvSpPr>
            <a:spLocks noGrp="1" noChangeArrowheads="1"/>
          </p:cNvSpPr>
          <p:nvPr>
            <p:ph type="sldNum" sz="quarter" idx="4"/>
          </p:nvPr>
        </p:nvSpPr>
        <p:spPr/>
        <p:txBody>
          <a:bodyPr/>
          <a:lstStyle>
            <a:lvl1pPr>
              <a:defRPr/>
            </a:lvl1pPr>
          </a:lstStyle>
          <a:p>
            <a:fld id="{F105839E-F177-4213-BB55-97ABE955935F}" type="slidenum">
              <a:rPr lang="en-US" altLang="zh-CN"/>
              <a:pPr/>
              <a:t>‹#›</a:t>
            </a:fld>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0" fill="hold">
                                          <p:stCondLst>
                                            <p:cond delay="0"/>
                                          </p:stCondLst>
                                        </p:cTn>
                                        <p:tgtEl>
                                          <p:spTgt spid="5122"/>
                                        </p:tgtEl>
                                        <p:attrNameLst>
                                          <p:attrName>style.visibility</p:attrName>
                                        </p:attrNameLst>
                                      </p:cBhvr>
                                      <p:to>
                                        <p:strVal val="visible"/>
                                      </p:to>
                                    </p:set>
                                    <p:anim calcmode="lin" valueType="num">
                                      <p:cBhvr>
                                        <p:cTn id="7" dur="1000" fill="hold"/>
                                        <p:tgtEl>
                                          <p:spTgt spid="5122"/>
                                        </p:tgtEl>
                                        <p:attrNameLst>
                                          <p:attrName>ppt_x</p:attrName>
                                        </p:attrNameLst>
                                      </p:cBhvr>
                                      <p:tavLst>
                                        <p:tav tm="0">
                                          <p:val>
                                            <p:strVal val="#ppt_x-.2"/>
                                          </p:val>
                                        </p:tav>
                                        <p:tav tm="100000">
                                          <p:val>
                                            <p:strVal val="#ppt_x"/>
                                          </p:val>
                                        </p:tav>
                                      </p:tavLst>
                                    </p:anim>
                                    <p:anim calcmode="lin" valueType="num">
                                      <p:cBhvr>
                                        <p:cTn id="8" dur="1000" fill="hold"/>
                                        <p:tgtEl>
                                          <p:spTgt spid="5122"/>
                                        </p:tgtEl>
                                        <p:attrNameLst>
                                          <p:attrName>ppt_y</p:attrName>
                                        </p:attrNameLst>
                                      </p:cBhvr>
                                      <p:tavLst>
                                        <p:tav tm="0">
                                          <p:val>
                                            <p:strVal val="#ppt_y"/>
                                          </p:val>
                                        </p:tav>
                                        <p:tav tm="100000">
                                          <p:val>
                                            <p:strVal val="#ppt_y"/>
                                          </p:val>
                                        </p:tav>
                                      </p:tavLst>
                                    </p:anim>
                                    <p:animEffect transition="in" filter="wipe(right)" prLst="gradientSize: 0.1">
                                      <p:cBhvr>
                                        <p:cTn id="9" dur="1000"/>
                                        <p:tgtEl>
                                          <p:spTgt spid="5122"/>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5123">
                                            <p:txEl>
                                              <p:pRg st="0" end="0"/>
                                            </p:txEl>
                                          </p:spTgt>
                                        </p:tgtEl>
                                        <p:attrNameLst>
                                          <p:attrName>style.visibility</p:attrName>
                                        </p:attrNameLst>
                                      </p:cBhvr>
                                      <p:to>
                                        <p:strVal val="visible"/>
                                      </p:to>
                                    </p:set>
                                    <p:animEffect transition="in" filter="fade">
                                      <p:cBhvr>
                                        <p:cTn id="14" dur="500"/>
                                        <p:tgtEl>
                                          <p:spTgt spid="5123">
                                            <p:txEl>
                                              <p:pRg st="0" end="0"/>
                                            </p:txEl>
                                          </p:spTgt>
                                        </p:tgtEl>
                                      </p:cBhvr>
                                    </p:animEffect>
                                    <p:anim calcmode="lin" valueType="num">
                                      <p:cBhvr>
                                        <p:cTn id="15" dur="500" fill="hold"/>
                                        <p:tgtEl>
                                          <p:spTgt spid="512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123">
                                            <p:txEl>
                                              <p:pRg st="0" end="0"/>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P spid="5123" grpId="0" build="p">
        <p:tmplLst>
          <p:tmpl lvl="1">
            <p:tnLst>
              <p:par>
                <p:cTn presetID="44" presetClass="entr" presetSubtype="0" fill="hold" nodeType="clickEffect">
                  <p:stCondLst>
                    <p:cond delay="0"/>
                  </p:stCondLst>
                  <p:childTnLst>
                    <p:set>
                      <p:cBhvr>
                        <p:cTn dur="0" fill="hold">
                          <p:stCondLst>
                            <p:cond delay="0"/>
                          </p:stCondLst>
                        </p:cTn>
                        <p:tgtEl>
                          <p:spTgt spid="5123"/>
                        </p:tgtEl>
                        <p:attrNameLst>
                          <p:attrName>style.visibility</p:attrName>
                        </p:attrNameLst>
                      </p:cBhvr>
                      <p:to>
                        <p:strVal val="visible"/>
                      </p:to>
                    </p:set>
                    <p:animEffect transition="in" filter="fade">
                      <p:cBhvr>
                        <p:cTn dur="500"/>
                        <p:tgtEl>
                          <p:spTgt spid="5123"/>
                        </p:tgtEl>
                      </p:cBhvr>
                    </p:animEffect>
                    <p:anim calcmode="lin" valueType="num">
                      <p:cBhvr>
                        <p:cTn dur="500" fill="hold"/>
                        <p:tgtEl>
                          <p:spTgt spid="5123"/>
                        </p:tgtEl>
                        <p:attrNameLst>
                          <p:attrName>ppt_x</p:attrName>
                        </p:attrNameLst>
                      </p:cBhvr>
                      <p:tavLst>
                        <p:tav tm="0">
                          <p:val>
                            <p:strVal val="#ppt_x"/>
                          </p:val>
                        </p:tav>
                        <p:tav tm="100000">
                          <p:val>
                            <p:strVal val="#ppt_x"/>
                          </p:val>
                        </p:tav>
                      </p:tavLst>
                    </p:anim>
                    <p:anim calcmode="lin" valueType="num">
                      <p:cBhvr>
                        <p:cTn dur="500" fill="hold"/>
                        <p:tgtEl>
                          <p:spTgt spid="5123"/>
                        </p:tgtEl>
                        <p:attrNameLst>
                          <p:attrName>ppt_y</p:attrName>
                        </p:attrNameLst>
                      </p:cBhvr>
                      <p:tavLst>
                        <p:tav tm="0">
                          <p:val>
                            <p:strVal val="#ppt_y+.05"/>
                          </p:val>
                        </p:tav>
                        <p:tav tm="100000">
                          <p:val>
                            <p:strVal val="#ppt_y"/>
                          </p:val>
                        </p:tav>
                      </p:tavLst>
                    </p:anim>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01B1F64-6D85-4AC5-8B2A-6E144C35D79A}" type="slidenum">
              <a:rPr lang="en-US" altLang="zh-CN"/>
              <a:pPr/>
              <a:t>‹#›</a:t>
            </a:fld>
            <a:endParaRPr lang="en-US" altLang="zh-CN"/>
          </a:p>
        </p:txBody>
      </p:sp>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70FE9E4-3DF1-484A-8472-28323113CBD9}" type="slidenum">
              <a:rPr lang="en-US" altLang="zh-CN"/>
              <a:pPr/>
              <a:t>‹#›</a:t>
            </a:fld>
            <a:endParaRPr lang="en-US" altLang="zh-CN"/>
          </a:p>
        </p:txBody>
      </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168" y="1905001"/>
            <a:ext cx="5592233"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1905001"/>
            <a:ext cx="5592233"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4C09B91-8A5A-4658-818E-7DB8E43C5DB5}" type="slidenum">
              <a:rPr lang="en-US" altLang="zh-CN"/>
              <a:pPr/>
              <a:t>‹#›</a:t>
            </a:fld>
            <a:endParaRPr lang="en-US" altLang="zh-CN"/>
          </a:p>
        </p:txBody>
      </p:sp>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E8D572D2-FAE3-4C4D-8A83-FAA14E0D11D0}" type="slidenum">
              <a:rPr lang="en-US" altLang="zh-CN"/>
              <a:pPr/>
              <a:t>‹#›</a:t>
            </a:fld>
            <a:endParaRPr lang="en-US" altLang="zh-CN"/>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F9A22B02-BA5A-4051-A902-E0C5996A1A0C}" type="slidenum">
              <a:rPr lang="en-US" altLang="zh-CN"/>
              <a:pPr/>
              <a:t>‹#›</a:t>
            </a:fld>
            <a:endParaRPr lang="en-US" altLang="zh-CN"/>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14C8399-028E-45CB-8927-DBA97B776EB7}" type="slidenum">
              <a:rPr lang="en-US" altLang="zh-CN"/>
              <a:pPr/>
              <a:t>‹#›</a:t>
            </a:fld>
            <a:endParaRPr lang="en-US" altLang="zh-CN"/>
          </a:p>
        </p:txBody>
      </p:sp>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FA08D9A-9437-4EA3-ADA3-0510FB2D75A2}" type="slidenum">
              <a:rPr lang="en-US" altLang="zh-CN"/>
              <a:pPr/>
              <a:t>‹#›</a:t>
            </a:fld>
            <a:endParaRPr lang="en-US" altLang="zh-CN"/>
          </a:p>
        </p:txBody>
      </p:sp>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20DB15F-CDEC-4BE2-83E1-36EAA817E06A}" type="slidenum">
              <a:rPr lang="en-US" altLang="zh-CN"/>
              <a:pPr/>
              <a:t>‹#›</a:t>
            </a:fld>
            <a:endParaRPr lang="en-US" altLang="zh-CN"/>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2D49618-56E0-4264-BD0D-45982F60B301}" type="slidenum">
              <a:rPr lang="en-US" altLang="zh-CN"/>
              <a:pPr/>
              <a:t>‹#›</a:t>
            </a:fld>
            <a:endParaRPr lang="en-US" altLang="zh-CN"/>
          </a:p>
        </p:txBody>
      </p:sp>
    </p:spTree>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8" y="609601"/>
            <a:ext cx="2846916"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167" y="609601"/>
            <a:ext cx="8337551" cy="54895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8426029-F3C9-43D6-B187-38DE4D188303}" type="slidenum">
              <a:rPr lang="en-US" altLang="zh-CN"/>
              <a:pPr/>
              <a:t>‹#›</a:t>
            </a:fld>
            <a:endParaRPr lang="en-US" altLang="zh-CN"/>
          </a:p>
        </p:txBody>
      </p:sp>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2167" y="609600"/>
            <a:ext cx="11387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02167" y="1905001"/>
            <a:ext cx="11387667" cy="4194175"/>
          </a:xfrm>
        </p:spPr>
        <p:txBody>
          <a:bodyPr/>
          <a:lstStyle/>
          <a:p>
            <a:r>
              <a:rPr lang="zh-CN" altLang="en-US" smtClean="0"/>
              <a:t>单击图标添加表格</a:t>
            </a:r>
            <a:endParaRPr lang="zh-CN" altLang="en-US"/>
          </a:p>
        </p:txBody>
      </p:sp>
      <p:sp>
        <p:nvSpPr>
          <p:cNvPr id="4" name="日期占位符 3"/>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5" name="页脚占位符 4"/>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8737601" y="6245225"/>
            <a:ext cx="3052233" cy="476250"/>
          </a:xfrm>
        </p:spPr>
        <p:txBody>
          <a:bodyPr/>
          <a:lstStyle>
            <a:lvl1pPr>
              <a:defRPr/>
            </a:lvl1pPr>
          </a:lstStyle>
          <a:p>
            <a:fld id="{CE53965A-DD0B-4F99-8EEE-F2D15EF28353}" type="slidenum">
              <a:rPr lang="en-US" altLang="zh-CN"/>
              <a:pPr/>
              <a:t>‹#›</a:t>
            </a:fld>
            <a:endParaRPr lang="en-US" altLang="zh-CN"/>
          </a:p>
        </p:txBody>
      </p:sp>
    </p:spTree>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2167" y="609600"/>
            <a:ext cx="11387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02168" y="1905001"/>
            <a:ext cx="55922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1905001"/>
            <a:ext cx="55922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7601" y="6245225"/>
            <a:ext cx="3052233" cy="476250"/>
          </a:xfrm>
        </p:spPr>
        <p:txBody>
          <a:bodyPr/>
          <a:lstStyle>
            <a:lvl1pPr>
              <a:defRPr/>
            </a:lvl1pPr>
          </a:lstStyle>
          <a:p>
            <a:fld id="{CDA2D4B0-21C6-49A8-947E-D16446171034}" type="slidenum">
              <a:rPr lang="en-US" altLang="zh-CN"/>
              <a:pPr/>
              <a:t>‹#›</a:t>
            </a:fld>
            <a:endParaRPr lang="en-US" altLang="zh-CN"/>
          </a:p>
        </p:txBody>
      </p:sp>
    </p:spTree>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2167" y="609601"/>
            <a:ext cx="11387667" cy="5489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4" name="页脚占位符 3"/>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1" y="6245225"/>
            <a:ext cx="3052233" cy="476250"/>
          </a:xfrm>
        </p:spPr>
        <p:txBody>
          <a:bodyPr/>
          <a:lstStyle>
            <a:lvl1pPr>
              <a:defRPr/>
            </a:lvl1pPr>
          </a:lstStyle>
          <a:p>
            <a:fld id="{DF520633-AD61-46AC-9A52-6249CA64F411}" type="slidenum">
              <a:rPr lang="en-US" altLang="zh-CN"/>
              <a:pPr/>
              <a:t>‹#›</a:t>
            </a:fld>
            <a:endParaRPr lang="en-US" altLang="zh-CN"/>
          </a:p>
        </p:txBody>
      </p:sp>
    </p:spTree>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PhAnim="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914400" y="2286000"/>
            <a:ext cx="10363200" cy="1143000"/>
          </a:xfrm>
        </p:spPr>
        <p:txBody>
          <a:bodyPr/>
          <a:lstStyle>
            <a:lvl1pPr>
              <a:defRPr/>
            </a:lvl1pPr>
          </a:lstStyle>
          <a:p>
            <a:r>
              <a:rPr lang="zh-CN" altLang="en-US" smtClean="0"/>
              <a:t>单击此处编辑母版标题样式</a:t>
            </a:r>
            <a:endParaRPr lang="zh-CN" altLang="en-US"/>
          </a:p>
        </p:txBody>
      </p:sp>
      <p:sp>
        <p:nvSpPr>
          <p:cNvPr id="5123" name="Rectangle 3"/>
          <p:cNvSpPr>
            <a:spLocks noGrp="1" noRot="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zh-CN" altLang="en-US" smtClean="0"/>
              <a:t>单击此处编辑母版副标题样式</a:t>
            </a:r>
            <a:endParaRPr lang="zh-CN" altLang="en-US"/>
          </a:p>
        </p:txBody>
      </p:sp>
      <p:sp>
        <p:nvSpPr>
          <p:cNvPr id="5124" name="Rectangle 4"/>
          <p:cNvSpPr>
            <a:spLocks noGrp="1" noChangeArrowheads="1"/>
          </p:cNvSpPr>
          <p:nvPr>
            <p:ph type="dt" sz="half" idx="2"/>
          </p:nvPr>
        </p:nvSpPr>
        <p:spPr/>
        <p:txBody>
          <a:bodyPr/>
          <a:lstStyle>
            <a:lvl1pPr>
              <a:defRPr/>
            </a:lvl1pPr>
          </a:lstStyle>
          <a:p>
            <a:endParaRPr lang="en-US" altLang="zh-CN"/>
          </a:p>
        </p:txBody>
      </p:sp>
      <p:sp>
        <p:nvSpPr>
          <p:cNvPr id="5125" name="Rectangle 5"/>
          <p:cNvSpPr>
            <a:spLocks noGrp="1" noChangeArrowheads="1"/>
          </p:cNvSpPr>
          <p:nvPr>
            <p:ph type="ftr" sz="quarter" idx="3"/>
          </p:nvPr>
        </p:nvSpPr>
        <p:spPr/>
        <p:txBody>
          <a:bodyPr/>
          <a:lstStyle>
            <a:lvl1pPr>
              <a:defRPr/>
            </a:lvl1pPr>
          </a:lstStyle>
          <a:p>
            <a:endParaRPr lang="en-US" altLang="zh-CN"/>
          </a:p>
        </p:txBody>
      </p:sp>
      <p:sp>
        <p:nvSpPr>
          <p:cNvPr id="5126" name="Rectangle 6"/>
          <p:cNvSpPr>
            <a:spLocks noGrp="1" noChangeArrowheads="1"/>
          </p:cNvSpPr>
          <p:nvPr>
            <p:ph type="sldNum" sz="quarter" idx="4"/>
          </p:nvPr>
        </p:nvSpPr>
        <p:spPr/>
        <p:txBody>
          <a:bodyPr/>
          <a:lstStyle>
            <a:lvl1pPr>
              <a:defRPr/>
            </a:lvl1pPr>
          </a:lstStyle>
          <a:p>
            <a:fld id="{F105839E-F177-4213-BB55-97ABE955935F}" type="slidenum">
              <a:rPr lang="en-US" altLang="zh-CN"/>
              <a:pPr/>
              <a:t>‹#›</a:t>
            </a:fld>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0" fill="hold">
                                          <p:stCondLst>
                                            <p:cond delay="0"/>
                                          </p:stCondLst>
                                        </p:cTn>
                                        <p:tgtEl>
                                          <p:spTgt spid="5122"/>
                                        </p:tgtEl>
                                        <p:attrNameLst>
                                          <p:attrName>style.visibility</p:attrName>
                                        </p:attrNameLst>
                                      </p:cBhvr>
                                      <p:to>
                                        <p:strVal val="visible"/>
                                      </p:to>
                                    </p:set>
                                    <p:anim calcmode="lin" valueType="num">
                                      <p:cBhvr>
                                        <p:cTn id="7" dur="1000" fill="hold"/>
                                        <p:tgtEl>
                                          <p:spTgt spid="5122"/>
                                        </p:tgtEl>
                                        <p:attrNameLst>
                                          <p:attrName>ppt_x</p:attrName>
                                        </p:attrNameLst>
                                      </p:cBhvr>
                                      <p:tavLst>
                                        <p:tav tm="0">
                                          <p:val>
                                            <p:strVal val="#ppt_x-.2"/>
                                          </p:val>
                                        </p:tav>
                                        <p:tav tm="100000">
                                          <p:val>
                                            <p:strVal val="#ppt_x"/>
                                          </p:val>
                                        </p:tav>
                                      </p:tavLst>
                                    </p:anim>
                                    <p:anim calcmode="lin" valueType="num">
                                      <p:cBhvr>
                                        <p:cTn id="8" dur="1000" fill="hold"/>
                                        <p:tgtEl>
                                          <p:spTgt spid="5122"/>
                                        </p:tgtEl>
                                        <p:attrNameLst>
                                          <p:attrName>ppt_y</p:attrName>
                                        </p:attrNameLst>
                                      </p:cBhvr>
                                      <p:tavLst>
                                        <p:tav tm="0">
                                          <p:val>
                                            <p:strVal val="#ppt_y"/>
                                          </p:val>
                                        </p:tav>
                                        <p:tav tm="100000">
                                          <p:val>
                                            <p:strVal val="#ppt_y"/>
                                          </p:val>
                                        </p:tav>
                                      </p:tavLst>
                                    </p:anim>
                                    <p:animEffect transition="in" filter="wipe(right)" prLst="gradientSize: 0.1">
                                      <p:cBhvr>
                                        <p:cTn id="9" dur="1000"/>
                                        <p:tgtEl>
                                          <p:spTgt spid="5122"/>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5123">
                                            <p:txEl>
                                              <p:pRg st="0" end="0"/>
                                            </p:txEl>
                                          </p:spTgt>
                                        </p:tgtEl>
                                        <p:attrNameLst>
                                          <p:attrName>style.visibility</p:attrName>
                                        </p:attrNameLst>
                                      </p:cBhvr>
                                      <p:to>
                                        <p:strVal val="visible"/>
                                      </p:to>
                                    </p:set>
                                    <p:animEffect transition="in" filter="fade">
                                      <p:cBhvr>
                                        <p:cTn id="14" dur="500"/>
                                        <p:tgtEl>
                                          <p:spTgt spid="5123">
                                            <p:txEl>
                                              <p:pRg st="0" end="0"/>
                                            </p:txEl>
                                          </p:spTgt>
                                        </p:tgtEl>
                                      </p:cBhvr>
                                    </p:animEffect>
                                    <p:anim calcmode="lin" valueType="num">
                                      <p:cBhvr>
                                        <p:cTn id="15" dur="500" fill="hold"/>
                                        <p:tgtEl>
                                          <p:spTgt spid="512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123">
                                            <p:txEl>
                                              <p:pRg st="0" end="0"/>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P spid="5123" grpId="0" build="p">
        <p:tmplLst>
          <p:tmpl lvl="1">
            <p:tnLst>
              <p:par>
                <p:cTn presetID="44" presetClass="entr" presetSubtype="0" fill="hold" nodeType="clickEffect">
                  <p:stCondLst>
                    <p:cond delay="0"/>
                  </p:stCondLst>
                  <p:childTnLst>
                    <p:set>
                      <p:cBhvr>
                        <p:cTn dur="0" fill="hold">
                          <p:stCondLst>
                            <p:cond delay="0"/>
                          </p:stCondLst>
                        </p:cTn>
                        <p:tgtEl>
                          <p:spTgt spid="5123"/>
                        </p:tgtEl>
                        <p:attrNameLst>
                          <p:attrName>style.visibility</p:attrName>
                        </p:attrNameLst>
                      </p:cBhvr>
                      <p:to>
                        <p:strVal val="visible"/>
                      </p:to>
                    </p:set>
                    <p:animEffect transition="in" filter="fade">
                      <p:cBhvr>
                        <p:cTn dur="500"/>
                        <p:tgtEl>
                          <p:spTgt spid="5123"/>
                        </p:tgtEl>
                      </p:cBhvr>
                    </p:animEffect>
                    <p:anim calcmode="lin" valueType="num">
                      <p:cBhvr>
                        <p:cTn dur="500" fill="hold"/>
                        <p:tgtEl>
                          <p:spTgt spid="5123"/>
                        </p:tgtEl>
                        <p:attrNameLst>
                          <p:attrName>ppt_x</p:attrName>
                        </p:attrNameLst>
                      </p:cBhvr>
                      <p:tavLst>
                        <p:tav tm="0">
                          <p:val>
                            <p:strVal val="#ppt_x"/>
                          </p:val>
                        </p:tav>
                        <p:tav tm="100000">
                          <p:val>
                            <p:strVal val="#ppt_x"/>
                          </p:val>
                        </p:tav>
                      </p:tavLst>
                    </p:anim>
                    <p:anim calcmode="lin" valueType="num">
                      <p:cBhvr>
                        <p:cTn dur="500" fill="hold"/>
                        <p:tgtEl>
                          <p:spTgt spid="5123"/>
                        </p:tgtEl>
                        <p:attrNameLst>
                          <p:attrName>ppt_y</p:attrName>
                        </p:attrNameLst>
                      </p:cBhvr>
                      <p:tavLst>
                        <p:tav tm="0">
                          <p:val>
                            <p:strVal val="#ppt_y+.05"/>
                          </p:val>
                        </p:tav>
                        <p:tav tm="100000">
                          <p:val>
                            <p:strVal val="#ppt_y"/>
                          </p:val>
                        </p:tav>
                      </p:tavLst>
                    </p:anim>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01B1F64-6D85-4AC5-8B2A-6E144C35D79A}" type="slidenum">
              <a:rPr lang="en-US" altLang="zh-CN"/>
              <a:pPr/>
              <a:t>‹#›</a:t>
            </a:fld>
            <a:endParaRPr lang="en-US" altLang="zh-CN"/>
          </a:p>
        </p:txBody>
      </p:sp>
    </p:spTree>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70FE9E4-3DF1-484A-8472-28323113CBD9}" type="slidenum">
              <a:rPr lang="en-US" altLang="zh-CN"/>
              <a:pPr/>
              <a:t>‹#›</a:t>
            </a:fld>
            <a:endParaRPr lang="en-US" altLang="zh-CN"/>
          </a:p>
        </p:txBody>
      </p:sp>
    </p:spTree>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168" y="1905001"/>
            <a:ext cx="5592233"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1905001"/>
            <a:ext cx="5592233"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4C09B91-8A5A-4658-818E-7DB8E43C5DB5}" type="slidenum">
              <a:rPr lang="en-US" altLang="zh-CN"/>
              <a:pPr/>
              <a:t>‹#›</a:t>
            </a:fld>
            <a:endParaRPr lang="en-US" altLang="zh-CN"/>
          </a:p>
        </p:txBody>
      </p:sp>
    </p:spTree>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E8D572D2-FAE3-4C4D-8A83-FAA14E0D11D0}" type="slidenum">
              <a:rPr lang="en-US" altLang="zh-CN"/>
              <a:pPr/>
              <a:t>‹#›</a:t>
            </a:fld>
            <a:endParaRPr lang="en-US" altLang="zh-CN"/>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F9A22B02-BA5A-4051-A902-E0C5996A1A0C}" type="slidenum">
              <a:rPr lang="en-US" altLang="zh-CN"/>
              <a:pPr/>
              <a:t>‹#›</a:t>
            </a:fld>
            <a:endParaRPr lang="en-US" altLang="zh-CN"/>
          </a:p>
        </p:txBody>
      </p:sp>
    </p:spTree>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14C8399-028E-45CB-8927-DBA97B776EB7}" type="slidenum">
              <a:rPr lang="en-US" altLang="zh-CN"/>
              <a:pPr/>
              <a:t>‹#›</a:t>
            </a:fld>
            <a:endParaRPr lang="en-US" altLang="zh-CN"/>
          </a:p>
        </p:txBody>
      </p:sp>
    </p:spTree>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FA08D9A-9437-4EA3-ADA3-0510FB2D75A2}" type="slidenum">
              <a:rPr lang="en-US" altLang="zh-CN"/>
              <a:pPr/>
              <a:t>‹#›</a:t>
            </a:fld>
            <a:endParaRPr lang="en-US" altLang="zh-CN"/>
          </a:p>
        </p:txBody>
      </p:sp>
    </p:spTree>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20DB15F-CDEC-4BE2-83E1-36EAA817E06A}" type="slidenum">
              <a:rPr lang="en-US" altLang="zh-CN"/>
              <a:pPr/>
              <a:t>‹#›</a:t>
            </a:fld>
            <a:endParaRPr lang="en-US" altLang="zh-CN"/>
          </a:p>
        </p:txBody>
      </p:sp>
    </p:spTree>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2D49618-56E0-4264-BD0D-45982F60B301}" type="slidenum">
              <a:rPr lang="en-US" altLang="zh-CN"/>
              <a:pPr/>
              <a:t>‹#›</a:t>
            </a:fld>
            <a:endParaRPr lang="en-US" altLang="zh-CN"/>
          </a:p>
        </p:txBody>
      </p:sp>
    </p:spTree>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8" y="609601"/>
            <a:ext cx="2846916"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167" y="609601"/>
            <a:ext cx="8337551" cy="54895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8426029-F3C9-43D6-B187-38DE4D188303}" type="slidenum">
              <a:rPr lang="en-US" altLang="zh-CN"/>
              <a:pPr/>
              <a:t>‹#›</a:t>
            </a:fld>
            <a:endParaRPr lang="en-US" altLang="zh-CN"/>
          </a:p>
        </p:txBody>
      </p:sp>
    </p:spTree>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2167" y="609600"/>
            <a:ext cx="11387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02167" y="1905001"/>
            <a:ext cx="11387667" cy="4194175"/>
          </a:xfrm>
        </p:spPr>
        <p:txBody>
          <a:bodyPr/>
          <a:lstStyle/>
          <a:p>
            <a:r>
              <a:rPr lang="zh-CN" altLang="en-US" smtClean="0"/>
              <a:t>单击图标添加表格</a:t>
            </a:r>
            <a:endParaRPr lang="zh-CN" altLang="en-US"/>
          </a:p>
        </p:txBody>
      </p:sp>
      <p:sp>
        <p:nvSpPr>
          <p:cNvPr id="4" name="日期占位符 3"/>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5" name="页脚占位符 4"/>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8737601" y="6245225"/>
            <a:ext cx="3052233" cy="476250"/>
          </a:xfrm>
        </p:spPr>
        <p:txBody>
          <a:bodyPr/>
          <a:lstStyle>
            <a:lvl1pPr>
              <a:defRPr/>
            </a:lvl1pPr>
          </a:lstStyle>
          <a:p>
            <a:fld id="{CE53965A-DD0B-4F99-8EEE-F2D15EF28353}" type="slidenum">
              <a:rPr lang="en-US" altLang="zh-CN"/>
              <a:pPr/>
              <a:t>‹#›</a:t>
            </a:fld>
            <a:endParaRPr lang="en-US" altLang="zh-CN"/>
          </a:p>
        </p:txBody>
      </p:sp>
    </p:spTree>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2167" y="609600"/>
            <a:ext cx="11387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02168" y="1905001"/>
            <a:ext cx="55922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1905001"/>
            <a:ext cx="55922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7601" y="6245225"/>
            <a:ext cx="3052233" cy="476250"/>
          </a:xfrm>
        </p:spPr>
        <p:txBody>
          <a:bodyPr/>
          <a:lstStyle>
            <a:lvl1pPr>
              <a:defRPr/>
            </a:lvl1pPr>
          </a:lstStyle>
          <a:p>
            <a:fld id="{CDA2D4B0-21C6-49A8-947E-D16446171034}" type="slidenum">
              <a:rPr lang="en-US" altLang="zh-CN"/>
              <a:pPr/>
              <a:t>‹#›</a:t>
            </a:fld>
            <a:endParaRPr lang="en-US" altLang="zh-CN"/>
          </a:p>
        </p:txBody>
      </p:sp>
    </p:spTree>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2167" y="609601"/>
            <a:ext cx="11387667" cy="5489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4" name="页脚占位符 3"/>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1" y="6245225"/>
            <a:ext cx="3052233" cy="476250"/>
          </a:xfrm>
        </p:spPr>
        <p:txBody>
          <a:bodyPr/>
          <a:lstStyle>
            <a:lvl1pPr>
              <a:defRPr/>
            </a:lvl1pPr>
          </a:lstStyle>
          <a:p>
            <a:fld id="{DF520633-AD61-46AC-9A52-6249CA64F411}" type="slidenum">
              <a:rPr lang="en-US" altLang="zh-CN"/>
              <a:pPr/>
              <a:t>‹#›</a:t>
            </a:fld>
            <a:endParaRPr lang="en-US" altLang="zh-CN"/>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p>
        </p:txBody>
      </p:sp>
      <p:sp>
        <p:nvSpPr>
          <p:cNvPr id="7" name="灯片编号占位符 6"/>
          <p:cNvSpPr>
            <a:spLocks noGrp="1"/>
          </p:cNvSpPr>
          <p:nvPr>
            <p:ph type="sldNum" sz="quarter" idx="12"/>
          </p:nvPr>
        </p:nvSpPr>
        <p:spPr/>
        <p:txBody>
          <a:bodyPr/>
          <a:lstStyle>
            <a:lvl1pPr>
              <a:defRPr/>
            </a:lvl1pPr>
          </a:lstStyle>
          <a:p>
            <a:pPr>
              <a:defRPr/>
            </a:pPr>
            <a:fld id="{5FAC769D-665E-4AE3-8C1E-3C7C82E3B027}" type="slidenum">
              <a:rPr lang="en-US" smtClean="0"/>
              <a:pPr>
                <a:defRPr/>
              </a:pPr>
              <a:t>‹#›</a:t>
            </a:fld>
            <a:endParaRPr 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p>
        </p:txBody>
      </p:sp>
      <p:sp>
        <p:nvSpPr>
          <p:cNvPr id="7" name="灯片编号占位符 6"/>
          <p:cNvSpPr>
            <a:spLocks noGrp="1"/>
          </p:cNvSpPr>
          <p:nvPr>
            <p:ph type="sldNum" sz="quarter" idx="12"/>
          </p:nvPr>
        </p:nvSpPr>
        <p:spPr/>
        <p:txBody>
          <a:bodyPr/>
          <a:lstStyle>
            <a:lvl1pPr>
              <a:defRPr/>
            </a:lvl1pPr>
          </a:lstStyle>
          <a:p>
            <a:pPr>
              <a:defRPr/>
            </a:pPr>
            <a:fld id="{4A3C9DEA-96E6-4BDA-96E8-470D6C1D9747}" type="slidenum">
              <a:rPr lang="en-US" smtClean="0"/>
              <a:pPr>
                <a:defRPr/>
              </a:pPr>
              <a:t>‹#›</a:t>
            </a:fld>
            <a:endParaRPr 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audio" Target="../media/audio1.wav"/><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image" Target="../media/image3.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image" Target="../media/image2.png"/><Relationship Id="rId2" Type="http://schemas.openxmlformats.org/officeDocument/2006/relationships/slideLayout" Target="../slideLayouts/slideLayout39.xml"/><Relationship Id="rId16" Type="http://schemas.openxmlformats.org/officeDocument/2006/relationships/image" Target="../media/image1.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audio" Target="../media/audio1.wav"/><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6" Type="http://schemas.openxmlformats.org/officeDocument/2006/relationships/image" Target="../media/image4.jpe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6" Type="http://schemas.openxmlformats.org/officeDocument/2006/relationships/image" Target="../media/image4.jpe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theme" Target="../theme/theme6.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3809984" y="81558"/>
            <a:ext cx="7867667" cy="11319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a:t>
            </a:r>
            <a:endParaRPr lang="en-US" altLang="zh-CN" dirty="0" smtClean="0"/>
          </a:p>
        </p:txBody>
      </p:sp>
      <p:sp>
        <p:nvSpPr>
          <p:cNvPr id="15363" name="Rectangle 3"/>
          <p:cNvSpPr>
            <a:spLocks noGrp="1" noChangeArrowheads="1"/>
          </p:cNvSpPr>
          <p:nvPr>
            <p:ph type="body" idx="1"/>
          </p:nvPr>
        </p:nvSpPr>
        <p:spPr bwMode="auto">
          <a:xfrm>
            <a:off x="609600" y="1357298"/>
            <a:ext cx="10972800" cy="47688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altLang="zh-CN" dirty="0" smtClean="0"/>
          </a:p>
        </p:txBody>
      </p:sp>
      <p:sp>
        <p:nvSpPr>
          <p:cNvPr id="1536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a:p>
        </p:txBody>
      </p:sp>
      <p:sp>
        <p:nvSpPr>
          <p:cNvPr id="15365"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536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9B4CB912-87CD-4A4C-BB98-EF95C86AC1C1}" type="slidenum">
              <a:rPr lang="en-US" smtClean="0"/>
              <a:pPr>
                <a:defRPr/>
              </a:pPr>
              <a:t>‹#›</a:t>
            </a:fld>
            <a:endParaRPr lang="en-US"/>
          </a:p>
        </p:txBody>
      </p:sp>
      <p:pic>
        <p:nvPicPr>
          <p:cNvPr id="9" name="Picture 256" descr="03-1"/>
          <p:cNvPicPr>
            <a:picLocks noChangeAspect="1" noChangeArrowheads="1"/>
          </p:cNvPicPr>
          <p:nvPr/>
        </p:nvPicPr>
        <p:blipFill>
          <a:blip r:embed="rId18"/>
          <a:srcRect/>
          <a:stretch>
            <a:fillRect/>
          </a:stretch>
        </p:blipFill>
        <p:spPr bwMode="auto">
          <a:xfrm>
            <a:off x="912285" y="6308726"/>
            <a:ext cx="11279716" cy="549275"/>
          </a:xfrm>
          <a:prstGeom prst="rect">
            <a:avLst/>
          </a:prstGeom>
          <a:noFill/>
          <a:ln w="9525">
            <a:noFill/>
            <a:miter lim="800000"/>
            <a:headEnd/>
            <a:tailEnd/>
          </a:ln>
        </p:spPr>
      </p:pic>
      <p:pic>
        <p:nvPicPr>
          <p:cNvPr id="10" name="Picture 257" descr="eagle_blue"/>
          <p:cNvPicPr>
            <a:picLocks noChangeAspect="1" noChangeArrowheads="1"/>
          </p:cNvPicPr>
          <p:nvPr/>
        </p:nvPicPr>
        <p:blipFill>
          <a:blip r:embed="rId19"/>
          <a:srcRect/>
          <a:stretch>
            <a:fillRect/>
          </a:stretch>
        </p:blipFill>
        <p:spPr bwMode="auto">
          <a:xfrm>
            <a:off x="1" y="6308726"/>
            <a:ext cx="912284" cy="549275"/>
          </a:xfrm>
          <a:prstGeom prst="rect">
            <a:avLst/>
          </a:prstGeom>
          <a:noFill/>
          <a:ln w="9525">
            <a:noFill/>
            <a:miter lim="800000"/>
            <a:headEnd/>
            <a:tailEnd/>
          </a:ln>
        </p:spPr>
      </p:pic>
      <p:pic>
        <p:nvPicPr>
          <p:cNvPr id="11" name="图片 10" descr="zju.bmp"/>
          <p:cNvPicPr>
            <a:picLocks noChangeAspect="1"/>
          </p:cNvPicPr>
          <p:nvPr/>
        </p:nvPicPr>
        <p:blipFill>
          <a:blip r:embed="rId20"/>
          <a:stretch>
            <a:fillRect/>
          </a:stretch>
        </p:blipFill>
        <p:spPr>
          <a:xfrm>
            <a:off x="190459" y="285728"/>
            <a:ext cx="3490155" cy="857256"/>
          </a:xfrm>
          <a:prstGeom prst="rect">
            <a:avLst/>
          </a:prstGeom>
        </p:spPr>
      </p:pic>
      <p:sp>
        <p:nvSpPr>
          <p:cNvPr id="12" name="TextBox 11"/>
          <p:cNvSpPr txBox="1"/>
          <p:nvPr/>
        </p:nvSpPr>
        <p:spPr>
          <a:xfrm>
            <a:off x="1047715" y="6324546"/>
            <a:ext cx="5810291" cy="369332"/>
          </a:xfrm>
          <a:prstGeom prst="rect">
            <a:avLst/>
          </a:prstGeom>
          <a:noFill/>
        </p:spPr>
        <p:txBody>
          <a:bodyPr wrap="square" rtlCol="0">
            <a:spAutoFit/>
          </a:bodyPr>
          <a:lstStyle/>
          <a:p>
            <a:r>
              <a:rPr lang="en-US" altLang="zh-CN" b="0" baseline="0" dirty="0" err="1" smtClean="0">
                <a:solidFill>
                  <a:schemeClr val="bg1"/>
                </a:solidFill>
              </a:rPr>
              <a:t>Organization_jxh</a:t>
            </a:r>
            <a:endParaRPr lang="zh-CN" altLang="en-US" b="0" dirty="0">
              <a:solidFill>
                <a:schemeClr val="bg1"/>
              </a:solidFill>
            </a:endParaRPr>
          </a:p>
        </p:txBody>
      </p:sp>
      <p:sp>
        <p:nvSpPr>
          <p:cNvPr id="13" name="灯片编号占位符 5"/>
          <p:cNvSpPr txBox="1">
            <a:spLocks/>
          </p:cNvSpPr>
          <p:nvPr/>
        </p:nvSpPr>
        <p:spPr>
          <a:xfrm>
            <a:off x="6762755" y="6357958"/>
            <a:ext cx="1714512" cy="428604"/>
          </a:xfrm>
          <a:prstGeom prst="rect">
            <a:avLst/>
          </a:prstGeom>
        </p:spPr>
        <p:txBody>
          <a:bodyPr/>
          <a:lstStyle>
            <a:lvl1pPr>
              <a:defRPr>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23AB107-6101-439A-BA7F-80ADDA7E7EB6}" type="slidenum">
              <a:rPr kumimoji="0" lang="zh-CN" altLang="en-US" sz="2400" b="0" i="0" u="none" strike="noStrike" kern="1200" cap="none" spc="0" normalizeH="0" baseline="0" noProof="0" smtClean="0">
                <a:ln>
                  <a:noFill/>
                </a:ln>
                <a:solidFill>
                  <a:schemeClr val="bg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altLang="zh-CN" sz="2400" b="0" i="0" u="none" strike="noStrike" kern="1200" cap="none" spc="0" normalizeH="0" baseline="0" noProof="0">
              <a:ln>
                <a:noFill/>
              </a:ln>
              <a:solidFill>
                <a:schemeClr val="bg1"/>
              </a:solidFill>
              <a:effectLst/>
              <a:uLnTx/>
              <a:uFillTx/>
              <a:latin typeface="Arial" charset="0"/>
              <a:ea typeface="+mn-ea"/>
              <a:cs typeface="+mn-cs"/>
            </a:endParaRPr>
          </a:p>
        </p:txBody>
      </p:sp>
    </p:spTree>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938" r:id="rId15"/>
  </p:sldLayoutIdLst>
  <p:transition spd="med">
    <p:random/>
    <p:sndAc>
      <p:stSnd>
        <p:snd r:embed="rId17" name="chimes.wav"/>
      </p:stSnd>
    </p:sndAc>
  </p:transition>
  <p:timing>
    <p:tnLst>
      <p:par>
        <p:cTn id="1" dur="indefinite" restart="never" nodeType="tmRoot"/>
      </p:par>
    </p:tnLst>
  </p:timing>
  <p:txStyles>
    <p:titleStyle>
      <a:lvl1pPr algn="ctr" rtl="0" eaLnBrk="1" fontAlgn="base" hangingPunct="1">
        <a:spcBef>
          <a:spcPct val="0"/>
        </a:spcBef>
        <a:spcAft>
          <a:spcPct val="0"/>
        </a:spcAft>
        <a:defRPr sz="4000" b="1">
          <a:solidFill>
            <a:srgbClr val="0099FF"/>
          </a:solidFill>
          <a:latin typeface="+mj-lt"/>
          <a:ea typeface="+mj-ea"/>
          <a:cs typeface="+mj-cs"/>
        </a:defRPr>
      </a:lvl1pPr>
      <a:lvl2pPr algn="ctr" rtl="0" eaLnBrk="1" fontAlgn="base" hangingPunct="1">
        <a:spcBef>
          <a:spcPct val="0"/>
        </a:spcBef>
        <a:spcAft>
          <a:spcPct val="0"/>
        </a:spcAft>
        <a:defRPr sz="4000" b="1">
          <a:solidFill>
            <a:srgbClr val="0099FF"/>
          </a:solidFill>
          <a:latin typeface="Arial" charset="0"/>
          <a:ea typeface="宋体" pitchFamily="2" charset="-122"/>
        </a:defRPr>
      </a:lvl2pPr>
      <a:lvl3pPr algn="ctr" rtl="0" eaLnBrk="1" fontAlgn="base" hangingPunct="1">
        <a:spcBef>
          <a:spcPct val="0"/>
        </a:spcBef>
        <a:spcAft>
          <a:spcPct val="0"/>
        </a:spcAft>
        <a:defRPr sz="4000" b="1">
          <a:solidFill>
            <a:srgbClr val="0099FF"/>
          </a:solidFill>
          <a:latin typeface="Arial" charset="0"/>
          <a:ea typeface="宋体" pitchFamily="2" charset="-122"/>
        </a:defRPr>
      </a:lvl3pPr>
      <a:lvl4pPr algn="ctr" rtl="0" eaLnBrk="1" fontAlgn="base" hangingPunct="1">
        <a:spcBef>
          <a:spcPct val="0"/>
        </a:spcBef>
        <a:spcAft>
          <a:spcPct val="0"/>
        </a:spcAft>
        <a:defRPr sz="4000" b="1">
          <a:solidFill>
            <a:srgbClr val="0099FF"/>
          </a:solidFill>
          <a:latin typeface="Arial" charset="0"/>
          <a:ea typeface="宋体" pitchFamily="2" charset="-122"/>
        </a:defRPr>
      </a:lvl4pPr>
      <a:lvl5pPr algn="ctr" rtl="0" eaLnBrk="1" fontAlgn="base" hangingPunct="1">
        <a:spcBef>
          <a:spcPct val="0"/>
        </a:spcBef>
        <a:spcAft>
          <a:spcPct val="0"/>
        </a:spcAft>
        <a:defRPr sz="4000" b="1">
          <a:solidFill>
            <a:srgbClr val="0099FF"/>
          </a:solidFill>
          <a:latin typeface="Arial" charset="0"/>
          <a:ea typeface="宋体" pitchFamily="2" charset="-122"/>
        </a:defRPr>
      </a:lvl5pPr>
      <a:lvl6pPr marL="457200" algn="ctr" rtl="0" eaLnBrk="1" fontAlgn="base" hangingPunct="1">
        <a:spcBef>
          <a:spcPct val="0"/>
        </a:spcBef>
        <a:spcAft>
          <a:spcPct val="0"/>
        </a:spcAft>
        <a:defRPr sz="4000" b="1">
          <a:solidFill>
            <a:srgbClr val="0099FF"/>
          </a:solidFill>
          <a:latin typeface="Arial" charset="0"/>
          <a:ea typeface="宋体" pitchFamily="2" charset="-122"/>
        </a:defRPr>
      </a:lvl6pPr>
      <a:lvl7pPr marL="914400" algn="ctr" rtl="0" eaLnBrk="1" fontAlgn="base" hangingPunct="1">
        <a:spcBef>
          <a:spcPct val="0"/>
        </a:spcBef>
        <a:spcAft>
          <a:spcPct val="0"/>
        </a:spcAft>
        <a:defRPr sz="4000" b="1">
          <a:solidFill>
            <a:srgbClr val="0099FF"/>
          </a:solidFill>
          <a:latin typeface="Arial" charset="0"/>
          <a:ea typeface="宋体" pitchFamily="2" charset="-122"/>
        </a:defRPr>
      </a:lvl7pPr>
      <a:lvl8pPr marL="1371600" algn="ctr" rtl="0" eaLnBrk="1" fontAlgn="base" hangingPunct="1">
        <a:spcBef>
          <a:spcPct val="0"/>
        </a:spcBef>
        <a:spcAft>
          <a:spcPct val="0"/>
        </a:spcAft>
        <a:defRPr sz="4000" b="1">
          <a:solidFill>
            <a:srgbClr val="0099FF"/>
          </a:solidFill>
          <a:latin typeface="Arial" charset="0"/>
          <a:ea typeface="宋体" pitchFamily="2" charset="-122"/>
        </a:defRPr>
      </a:lvl8pPr>
      <a:lvl9pPr marL="1828800" algn="ctr" rtl="0" eaLnBrk="1" fontAlgn="base" hangingPunct="1">
        <a:spcBef>
          <a:spcPct val="0"/>
        </a:spcBef>
        <a:spcAft>
          <a:spcPct val="0"/>
        </a:spcAft>
        <a:defRPr sz="4000" b="1">
          <a:solidFill>
            <a:srgbClr val="0099FF"/>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bwMode="auto">
          <a:xfrm>
            <a:off x="666712" y="0"/>
            <a:ext cx="109728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6259" name="Rectangle 3"/>
          <p:cNvSpPr>
            <a:spLocks noGrp="1" noChangeArrowheads="1"/>
          </p:cNvSpPr>
          <p:nvPr>
            <p:ph type="body" idx="1"/>
          </p:nvPr>
        </p:nvSpPr>
        <p:spPr bwMode="auto">
          <a:xfrm>
            <a:off x="666712" y="1214422"/>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626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buClrTx/>
              <a:defRPr/>
            </a:lvl1pPr>
          </a:lstStyle>
          <a:p>
            <a:endParaRPr lang="en-US" altLang="zh-CN"/>
          </a:p>
        </p:txBody>
      </p:sp>
      <p:sp>
        <p:nvSpPr>
          <p:cNvPr id="9626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buClrTx/>
              <a:defRPr/>
            </a:lvl1pPr>
          </a:lstStyle>
          <a:p>
            <a:endParaRPr lang="en-US" altLang="zh-CN"/>
          </a:p>
        </p:txBody>
      </p:sp>
      <p:sp>
        <p:nvSpPr>
          <p:cNvPr id="9626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ClrTx/>
              <a:defRPr/>
            </a:lvl1pPr>
          </a:lstStyle>
          <a:p>
            <a:fld id="{7B92D8AC-6FB5-4907-AE0D-3C1A69372422}"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transition/>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ea typeface="宋体" pitchFamily="2" charset="-122"/>
        </a:defRPr>
      </a:lvl2pPr>
      <a:lvl3pPr algn="ctr" rtl="0" eaLnBrk="1" fontAlgn="base" hangingPunct="1">
        <a:spcBef>
          <a:spcPct val="0"/>
        </a:spcBef>
        <a:spcAft>
          <a:spcPct val="0"/>
        </a:spcAft>
        <a:defRPr sz="4400">
          <a:solidFill>
            <a:schemeClr val="tx2"/>
          </a:solidFill>
          <a:latin typeface="Arial" pitchFamily="34" charset="0"/>
          <a:ea typeface="宋体" pitchFamily="2" charset="-122"/>
        </a:defRPr>
      </a:lvl3pPr>
      <a:lvl4pPr algn="ctr" rtl="0" eaLnBrk="1" fontAlgn="base" hangingPunct="1">
        <a:spcBef>
          <a:spcPct val="0"/>
        </a:spcBef>
        <a:spcAft>
          <a:spcPct val="0"/>
        </a:spcAft>
        <a:defRPr sz="4400">
          <a:solidFill>
            <a:schemeClr val="tx2"/>
          </a:solidFill>
          <a:latin typeface="Arial" pitchFamily="34" charset="0"/>
          <a:ea typeface="宋体" pitchFamily="2" charset="-122"/>
        </a:defRPr>
      </a:lvl4pPr>
      <a:lvl5pPr algn="ctr" rtl="0" eaLnBrk="1" fontAlgn="base" hangingPunct="1">
        <a:spcBef>
          <a:spcPct val="0"/>
        </a:spcBef>
        <a:spcAft>
          <a:spcPct val="0"/>
        </a:spcAft>
        <a:defRPr sz="4400">
          <a:solidFill>
            <a:schemeClr val="tx2"/>
          </a:solidFill>
          <a:latin typeface="Arial" pitchFamily="34" charset="0"/>
          <a:ea typeface="宋体" pitchFamily="2" charset="-122"/>
        </a:defRPr>
      </a:lvl5pPr>
      <a:lvl6pPr marL="457200" algn="ctr" rtl="0" eaLnBrk="1" fontAlgn="base" hangingPunct="1">
        <a:spcBef>
          <a:spcPct val="0"/>
        </a:spcBef>
        <a:spcAft>
          <a:spcPct val="0"/>
        </a:spcAft>
        <a:defRPr sz="4400">
          <a:solidFill>
            <a:schemeClr val="tx2"/>
          </a:solidFill>
          <a:latin typeface="Arial" pitchFamily="34" charset="0"/>
          <a:ea typeface="宋体" pitchFamily="2" charset="-122"/>
        </a:defRPr>
      </a:lvl6pPr>
      <a:lvl7pPr marL="914400" algn="ctr" rtl="0" eaLnBrk="1" fontAlgn="base" hangingPunct="1">
        <a:spcBef>
          <a:spcPct val="0"/>
        </a:spcBef>
        <a:spcAft>
          <a:spcPct val="0"/>
        </a:spcAft>
        <a:defRPr sz="4400">
          <a:solidFill>
            <a:schemeClr val="tx2"/>
          </a:solidFill>
          <a:latin typeface="Arial" pitchFamily="34" charset="0"/>
          <a:ea typeface="宋体" pitchFamily="2" charset="-122"/>
        </a:defRPr>
      </a:lvl7pPr>
      <a:lvl8pPr marL="1371600" algn="ctr" rtl="0" eaLnBrk="1" fontAlgn="base" hangingPunct="1">
        <a:spcBef>
          <a:spcPct val="0"/>
        </a:spcBef>
        <a:spcAft>
          <a:spcPct val="0"/>
        </a:spcAft>
        <a:defRPr sz="4400">
          <a:solidFill>
            <a:schemeClr val="tx2"/>
          </a:solidFill>
          <a:latin typeface="Arial" pitchFamily="34" charset="0"/>
          <a:ea typeface="宋体" pitchFamily="2" charset="-122"/>
        </a:defRPr>
      </a:lvl8pPr>
      <a:lvl9pPr marL="1828800" algn="ctr" rtl="0" eaLnBrk="1" fontAlgn="base" hangingPunct="1">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5235" name="Rectangle 3"/>
          <p:cNvSpPr>
            <a:spLocks noGrp="1" noChangeArrowheads="1"/>
          </p:cNvSpPr>
          <p:nvPr>
            <p:ph type="body" idx="1"/>
          </p:nvPr>
        </p:nvSpPr>
        <p:spPr bwMode="auto">
          <a:xfrm>
            <a:off x="609601" y="1600200"/>
            <a:ext cx="11055351" cy="2260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5236"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buClrTx/>
              <a:defRPr/>
            </a:lvl1pPr>
          </a:lstStyle>
          <a:p>
            <a:endParaRPr lang="en-US" altLang="zh-CN"/>
          </a:p>
        </p:txBody>
      </p:sp>
      <p:sp>
        <p:nvSpPr>
          <p:cNvPr id="95237"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buClrTx/>
              <a:defRPr/>
            </a:lvl1pPr>
          </a:lstStyle>
          <a:p>
            <a:endParaRPr lang="en-US" altLang="zh-CN"/>
          </a:p>
        </p:txBody>
      </p:sp>
      <p:sp>
        <p:nvSpPr>
          <p:cNvPr id="95238"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ClrTx/>
              <a:defRPr/>
            </a:lvl1pPr>
          </a:lstStyle>
          <a:p>
            <a:fld id="{6A830C9D-C376-4D0A-BE9D-F16796CCB111}" type="slidenum">
              <a:rPr lang="en-US" altLang="zh-CN"/>
              <a:pPr/>
              <a:t>‹#›</a:t>
            </a:fld>
            <a:endParaRPr lang="en-US" altLang="zh-CN"/>
          </a:p>
        </p:txBody>
      </p:sp>
      <p:sp>
        <p:nvSpPr>
          <p:cNvPr id="95239" name="Text Box 7"/>
          <p:cNvSpPr txBox="1">
            <a:spLocks noChangeArrowheads="1"/>
          </p:cNvSpPr>
          <p:nvPr/>
        </p:nvSpPr>
        <p:spPr bwMode="auto">
          <a:xfrm>
            <a:off x="814918" y="4365626"/>
            <a:ext cx="10850033" cy="904863"/>
          </a:xfrm>
          <a:prstGeom prst="rect">
            <a:avLst/>
          </a:prstGeom>
          <a:noFill/>
          <a:ln w="9525">
            <a:noFill/>
            <a:miter lim="800000"/>
            <a:headEnd/>
            <a:tailEnd/>
          </a:ln>
          <a:effectLst/>
        </p:spPr>
        <p:txBody>
          <a:bodyPr>
            <a:spAutoFit/>
          </a:bodyPr>
          <a:lstStyle/>
          <a:p>
            <a:pPr>
              <a:spcBef>
                <a:spcPct val="20000"/>
              </a:spcBef>
              <a:buClrTx/>
              <a:buFontTx/>
              <a:buChar char="•"/>
            </a:pPr>
            <a:r>
              <a:rPr lang="zh-CN" altLang="en-US" sz="2400">
                <a:ea typeface="Arial Unicode MS" pitchFamily="34" charset="-122"/>
                <a:cs typeface="Arial Unicode MS" pitchFamily="34" charset="-122"/>
              </a:rPr>
              <a:t>单击此处编辑母版文本样式</a:t>
            </a:r>
          </a:p>
          <a:p>
            <a:pPr>
              <a:spcBef>
                <a:spcPct val="20000"/>
              </a:spcBef>
              <a:buClrTx/>
            </a:pPr>
            <a:endParaRPr lang="en-US" altLang="zh-CN" sz="2400">
              <a:ea typeface="Arial Unicode MS" pitchFamily="34" charset="-122"/>
              <a:cs typeface="Arial Unicode MS" pitchFamily="34" charset="-122"/>
            </a:endParaRPr>
          </a:p>
        </p:txBody>
      </p:sp>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transition/>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ea typeface="宋体" pitchFamily="2" charset="-122"/>
        </a:defRPr>
      </a:lvl2pPr>
      <a:lvl3pPr algn="ctr" rtl="0" eaLnBrk="1" fontAlgn="base" hangingPunct="1">
        <a:spcBef>
          <a:spcPct val="0"/>
        </a:spcBef>
        <a:spcAft>
          <a:spcPct val="0"/>
        </a:spcAft>
        <a:defRPr sz="4400">
          <a:solidFill>
            <a:schemeClr val="tx2"/>
          </a:solidFill>
          <a:latin typeface="Arial" pitchFamily="34" charset="0"/>
          <a:ea typeface="宋体" pitchFamily="2" charset="-122"/>
        </a:defRPr>
      </a:lvl3pPr>
      <a:lvl4pPr algn="ctr" rtl="0" eaLnBrk="1" fontAlgn="base" hangingPunct="1">
        <a:spcBef>
          <a:spcPct val="0"/>
        </a:spcBef>
        <a:spcAft>
          <a:spcPct val="0"/>
        </a:spcAft>
        <a:defRPr sz="4400">
          <a:solidFill>
            <a:schemeClr val="tx2"/>
          </a:solidFill>
          <a:latin typeface="Arial" pitchFamily="34" charset="0"/>
          <a:ea typeface="宋体" pitchFamily="2" charset="-122"/>
        </a:defRPr>
      </a:lvl4pPr>
      <a:lvl5pPr algn="ctr" rtl="0" eaLnBrk="1" fontAlgn="base" hangingPunct="1">
        <a:spcBef>
          <a:spcPct val="0"/>
        </a:spcBef>
        <a:spcAft>
          <a:spcPct val="0"/>
        </a:spcAft>
        <a:defRPr sz="4400">
          <a:solidFill>
            <a:schemeClr val="tx2"/>
          </a:solidFill>
          <a:latin typeface="Arial" pitchFamily="34" charset="0"/>
          <a:ea typeface="宋体" pitchFamily="2" charset="-122"/>
        </a:defRPr>
      </a:lvl5pPr>
      <a:lvl6pPr marL="457200" algn="ctr" rtl="0" eaLnBrk="1" fontAlgn="base" hangingPunct="1">
        <a:spcBef>
          <a:spcPct val="0"/>
        </a:spcBef>
        <a:spcAft>
          <a:spcPct val="0"/>
        </a:spcAft>
        <a:defRPr sz="4400">
          <a:solidFill>
            <a:schemeClr val="tx2"/>
          </a:solidFill>
          <a:latin typeface="Arial" pitchFamily="34" charset="0"/>
          <a:ea typeface="宋体" pitchFamily="2" charset="-122"/>
        </a:defRPr>
      </a:lvl6pPr>
      <a:lvl7pPr marL="914400" algn="ctr" rtl="0" eaLnBrk="1" fontAlgn="base" hangingPunct="1">
        <a:spcBef>
          <a:spcPct val="0"/>
        </a:spcBef>
        <a:spcAft>
          <a:spcPct val="0"/>
        </a:spcAft>
        <a:defRPr sz="4400">
          <a:solidFill>
            <a:schemeClr val="tx2"/>
          </a:solidFill>
          <a:latin typeface="Arial" pitchFamily="34" charset="0"/>
          <a:ea typeface="宋体" pitchFamily="2" charset="-122"/>
        </a:defRPr>
      </a:lvl7pPr>
      <a:lvl8pPr marL="1371600" algn="ctr" rtl="0" eaLnBrk="1" fontAlgn="base" hangingPunct="1">
        <a:spcBef>
          <a:spcPct val="0"/>
        </a:spcBef>
        <a:spcAft>
          <a:spcPct val="0"/>
        </a:spcAft>
        <a:defRPr sz="4400">
          <a:solidFill>
            <a:schemeClr val="tx2"/>
          </a:solidFill>
          <a:latin typeface="Arial" pitchFamily="34" charset="0"/>
          <a:ea typeface="宋体" pitchFamily="2" charset="-122"/>
        </a:defRPr>
      </a:lvl8pPr>
      <a:lvl9pPr marL="1828800" algn="ctr" rtl="0" eaLnBrk="1" fontAlgn="base" hangingPunct="1">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3905235" y="0"/>
            <a:ext cx="7867667" cy="92867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a:t>
            </a:r>
            <a:endParaRPr lang="en-US" altLang="zh-CN" dirty="0" smtClean="0"/>
          </a:p>
        </p:txBody>
      </p:sp>
      <p:sp>
        <p:nvSpPr>
          <p:cNvPr id="15363" name="Rectangle 3"/>
          <p:cNvSpPr>
            <a:spLocks noGrp="1" noChangeArrowheads="1"/>
          </p:cNvSpPr>
          <p:nvPr>
            <p:ph type="body" idx="1"/>
          </p:nvPr>
        </p:nvSpPr>
        <p:spPr bwMode="auto">
          <a:xfrm>
            <a:off x="666712" y="928671"/>
            <a:ext cx="10972800" cy="47688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altLang="zh-CN" dirty="0" smtClean="0"/>
          </a:p>
        </p:txBody>
      </p:sp>
      <p:sp>
        <p:nvSpPr>
          <p:cNvPr id="1536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5365"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536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A9DC9DB0-14F1-426C-A00E-451C377CB50B}" type="slidenum">
              <a:rPr lang="en-US" altLang="zh-CN" smtClean="0"/>
              <a:pPr/>
              <a:t>‹#›</a:t>
            </a:fld>
            <a:endParaRPr lang="en-US" altLang="zh-CN"/>
          </a:p>
        </p:txBody>
      </p:sp>
      <p:pic>
        <p:nvPicPr>
          <p:cNvPr id="9" name="Picture 256" descr="03-1"/>
          <p:cNvPicPr>
            <a:picLocks noChangeAspect="1" noChangeArrowheads="1"/>
          </p:cNvPicPr>
          <p:nvPr/>
        </p:nvPicPr>
        <p:blipFill>
          <a:blip r:embed="rId16"/>
          <a:srcRect/>
          <a:stretch>
            <a:fillRect/>
          </a:stretch>
        </p:blipFill>
        <p:spPr bwMode="auto">
          <a:xfrm>
            <a:off x="912285" y="6308726"/>
            <a:ext cx="11279716" cy="549275"/>
          </a:xfrm>
          <a:prstGeom prst="rect">
            <a:avLst/>
          </a:prstGeom>
          <a:noFill/>
          <a:ln w="9525">
            <a:noFill/>
            <a:miter lim="800000"/>
            <a:headEnd/>
            <a:tailEnd/>
          </a:ln>
        </p:spPr>
      </p:pic>
      <p:pic>
        <p:nvPicPr>
          <p:cNvPr id="10" name="Picture 257" descr="eagle_blue"/>
          <p:cNvPicPr>
            <a:picLocks noChangeAspect="1" noChangeArrowheads="1"/>
          </p:cNvPicPr>
          <p:nvPr/>
        </p:nvPicPr>
        <p:blipFill>
          <a:blip r:embed="rId17"/>
          <a:srcRect/>
          <a:stretch>
            <a:fillRect/>
          </a:stretch>
        </p:blipFill>
        <p:spPr bwMode="auto">
          <a:xfrm>
            <a:off x="1" y="6308726"/>
            <a:ext cx="912284" cy="549275"/>
          </a:xfrm>
          <a:prstGeom prst="rect">
            <a:avLst/>
          </a:prstGeom>
          <a:noFill/>
          <a:ln w="9525">
            <a:noFill/>
            <a:miter lim="800000"/>
            <a:headEnd/>
            <a:tailEnd/>
          </a:ln>
        </p:spPr>
      </p:pic>
      <p:pic>
        <p:nvPicPr>
          <p:cNvPr id="11" name="图片 10" descr="zju.bmp"/>
          <p:cNvPicPr>
            <a:picLocks noChangeAspect="1"/>
          </p:cNvPicPr>
          <p:nvPr/>
        </p:nvPicPr>
        <p:blipFill>
          <a:blip r:embed="rId18"/>
          <a:stretch>
            <a:fillRect/>
          </a:stretch>
        </p:blipFill>
        <p:spPr>
          <a:xfrm>
            <a:off x="0" y="0"/>
            <a:ext cx="3490155" cy="857256"/>
          </a:xfrm>
          <a:prstGeom prst="rect">
            <a:avLst/>
          </a:prstGeom>
        </p:spPr>
      </p:pic>
      <p:sp>
        <p:nvSpPr>
          <p:cNvPr id="12" name="TextBox 11"/>
          <p:cNvSpPr txBox="1"/>
          <p:nvPr/>
        </p:nvSpPr>
        <p:spPr>
          <a:xfrm>
            <a:off x="1047715" y="6324547"/>
            <a:ext cx="5810291" cy="369332"/>
          </a:xfrm>
          <a:prstGeom prst="rect">
            <a:avLst/>
          </a:prstGeom>
          <a:noFill/>
        </p:spPr>
        <p:txBody>
          <a:bodyPr wrap="square" rtlCol="0">
            <a:spAutoFit/>
          </a:bodyPr>
          <a:lstStyle/>
          <a:p>
            <a:r>
              <a:rPr lang="en-US" altLang="zh-CN" b="0" baseline="0" dirty="0" err="1" smtClean="0">
                <a:solidFill>
                  <a:schemeClr val="bg1"/>
                </a:solidFill>
              </a:rPr>
              <a:t>Organization_Instruction_jxh</a:t>
            </a:r>
            <a:endParaRPr lang="zh-CN" altLang="en-US" b="0" dirty="0">
              <a:solidFill>
                <a:schemeClr val="bg1"/>
              </a:solidFill>
            </a:endParaRPr>
          </a:p>
        </p:txBody>
      </p:sp>
      <p:sp>
        <p:nvSpPr>
          <p:cNvPr id="13" name="灯片编号占位符 5"/>
          <p:cNvSpPr txBox="1">
            <a:spLocks/>
          </p:cNvSpPr>
          <p:nvPr/>
        </p:nvSpPr>
        <p:spPr>
          <a:xfrm>
            <a:off x="5429245" y="6326528"/>
            <a:ext cx="1714512" cy="428604"/>
          </a:xfrm>
          <a:prstGeom prst="rect">
            <a:avLst/>
          </a:prstGeom>
        </p:spPr>
        <p:txBody>
          <a:bodyPr/>
          <a:lstStyle>
            <a:lvl1pPr>
              <a:defRPr>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smtClean="0">
                <a:ln>
                  <a:noFill/>
                </a:ln>
                <a:solidFill>
                  <a:schemeClr val="bg1"/>
                </a:solidFill>
                <a:effectLst/>
                <a:uLnTx/>
                <a:uFillTx/>
                <a:latin typeface="Arial" charset="0"/>
                <a:ea typeface="+mn-ea"/>
                <a:cs typeface="+mn-cs"/>
              </a:rPr>
              <a:t>2.</a:t>
            </a:r>
            <a:fld id="{523AB107-6101-439A-BA7F-80ADDA7E7EB6}" type="slidenum">
              <a:rPr kumimoji="0" lang="zh-CN" altLang="en-US" sz="2400" b="0" i="0" u="none" strike="noStrike" kern="1200" cap="none" spc="0" normalizeH="0" baseline="0" noProof="0" smtClean="0">
                <a:ln>
                  <a:noFill/>
                </a:ln>
                <a:solidFill>
                  <a:schemeClr val="bg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altLang="zh-CN" sz="2400" b="0" i="0" u="none" strike="noStrike" kern="1200" cap="none" spc="0" normalizeH="0" baseline="0" noProof="0" dirty="0">
              <a:ln>
                <a:noFill/>
              </a:ln>
              <a:solidFill>
                <a:schemeClr val="bg1"/>
              </a:solidFill>
              <a:effectLst/>
              <a:uLnTx/>
              <a:uFillTx/>
              <a:latin typeface="Arial" charset="0"/>
              <a:ea typeface="+mn-ea"/>
              <a:cs typeface="+mn-cs"/>
            </a:endParaRPr>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Lst>
  <p:transition spd="med">
    <p:random/>
    <p:sndAc>
      <p:stSnd>
        <p:snd r:embed="rId15" name="chimes.wav"/>
      </p:stSnd>
    </p:sndAc>
  </p:transition>
  <p:timing>
    <p:tnLst>
      <p:par>
        <p:cTn id="1" dur="indefinite" restart="never" nodeType="tmRoot"/>
      </p:par>
    </p:tnLst>
  </p:timing>
  <p:txStyles>
    <p:titleStyle>
      <a:lvl1pPr algn="ctr" rtl="0" eaLnBrk="1" fontAlgn="base" hangingPunct="1">
        <a:spcBef>
          <a:spcPct val="0"/>
        </a:spcBef>
        <a:spcAft>
          <a:spcPct val="0"/>
        </a:spcAft>
        <a:defRPr sz="4000" b="1">
          <a:solidFill>
            <a:srgbClr val="0099FF"/>
          </a:solidFill>
          <a:latin typeface="+mj-lt"/>
          <a:ea typeface="+mj-ea"/>
          <a:cs typeface="+mj-cs"/>
        </a:defRPr>
      </a:lvl1pPr>
      <a:lvl2pPr algn="ctr" rtl="0" eaLnBrk="1" fontAlgn="base" hangingPunct="1">
        <a:spcBef>
          <a:spcPct val="0"/>
        </a:spcBef>
        <a:spcAft>
          <a:spcPct val="0"/>
        </a:spcAft>
        <a:defRPr sz="4000" b="1">
          <a:solidFill>
            <a:srgbClr val="0099FF"/>
          </a:solidFill>
          <a:latin typeface="Arial" charset="0"/>
          <a:ea typeface="宋体" pitchFamily="2" charset="-122"/>
        </a:defRPr>
      </a:lvl2pPr>
      <a:lvl3pPr algn="ctr" rtl="0" eaLnBrk="1" fontAlgn="base" hangingPunct="1">
        <a:spcBef>
          <a:spcPct val="0"/>
        </a:spcBef>
        <a:spcAft>
          <a:spcPct val="0"/>
        </a:spcAft>
        <a:defRPr sz="4000" b="1">
          <a:solidFill>
            <a:srgbClr val="0099FF"/>
          </a:solidFill>
          <a:latin typeface="Arial" charset="0"/>
          <a:ea typeface="宋体" pitchFamily="2" charset="-122"/>
        </a:defRPr>
      </a:lvl3pPr>
      <a:lvl4pPr algn="ctr" rtl="0" eaLnBrk="1" fontAlgn="base" hangingPunct="1">
        <a:spcBef>
          <a:spcPct val="0"/>
        </a:spcBef>
        <a:spcAft>
          <a:spcPct val="0"/>
        </a:spcAft>
        <a:defRPr sz="4000" b="1">
          <a:solidFill>
            <a:srgbClr val="0099FF"/>
          </a:solidFill>
          <a:latin typeface="Arial" charset="0"/>
          <a:ea typeface="宋体" pitchFamily="2" charset="-122"/>
        </a:defRPr>
      </a:lvl4pPr>
      <a:lvl5pPr algn="ctr" rtl="0" eaLnBrk="1" fontAlgn="base" hangingPunct="1">
        <a:spcBef>
          <a:spcPct val="0"/>
        </a:spcBef>
        <a:spcAft>
          <a:spcPct val="0"/>
        </a:spcAft>
        <a:defRPr sz="4000" b="1">
          <a:solidFill>
            <a:srgbClr val="0099FF"/>
          </a:solidFill>
          <a:latin typeface="Arial" charset="0"/>
          <a:ea typeface="宋体" pitchFamily="2" charset="-122"/>
        </a:defRPr>
      </a:lvl5pPr>
      <a:lvl6pPr marL="457200" algn="ctr" rtl="0" eaLnBrk="1" fontAlgn="base" hangingPunct="1">
        <a:spcBef>
          <a:spcPct val="0"/>
        </a:spcBef>
        <a:spcAft>
          <a:spcPct val="0"/>
        </a:spcAft>
        <a:defRPr sz="4000" b="1">
          <a:solidFill>
            <a:srgbClr val="0099FF"/>
          </a:solidFill>
          <a:latin typeface="Arial" charset="0"/>
          <a:ea typeface="宋体" pitchFamily="2" charset="-122"/>
        </a:defRPr>
      </a:lvl6pPr>
      <a:lvl7pPr marL="914400" algn="ctr" rtl="0" eaLnBrk="1" fontAlgn="base" hangingPunct="1">
        <a:spcBef>
          <a:spcPct val="0"/>
        </a:spcBef>
        <a:spcAft>
          <a:spcPct val="0"/>
        </a:spcAft>
        <a:defRPr sz="4000" b="1">
          <a:solidFill>
            <a:srgbClr val="0099FF"/>
          </a:solidFill>
          <a:latin typeface="Arial" charset="0"/>
          <a:ea typeface="宋体" pitchFamily="2" charset="-122"/>
        </a:defRPr>
      </a:lvl7pPr>
      <a:lvl8pPr marL="1371600" algn="ctr" rtl="0" eaLnBrk="1" fontAlgn="base" hangingPunct="1">
        <a:spcBef>
          <a:spcPct val="0"/>
        </a:spcBef>
        <a:spcAft>
          <a:spcPct val="0"/>
        </a:spcAft>
        <a:defRPr sz="4000" b="1">
          <a:solidFill>
            <a:srgbClr val="0099FF"/>
          </a:solidFill>
          <a:latin typeface="Arial" charset="0"/>
          <a:ea typeface="宋体" pitchFamily="2" charset="-122"/>
        </a:defRPr>
      </a:lvl8pPr>
      <a:lvl9pPr marL="1828800" algn="ctr" rtl="0" eaLnBrk="1" fontAlgn="base" hangingPunct="1">
        <a:spcBef>
          <a:spcPct val="0"/>
        </a:spcBef>
        <a:spcAft>
          <a:spcPct val="0"/>
        </a:spcAft>
        <a:defRPr sz="4000" b="1">
          <a:solidFill>
            <a:srgbClr val="0099FF"/>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402167" y="609600"/>
            <a:ext cx="1138766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9" name="Rectangle 3"/>
          <p:cNvSpPr>
            <a:spLocks noGrp="1" noRot="1" noChangeArrowheads="1"/>
          </p:cNvSpPr>
          <p:nvPr>
            <p:ph type="body" idx="1"/>
          </p:nvPr>
        </p:nvSpPr>
        <p:spPr bwMode="auto">
          <a:xfrm>
            <a:off x="402167" y="1905001"/>
            <a:ext cx="11387667" cy="4194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0" name="Rectangle 4"/>
          <p:cNvSpPr>
            <a:spLocks noGrp="1" noChangeArrowheads="1"/>
          </p:cNvSpPr>
          <p:nvPr>
            <p:ph type="dt" sz="half" idx="2"/>
          </p:nvPr>
        </p:nvSpPr>
        <p:spPr bwMode="auto">
          <a:xfrm>
            <a:off x="402167" y="6245225"/>
            <a:ext cx="305223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410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4102" name="Rectangle 6"/>
          <p:cNvSpPr>
            <a:spLocks noGrp="1" noChangeArrowheads="1"/>
          </p:cNvSpPr>
          <p:nvPr>
            <p:ph type="sldNum" sz="quarter" idx="4"/>
          </p:nvPr>
        </p:nvSpPr>
        <p:spPr bwMode="auto">
          <a:xfrm>
            <a:off x="8737601" y="6245225"/>
            <a:ext cx="305223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91F82ABB-03CF-40B6-A6C0-B182921F2F7B}"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0" fill="hold">
                                          <p:stCondLst>
                                            <p:cond delay="0"/>
                                          </p:stCondLst>
                                        </p:cTn>
                                        <p:tgtEl>
                                          <p:spTgt spid="4098"/>
                                        </p:tgtEl>
                                        <p:attrNameLst>
                                          <p:attrName>style.visibility</p:attrName>
                                        </p:attrNameLst>
                                      </p:cBhvr>
                                      <p:to>
                                        <p:strVal val="visible"/>
                                      </p:to>
                                    </p:set>
                                    <p:anim calcmode="lin" valueType="num">
                                      <p:cBhvr>
                                        <p:cTn id="7" dur="1000" fill="hold"/>
                                        <p:tgtEl>
                                          <p:spTgt spid="4098"/>
                                        </p:tgtEl>
                                        <p:attrNameLst>
                                          <p:attrName>ppt_x</p:attrName>
                                        </p:attrNameLst>
                                      </p:cBhvr>
                                      <p:tavLst>
                                        <p:tav tm="0">
                                          <p:val>
                                            <p:strVal val="#ppt_x-.2"/>
                                          </p:val>
                                        </p:tav>
                                        <p:tav tm="100000">
                                          <p:val>
                                            <p:strVal val="#ppt_x"/>
                                          </p:val>
                                        </p:tav>
                                      </p:tavLst>
                                    </p:anim>
                                    <p:anim calcmode="lin" valueType="num">
                                      <p:cBhvr>
                                        <p:cTn id="8" dur="1000" fill="hold"/>
                                        <p:tgtEl>
                                          <p:spTgt spid="4098"/>
                                        </p:tgtEl>
                                        <p:attrNameLst>
                                          <p:attrName>ppt_y</p:attrName>
                                        </p:attrNameLst>
                                      </p:cBhvr>
                                      <p:tavLst>
                                        <p:tav tm="0">
                                          <p:val>
                                            <p:strVal val="#ppt_y"/>
                                          </p:val>
                                        </p:tav>
                                        <p:tav tm="100000">
                                          <p:val>
                                            <p:strVal val="#ppt_y"/>
                                          </p:val>
                                        </p:tav>
                                      </p:tavLst>
                                    </p:anim>
                                    <p:animEffect transition="in" filter="wipe(right)" prLst="gradientSize: 0.1">
                                      <p:cBhvr>
                                        <p:cTn id="9" dur="10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4099">
                                            <p:txEl>
                                              <p:pRg st="0" end="0"/>
                                            </p:txEl>
                                          </p:spTgt>
                                        </p:tgtEl>
                                        <p:attrNameLst>
                                          <p:attrName>style.visibility</p:attrName>
                                        </p:attrNameLst>
                                      </p:cBhvr>
                                      <p:to>
                                        <p:strVal val="visible"/>
                                      </p:to>
                                    </p:set>
                                    <p:animEffect transition="in" filter="fade">
                                      <p:cBhvr>
                                        <p:cTn id="14" dur="500"/>
                                        <p:tgtEl>
                                          <p:spTgt spid="4099">
                                            <p:txEl>
                                              <p:pRg st="0" end="0"/>
                                            </p:txEl>
                                          </p:spTgt>
                                        </p:tgtEl>
                                      </p:cBhvr>
                                    </p:animEffect>
                                    <p:anim calcmode="lin" valueType="num">
                                      <p:cBhvr>
                                        <p:cTn id="15" dur="500" fill="hold"/>
                                        <p:tgtEl>
                                          <p:spTgt spid="4099">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4099">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presetSubtype="0" fill="hold" grpId="0" nodeType="clickEffect">
                                  <p:stCondLst>
                                    <p:cond delay="0"/>
                                  </p:stCondLst>
                                  <p:childTnLst>
                                    <p:set>
                                      <p:cBhvr>
                                        <p:cTn id="20" dur="0" fill="hold">
                                          <p:stCondLst>
                                            <p:cond delay="0"/>
                                          </p:stCondLst>
                                        </p:cTn>
                                        <p:tgtEl>
                                          <p:spTgt spid="4099">
                                            <p:txEl>
                                              <p:pRg st="1" end="1"/>
                                            </p:txEl>
                                          </p:spTgt>
                                        </p:tgtEl>
                                        <p:attrNameLst>
                                          <p:attrName>style.visibility</p:attrName>
                                        </p:attrNameLst>
                                      </p:cBhvr>
                                      <p:to>
                                        <p:strVal val="visible"/>
                                      </p:to>
                                    </p:set>
                                    <p:animEffect transition="in" filter="fade">
                                      <p:cBhvr>
                                        <p:cTn id="21" dur="500"/>
                                        <p:tgtEl>
                                          <p:spTgt spid="4099">
                                            <p:txEl>
                                              <p:pRg st="1" end="1"/>
                                            </p:txEl>
                                          </p:spTgt>
                                        </p:tgtEl>
                                      </p:cBhvr>
                                    </p:animEffect>
                                    <p:anim calcmode="lin" valueType="num">
                                      <p:cBhvr>
                                        <p:cTn id="22" dur="500" fill="hold"/>
                                        <p:tgtEl>
                                          <p:spTgt spid="4099">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4099">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4" presetClass="entr" presetSubtype="0" fill="hold" grpId="0" nodeType="clickEffect">
                                  <p:stCondLst>
                                    <p:cond delay="0"/>
                                  </p:stCondLst>
                                  <p:childTnLst>
                                    <p:set>
                                      <p:cBhvr>
                                        <p:cTn id="27" dur="0" fill="hold">
                                          <p:stCondLst>
                                            <p:cond delay="0"/>
                                          </p:stCondLst>
                                        </p:cTn>
                                        <p:tgtEl>
                                          <p:spTgt spid="4099">
                                            <p:txEl>
                                              <p:pRg st="2" end="2"/>
                                            </p:txEl>
                                          </p:spTgt>
                                        </p:tgtEl>
                                        <p:attrNameLst>
                                          <p:attrName>style.visibility</p:attrName>
                                        </p:attrNameLst>
                                      </p:cBhvr>
                                      <p:to>
                                        <p:strVal val="visible"/>
                                      </p:to>
                                    </p:set>
                                    <p:animEffect transition="in" filter="fade">
                                      <p:cBhvr>
                                        <p:cTn id="28" dur="500"/>
                                        <p:tgtEl>
                                          <p:spTgt spid="4099">
                                            <p:txEl>
                                              <p:pRg st="2" end="2"/>
                                            </p:txEl>
                                          </p:spTgt>
                                        </p:tgtEl>
                                      </p:cBhvr>
                                    </p:animEffect>
                                    <p:anim calcmode="lin" valueType="num">
                                      <p:cBhvr>
                                        <p:cTn id="29" dur="500" fill="hold"/>
                                        <p:tgtEl>
                                          <p:spTgt spid="4099">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4099">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entr" presetSubtype="0" fill="hold" grpId="0" nodeType="clickEffect">
                                  <p:stCondLst>
                                    <p:cond delay="0"/>
                                  </p:stCondLst>
                                  <p:childTnLst>
                                    <p:set>
                                      <p:cBhvr>
                                        <p:cTn id="34" dur="0" fill="hold">
                                          <p:stCondLst>
                                            <p:cond delay="0"/>
                                          </p:stCondLst>
                                        </p:cTn>
                                        <p:tgtEl>
                                          <p:spTgt spid="4099">
                                            <p:txEl>
                                              <p:pRg st="3" end="3"/>
                                            </p:txEl>
                                          </p:spTgt>
                                        </p:tgtEl>
                                        <p:attrNameLst>
                                          <p:attrName>style.visibility</p:attrName>
                                        </p:attrNameLst>
                                      </p:cBhvr>
                                      <p:to>
                                        <p:strVal val="visible"/>
                                      </p:to>
                                    </p:set>
                                    <p:animEffect transition="in" filter="fade">
                                      <p:cBhvr>
                                        <p:cTn id="35" dur="500"/>
                                        <p:tgtEl>
                                          <p:spTgt spid="4099">
                                            <p:txEl>
                                              <p:pRg st="3" end="3"/>
                                            </p:txEl>
                                          </p:spTgt>
                                        </p:tgtEl>
                                      </p:cBhvr>
                                    </p:animEffect>
                                    <p:anim calcmode="lin" valueType="num">
                                      <p:cBhvr>
                                        <p:cTn id="36" dur="500" fill="hold"/>
                                        <p:tgtEl>
                                          <p:spTgt spid="4099">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4099">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4" presetClass="entr" presetSubtype="0" fill="hold" grpId="0" nodeType="clickEffect">
                                  <p:stCondLst>
                                    <p:cond delay="0"/>
                                  </p:stCondLst>
                                  <p:childTnLst>
                                    <p:set>
                                      <p:cBhvr>
                                        <p:cTn id="41" dur="0" fill="hold">
                                          <p:stCondLst>
                                            <p:cond delay="0"/>
                                          </p:stCondLst>
                                        </p:cTn>
                                        <p:tgtEl>
                                          <p:spTgt spid="4099">
                                            <p:txEl>
                                              <p:pRg st="4" end="4"/>
                                            </p:txEl>
                                          </p:spTgt>
                                        </p:tgtEl>
                                        <p:attrNameLst>
                                          <p:attrName>style.visibility</p:attrName>
                                        </p:attrNameLst>
                                      </p:cBhvr>
                                      <p:to>
                                        <p:strVal val="visible"/>
                                      </p:to>
                                    </p:set>
                                    <p:animEffect transition="in" filter="fade">
                                      <p:cBhvr>
                                        <p:cTn id="42" dur="500"/>
                                        <p:tgtEl>
                                          <p:spTgt spid="4099">
                                            <p:txEl>
                                              <p:pRg st="4" end="4"/>
                                            </p:txEl>
                                          </p:spTgt>
                                        </p:tgtEl>
                                      </p:cBhvr>
                                    </p:animEffect>
                                    <p:anim calcmode="lin" valueType="num">
                                      <p:cBhvr>
                                        <p:cTn id="43" dur="500" fill="hold"/>
                                        <p:tgtEl>
                                          <p:spTgt spid="4099">
                                            <p:txEl>
                                              <p:pRg st="4" end="4"/>
                                            </p:txEl>
                                          </p:spTgt>
                                        </p:tgtEl>
                                        <p:attrNameLst>
                                          <p:attrName>ppt_x</p:attrName>
                                        </p:attrNameLst>
                                      </p:cBhvr>
                                      <p:tavLst>
                                        <p:tav tm="0">
                                          <p:val>
                                            <p:strVal val="#ppt_x"/>
                                          </p:val>
                                        </p:tav>
                                        <p:tav tm="100000">
                                          <p:val>
                                            <p:strVal val="#ppt_x"/>
                                          </p:val>
                                        </p:tav>
                                      </p:tavLst>
                                    </p:anim>
                                    <p:anim calcmode="lin" valueType="num">
                                      <p:cBhvr>
                                        <p:cTn id="44" dur="500" fill="hold"/>
                                        <p:tgtEl>
                                          <p:spTgt spid="4099">
                                            <p:txEl>
                                              <p:pRg st="4" end="4"/>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2">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3">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4">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5">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Lst>
      </p:bldP>
    </p:bld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宋体" pitchFamily="2" charset="-122"/>
        </a:defRPr>
      </a:lvl2pPr>
      <a:lvl3pPr algn="ctr" rtl="0" eaLnBrk="1" fontAlgn="base" hangingPunct="1">
        <a:spcBef>
          <a:spcPct val="0"/>
        </a:spcBef>
        <a:spcAft>
          <a:spcPct val="0"/>
        </a:spcAft>
        <a:defRPr sz="4400">
          <a:solidFill>
            <a:schemeClr val="tx2"/>
          </a:solidFill>
          <a:latin typeface="Arial" charset="0"/>
          <a:ea typeface="宋体" pitchFamily="2" charset="-122"/>
        </a:defRPr>
      </a:lvl3pPr>
      <a:lvl4pPr algn="ctr" rtl="0" eaLnBrk="1" fontAlgn="base" hangingPunct="1">
        <a:spcBef>
          <a:spcPct val="0"/>
        </a:spcBef>
        <a:spcAft>
          <a:spcPct val="0"/>
        </a:spcAft>
        <a:defRPr sz="4400">
          <a:solidFill>
            <a:schemeClr val="tx2"/>
          </a:solidFill>
          <a:latin typeface="Arial" charset="0"/>
          <a:ea typeface="宋体" pitchFamily="2" charset="-122"/>
        </a:defRPr>
      </a:lvl4pPr>
      <a:lvl5pPr algn="ctr" rtl="0" eaLnBrk="1" fontAlgn="base" hangingPunct="1">
        <a:spcBef>
          <a:spcPct val="0"/>
        </a:spcBef>
        <a:spcAft>
          <a:spcPct val="0"/>
        </a:spcAft>
        <a:defRPr sz="4400">
          <a:solidFill>
            <a:schemeClr val="tx2"/>
          </a:solidFill>
          <a:latin typeface="Arial" charset="0"/>
          <a:ea typeface="宋体" pitchFamily="2"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lr>
          <a:schemeClr val="hlink"/>
        </a:buClr>
        <a:buSzPct val="75000"/>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5000"/>
        <a:buFont typeface="Wingdings" pitchFamily="2" charset="2"/>
        <a:buChar char=""/>
        <a:defRPr sz="2800">
          <a:solidFill>
            <a:schemeClr val="tx1"/>
          </a:solidFill>
          <a:latin typeface="+mn-lt"/>
          <a:ea typeface="+mn-ea"/>
        </a:defRPr>
      </a:lvl2pPr>
      <a:lvl3pPr marL="1143000" indent="-228600" algn="l" rtl="0" eaLnBrk="1" fontAlgn="base" hangingPunct="1">
        <a:spcBef>
          <a:spcPct val="20000"/>
        </a:spcBef>
        <a:spcAft>
          <a:spcPct val="0"/>
        </a:spcAft>
        <a:buClr>
          <a:schemeClr val="hlink"/>
        </a:buClr>
        <a:buSzPct val="85000"/>
        <a:buFont typeface="Wingdings" pitchFamily="2" charset="2"/>
        <a:buChar char="v"/>
        <a:defRPr sz="24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90000"/>
        <a:buFont typeface="Wingdings" pitchFamily="2" charset="2"/>
        <a:buChar char=""/>
        <a:defRPr sz="2000">
          <a:solidFill>
            <a:schemeClr val="tx1"/>
          </a:solidFill>
          <a:latin typeface="+mn-lt"/>
          <a:ea typeface="+mn-ea"/>
        </a:defRPr>
      </a:lvl4pPr>
      <a:lvl5pPr marL="20574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5pPr>
      <a:lvl6pPr marL="25146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402167" y="609600"/>
            <a:ext cx="1138766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9" name="Rectangle 3"/>
          <p:cNvSpPr>
            <a:spLocks noGrp="1" noRot="1" noChangeArrowheads="1"/>
          </p:cNvSpPr>
          <p:nvPr>
            <p:ph type="body" idx="1"/>
          </p:nvPr>
        </p:nvSpPr>
        <p:spPr bwMode="auto">
          <a:xfrm>
            <a:off x="402167" y="1905001"/>
            <a:ext cx="11387667" cy="4194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0" name="Rectangle 4"/>
          <p:cNvSpPr>
            <a:spLocks noGrp="1" noChangeArrowheads="1"/>
          </p:cNvSpPr>
          <p:nvPr>
            <p:ph type="dt" sz="half" idx="2"/>
          </p:nvPr>
        </p:nvSpPr>
        <p:spPr bwMode="auto">
          <a:xfrm>
            <a:off x="402167" y="6245225"/>
            <a:ext cx="305223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410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4102" name="Rectangle 6"/>
          <p:cNvSpPr>
            <a:spLocks noGrp="1" noChangeArrowheads="1"/>
          </p:cNvSpPr>
          <p:nvPr>
            <p:ph type="sldNum" sz="quarter" idx="4"/>
          </p:nvPr>
        </p:nvSpPr>
        <p:spPr bwMode="auto">
          <a:xfrm>
            <a:off x="8737601" y="6245225"/>
            <a:ext cx="305223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91F82ABB-03CF-40B6-A6C0-B182921F2F7B}"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0" fill="hold">
                                          <p:stCondLst>
                                            <p:cond delay="0"/>
                                          </p:stCondLst>
                                        </p:cTn>
                                        <p:tgtEl>
                                          <p:spTgt spid="4098"/>
                                        </p:tgtEl>
                                        <p:attrNameLst>
                                          <p:attrName>style.visibility</p:attrName>
                                        </p:attrNameLst>
                                      </p:cBhvr>
                                      <p:to>
                                        <p:strVal val="visible"/>
                                      </p:to>
                                    </p:set>
                                    <p:anim calcmode="lin" valueType="num">
                                      <p:cBhvr>
                                        <p:cTn id="7" dur="1000" fill="hold"/>
                                        <p:tgtEl>
                                          <p:spTgt spid="4098"/>
                                        </p:tgtEl>
                                        <p:attrNameLst>
                                          <p:attrName>ppt_x</p:attrName>
                                        </p:attrNameLst>
                                      </p:cBhvr>
                                      <p:tavLst>
                                        <p:tav tm="0">
                                          <p:val>
                                            <p:strVal val="#ppt_x-.2"/>
                                          </p:val>
                                        </p:tav>
                                        <p:tav tm="100000">
                                          <p:val>
                                            <p:strVal val="#ppt_x"/>
                                          </p:val>
                                        </p:tav>
                                      </p:tavLst>
                                    </p:anim>
                                    <p:anim calcmode="lin" valueType="num">
                                      <p:cBhvr>
                                        <p:cTn id="8" dur="1000" fill="hold"/>
                                        <p:tgtEl>
                                          <p:spTgt spid="4098"/>
                                        </p:tgtEl>
                                        <p:attrNameLst>
                                          <p:attrName>ppt_y</p:attrName>
                                        </p:attrNameLst>
                                      </p:cBhvr>
                                      <p:tavLst>
                                        <p:tav tm="0">
                                          <p:val>
                                            <p:strVal val="#ppt_y"/>
                                          </p:val>
                                        </p:tav>
                                        <p:tav tm="100000">
                                          <p:val>
                                            <p:strVal val="#ppt_y"/>
                                          </p:val>
                                        </p:tav>
                                      </p:tavLst>
                                    </p:anim>
                                    <p:animEffect transition="in" filter="wipe(right)" prLst="gradientSize: 0.1">
                                      <p:cBhvr>
                                        <p:cTn id="9" dur="10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4099">
                                            <p:txEl>
                                              <p:pRg st="0" end="0"/>
                                            </p:txEl>
                                          </p:spTgt>
                                        </p:tgtEl>
                                        <p:attrNameLst>
                                          <p:attrName>style.visibility</p:attrName>
                                        </p:attrNameLst>
                                      </p:cBhvr>
                                      <p:to>
                                        <p:strVal val="visible"/>
                                      </p:to>
                                    </p:set>
                                    <p:animEffect transition="in" filter="fade">
                                      <p:cBhvr>
                                        <p:cTn id="14" dur="500"/>
                                        <p:tgtEl>
                                          <p:spTgt spid="4099">
                                            <p:txEl>
                                              <p:pRg st="0" end="0"/>
                                            </p:txEl>
                                          </p:spTgt>
                                        </p:tgtEl>
                                      </p:cBhvr>
                                    </p:animEffect>
                                    <p:anim calcmode="lin" valueType="num">
                                      <p:cBhvr>
                                        <p:cTn id="15" dur="500" fill="hold"/>
                                        <p:tgtEl>
                                          <p:spTgt spid="4099">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4099">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presetSubtype="0" fill="hold" grpId="0" nodeType="clickEffect">
                                  <p:stCondLst>
                                    <p:cond delay="0"/>
                                  </p:stCondLst>
                                  <p:childTnLst>
                                    <p:set>
                                      <p:cBhvr>
                                        <p:cTn id="20" dur="0" fill="hold">
                                          <p:stCondLst>
                                            <p:cond delay="0"/>
                                          </p:stCondLst>
                                        </p:cTn>
                                        <p:tgtEl>
                                          <p:spTgt spid="4099">
                                            <p:txEl>
                                              <p:pRg st="1" end="1"/>
                                            </p:txEl>
                                          </p:spTgt>
                                        </p:tgtEl>
                                        <p:attrNameLst>
                                          <p:attrName>style.visibility</p:attrName>
                                        </p:attrNameLst>
                                      </p:cBhvr>
                                      <p:to>
                                        <p:strVal val="visible"/>
                                      </p:to>
                                    </p:set>
                                    <p:animEffect transition="in" filter="fade">
                                      <p:cBhvr>
                                        <p:cTn id="21" dur="500"/>
                                        <p:tgtEl>
                                          <p:spTgt spid="4099">
                                            <p:txEl>
                                              <p:pRg st="1" end="1"/>
                                            </p:txEl>
                                          </p:spTgt>
                                        </p:tgtEl>
                                      </p:cBhvr>
                                    </p:animEffect>
                                    <p:anim calcmode="lin" valueType="num">
                                      <p:cBhvr>
                                        <p:cTn id="22" dur="500" fill="hold"/>
                                        <p:tgtEl>
                                          <p:spTgt spid="4099">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4099">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4" presetClass="entr" presetSubtype="0" fill="hold" grpId="0" nodeType="clickEffect">
                                  <p:stCondLst>
                                    <p:cond delay="0"/>
                                  </p:stCondLst>
                                  <p:childTnLst>
                                    <p:set>
                                      <p:cBhvr>
                                        <p:cTn id="27" dur="0" fill="hold">
                                          <p:stCondLst>
                                            <p:cond delay="0"/>
                                          </p:stCondLst>
                                        </p:cTn>
                                        <p:tgtEl>
                                          <p:spTgt spid="4099">
                                            <p:txEl>
                                              <p:pRg st="2" end="2"/>
                                            </p:txEl>
                                          </p:spTgt>
                                        </p:tgtEl>
                                        <p:attrNameLst>
                                          <p:attrName>style.visibility</p:attrName>
                                        </p:attrNameLst>
                                      </p:cBhvr>
                                      <p:to>
                                        <p:strVal val="visible"/>
                                      </p:to>
                                    </p:set>
                                    <p:animEffect transition="in" filter="fade">
                                      <p:cBhvr>
                                        <p:cTn id="28" dur="500"/>
                                        <p:tgtEl>
                                          <p:spTgt spid="4099">
                                            <p:txEl>
                                              <p:pRg st="2" end="2"/>
                                            </p:txEl>
                                          </p:spTgt>
                                        </p:tgtEl>
                                      </p:cBhvr>
                                    </p:animEffect>
                                    <p:anim calcmode="lin" valueType="num">
                                      <p:cBhvr>
                                        <p:cTn id="29" dur="500" fill="hold"/>
                                        <p:tgtEl>
                                          <p:spTgt spid="4099">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4099">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entr" presetSubtype="0" fill="hold" grpId="0" nodeType="clickEffect">
                                  <p:stCondLst>
                                    <p:cond delay="0"/>
                                  </p:stCondLst>
                                  <p:childTnLst>
                                    <p:set>
                                      <p:cBhvr>
                                        <p:cTn id="34" dur="0" fill="hold">
                                          <p:stCondLst>
                                            <p:cond delay="0"/>
                                          </p:stCondLst>
                                        </p:cTn>
                                        <p:tgtEl>
                                          <p:spTgt spid="4099">
                                            <p:txEl>
                                              <p:pRg st="3" end="3"/>
                                            </p:txEl>
                                          </p:spTgt>
                                        </p:tgtEl>
                                        <p:attrNameLst>
                                          <p:attrName>style.visibility</p:attrName>
                                        </p:attrNameLst>
                                      </p:cBhvr>
                                      <p:to>
                                        <p:strVal val="visible"/>
                                      </p:to>
                                    </p:set>
                                    <p:animEffect transition="in" filter="fade">
                                      <p:cBhvr>
                                        <p:cTn id="35" dur="500"/>
                                        <p:tgtEl>
                                          <p:spTgt spid="4099">
                                            <p:txEl>
                                              <p:pRg st="3" end="3"/>
                                            </p:txEl>
                                          </p:spTgt>
                                        </p:tgtEl>
                                      </p:cBhvr>
                                    </p:animEffect>
                                    <p:anim calcmode="lin" valueType="num">
                                      <p:cBhvr>
                                        <p:cTn id="36" dur="500" fill="hold"/>
                                        <p:tgtEl>
                                          <p:spTgt spid="4099">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4099">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4" presetClass="entr" presetSubtype="0" fill="hold" grpId="0" nodeType="clickEffect">
                                  <p:stCondLst>
                                    <p:cond delay="0"/>
                                  </p:stCondLst>
                                  <p:childTnLst>
                                    <p:set>
                                      <p:cBhvr>
                                        <p:cTn id="41" dur="0" fill="hold">
                                          <p:stCondLst>
                                            <p:cond delay="0"/>
                                          </p:stCondLst>
                                        </p:cTn>
                                        <p:tgtEl>
                                          <p:spTgt spid="4099">
                                            <p:txEl>
                                              <p:pRg st="4" end="4"/>
                                            </p:txEl>
                                          </p:spTgt>
                                        </p:tgtEl>
                                        <p:attrNameLst>
                                          <p:attrName>style.visibility</p:attrName>
                                        </p:attrNameLst>
                                      </p:cBhvr>
                                      <p:to>
                                        <p:strVal val="visible"/>
                                      </p:to>
                                    </p:set>
                                    <p:animEffect transition="in" filter="fade">
                                      <p:cBhvr>
                                        <p:cTn id="42" dur="500"/>
                                        <p:tgtEl>
                                          <p:spTgt spid="4099">
                                            <p:txEl>
                                              <p:pRg st="4" end="4"/>
                                            </p:txEl>
                                          </p:spTgt>
                                        </p:tgtEl>
                                      </p:cBhvr>
                                    </p:animEffect>
                                    <p:anim calcmode="lin" valueType="num">
                                      <p:cBhvr>
                                        <p:cTn id="43" dur="500" fill="hold"/>
                                        <p:tgtEl>
                                          <p:spTgt spid="4099">
                                            <p:txEl>
                                              <p:pRg st="4" end="4"/>
                                            </p:txEl>
                                          </p:spTgt>
                                        </p:tgtEl>
                                        <p:attrNameLst>
                                          <p:attrName>ppt_x</p:attrName>
                                        </p:attrNameLst>
                                      </p:cBhvr>
                                      <p:tavLst>
                                        <p:tav tm="0">
                                          <p:val>
                                            <p:strVal val="#ppt_x"/>
                                          </p:val>
                                        </p:tav>
                                        <p:tav tm="100000">
                                          <p:val>
                                            <p:strVal val="#ppt_x"/>
                                          </p:val>
                                        </p:tav>
                                      </p:tavLst>
                                    </p:anim>
                                    <p:anim calcmode="lin" valueType="num">
                                      <p:cBhvr>
                                        <p:cTn id="44" dur="500" fill="hold"/>
                                        <p:tgtEl>
                                          <p:spTgt spid="4099">
                                            <p:txEl>
                                              <p:pRg st="4" end="4"/>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2">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3">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4">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5">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Lst>
      </p:bldP>
    </p:bld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宋体" pitchFamily="2" charset="-122"/>
        </a:defRPr>
      </a:lvl2pPr>
      <a:lvl3pPr algn="ctr" rtl="0" eaLnBrk="1" fontAlgn="base" hangingPunct="1">
        <a:spcBef>
          <a:spcPct val="0"/>
        </a:spcBef>
        <a:spcAft>
          <a:spcPct val="0"/>
        </a:spcAft>
        <a:defRPr sz="4400">
          <a:solidFill>
            <a:schemeClr val="tx2"/>
          </a:solidFill>
          <a:latin typeface="Arial" charset="0"/>
          <a:ea typeface="宋体" pitchFamily="2" charset="-122"/>
        </a:defRPr>
      </a:lvl3pPr>
      <a:lvl4pPr algn="ctr" rtl="0" eaLnBrk="1" fontAlgn="base" hangingPunct="1">
        <a:spcBef>
          <a:spcPct val="0"/>
        </a:spcBef>
        <a:spcAft>
          <a:spcPct val="0"/>
        </a:spcAft>
        <a:defRPr sz="4400">
          <a:solidFill>
            <a:schemeClr val="tx2"/>
          </a:solidFill>
          <a:latin typeface="Arial" charset="0"/>
          <a:ea typeface="宋体" pitchFamily="2" charset="-122"/>
        </a:defRPr>
      </a:lvl4pPr>
      <a:lvl5pPr algn="ctr" rtl="0" eaLnBrk="1" fontAlgn="base" hangingPunct="1">
        <a:spcBef>
          <a:spcPct val="0"/>
        </a:spcBef>
        <a:spcAft>
          <a:spcPct val="0"/>
        </a:spcAft>
        <a:defRPr sz="4400">
          <a:solidFill>
            <a:schemeClr val="tx2"/>
          </a:solidFill>
          <a:latin typeface="Arial" charset="0"/>
          <a:ea typeface="宋体" pitchFamily="2"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lr>
          <a:schemeClr val="hlink"/>
        </a:buClr>
        <a:buSzPct val="75000"/>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5000"/>
        <a:buFont typeface="Wingdings" pitchFamily="2" charset="2"/>
        <a:buChar char=""/>
        <a:defRPr sz="2800">
          <a:solidFill>
            <a:schemeClr val="tx1"/>
          </a:solidFill>
          <a:latin typeface="+mn-lt"/>
          <a:ea typeface="+mn-ea"/>
        </a:defRPr>
      </a:lvl2pPr>
      <a:lvl3pPr marL="1143000" indent="-228600" algn="l" rtl="0" eaLnBrk="1" fontAlgn="base" hangingPunct="1">
        <a:spcBef>
          <a:spcPct val="20000"/>
        </a:spcBef>
        <a:spcAft>
          <a:spcPct val="0"/>
        </a:spcAft>
        <a:buClr>
          <a:schemeClr val="hlink"/>
        </a:buClr>
        <a:buSzPct val="85000"/>
        <a:buFont typeface="Wingdings" pitchFamily="2" charset="2"/>
        <a:buChar char="v"/>
        <a:defRPr sz="24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90000"/>
        <a:buFont typeface="Wingdings" pitchFamily="2" charset="2"/>
        <a:buChar char=""/>
        <a:defRPr sz="2000">
          <a:solidFill>
            <a:schemeClr val="tx1"/>
          </a:solidFill>
          <a:latin typeface="+mn-lt"/>
          <a:ea typeface="+mn-ea"/>
        </a:defRPr>
      </a:lvl4pPr>
      <a:lvl5pPr marL="20574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5pPr>
      <a:lvl6pPr marL="25146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2.xml"/><Relationship Id="rId1" Type="http://schemas.openxmlformats.org/officeDocument/2006/relationships/vmlDrawing" Target="../drawings/vmlDrawing18.vml"/><Relationship Id="rId6" Type="http://schemas.openxmlformats.org/officeDocument/2006/relationships/image" Target="../media/image53.emf"/><Relationship Id="rId5" Type="http://schemas.openxmlformats.org/officeDocument/2006/relationships/oleObject" Target="../embeddings/oleObject25.bin"/><Relationship Id="rId4" Type="http://schemas.openxmlformats.org/officeDocument/2006/relationships/image" Target="../media/image52.emf"/></Relationships>
</file>

<file path=ppt/slides/_rels/slide10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10.e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18.emf"/><Relationship Id="rId5" Type="http://schemas.openxmlformats.org/officeDocument/2006/relationships/oleObject" Target="../embeddings/oleObject4.bin"/><Relationship Id="rId4" Type="http://schemas.openxmlformats.org/officeDocument/2006/relationships/image" Target="../media/image17.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20.emf"/><Relationship Id="rId5" Type="http://schemas.openxmlformats.org/officeDocument/2006/relationships/oleObject" Target="../embeddings/oleObject7.bin"/><Relationship Id="rId4" Type="http://schemas.openxmlformats.org/officeDocument/2006/relationships/image" Target="../media/image17.emf"/></Relationships>
</file>

<file path=ppt/slides/_rels/slide3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21.emf"/><Relationship Id="rId4"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23.emf"/><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22.emf"/><Relationship Id="rId4" Type="http://schemas.openxmlformats.org/officeDocument/2006/relationships/oleObject" Target="../embeddings/oleObject9.bin"/></Relationships>
</file>

<file path=ppt/slides/_rels/slide3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4.emf"/><Relationship Id="rId4" Type="http://schemas.openxmlformats.org/officeDocument/2006/relationships/oleObject" Target="../embeddings/oleObject11.bin"/></Relationships>
</file>

<file path=ppt/slides/_rels/slide3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4.emf"/><Relationship Id="rId4" Type="http://schemas.openxmlformats.org/officeDocument/2006/relationships/oleObject" Target="../embeddings/oleObject12.bin"/></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3.xml"/><Relationship Id="rId1" Type="http://schemas.openxmlformats.org/officeDocument/2006/relationships/vmlDrawing" Target="../drawings/vmlDrawing9.vml"/><Relationship Id="rId5" Type="http://schemas.openxmlformats.org/officeDocument/2006/relationships/image" Target="../media/image25.emf"/><Relationship Id="rId4" Type="http://schemas.openxmlformats.org/officeDocument/2006/relationships/oleObject" Target="../embeddings/oleObject13.bin"/></Relationships>
</file>

<file path=ppt/slides/_rels/slide4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3.xml"/><Relationship Id="rId1" Type="http://schemas.openxmlformats.org/officeDocument/2006/relationships/vmlDrawing" Target="../drawings/vmlDrawing10.vml"/><Relationship Id="rId5" Type="http://schemas.openxmlformats.org/officeDocument/2006/relationships/image" Target="../media/image26.emf"/><Relationship Id="rId4" Type="http://schemas.openxmlformats.org/officeDocument/2006/relationships/oleObject" Target="../embeddings/oleObject14.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image" Target="../media/image28.emf"/><Relationship Id="rId5" Type="http://schemas.openxmlformats.org/officeDocument/2006/relationships/oleObject" Target="../embeddings/oleObject16.bin"/><Relationship Id="rId4" Type="http://schemas.openxmlformats.org/officeDocument/2006/relationships/image" Target="../media/image27.emf"/></Relationships>
</file>

<file path=ppt/slides/_rels/slide4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24.emf"/><Relationship Id="rId4" Type="http://schemas.openxmlformats.org/officeDocument/2006/relationships/oleObject" Target="../embeddings/oleObject17.bin"/></Relationships>
</file>

<file path=ppt/slides/_rels/slide8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46.emf"/><Relationship Id="rId4" Type="http://schemas.openxmlformats.org/officeDocument/2006/relationships/oleObject" Target="../embeddings/oleObject18.bin"/></Relationships>
</file>

<file path=ppt/slides/_rels/slide9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2.xml"/><Relationship Id="rId1" Type="http://schemas.openxmlformats.org/officeDocument/2006/relationships/vmlDrawing" Target="../drawings/vmlDrawing14.vml"/><Relationship Id="rId4" Type="http://schemas.openxmlformats.org/officeDocument/2006/relationships/image" Target="../media/image47.emf"/></Relationships>
</file>

<file path=ppt/slides/_rels/slide9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5.xml"/><Relationship Id="rId1" Type="http://schemas.openxmlformats.org/officeDocument/2006/relationships/vmlDrawing" Target="../drawings/vmlDrawing15.vml"/><Relationship Id="rId6" Type="http://schemas.openxmlformats.org/officeDocument/2006/relationships/image" Target="../media/image49.emf"/><Relationship Id="rId5" Type="http://schemas.openxmlformats.org/officeDocument/2006/relationships/oleObject" Target="../embeddings/oleObject21.bin"/><Relationship Id="rId4" Type="http://schemas.openxmlformats.org/officeDocument/2006/relationships/image" Target="../media/image48.emf"/></Relationships>
</file>

<file path=ppt/slides/_rels/slide9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50.emf"/><Relationship Id="rId4" Type="http://schemas.openxmlformats.org/officeDocument/2006/relationships/oleObject" Target="../embeddings/oleObject22.bin"/></Relationships>
</file>

<file path=ppt/slides/_rels/slide9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3.xml"/><Relationship Id="rId1" Type="http://schemas.openxmlformats.org/officeDocument/2006/relationships/vmlDrawing" Target="../drawings/vmlDrawing17.vml"/><Relationship Id="rId5" Type="http://schemas.openxmlformats.org/officeDocument/2006/relationships/image" Target="../media/image51.emf"/><Relationship Id="rId4" Type="http://schemas.openxmlformats.org/officeDocument/2006/relationships/oleObject" Target="../embeddings/oleObject23.bin"/></Relationships>
</file>

<file path=ppt/slides/_rels/slide9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847850" y="1196976"/>
            <a:ext cx="8820150" cy="22320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en-US" altLang="zh-CN" b="0" dirty="0"/>
              <a:t>Computer </a:t>
            </a:r>
            <a:br>
              <a:rPr lang="en-US" altLang="zh-CN" b="0" dirty="0"/>
            </a:br>
            <a:r>
              <a:rPr lang="en-US" altLang="zh-CN" b="0" dirty="0"/>
              <a:t>Organization &amp; Design</a:t>
            </a:r>
            <a:br>
              <a:rPr lang="en-US" altLang="zh-CN" b="0" dirty="0"/>
            </a:br>
            <a:r>
              <a:rPr lang="en-US" altLang="zh-CN" sz="4400" b="0" dirty="0"/>
              <a:t>—</a:t>
            </a:r>
            <a:r>
              <a:rPr lang="en-US" altLang="zh-CN" sz="3200" b="0" dirty="0"/>
              <a:t>The Hardware/Software Interface</a:t>
            </a:r>
          </a:p>
        </p:txBody>
      </p:sp>
      <p:sp>
        <p:nvSpPr>
          <p:cNvPr id="5123" name="Rectangle 3"/>
          <p:cNvSpPr>
            <a:spLocks noGrp="1" noChangeArrowheads="1"/>
          </p:cNvSpPr>
          <p:nvPr>
            <p:ph type="subTitle" idx="1"/>
          </p:nvPr>
        </p:nvSpPr>
        <p:spPr>
          <a:xfrm>
            <a:off x="1774826" y="3933825"/>
            <a:ext cx="8569325" cy="1752600"/>
          </a:xfrm>
        </p:spPr>
        <p:txBody>
          <a:bodyPr/>
          <a:lstStyle/>
          <a:p>
            <a:pPr eaLnBrk="1" hangingPunct="1">
              <a:lnSpc>
                <a:spcPct val="90000"/>
              </a:lnSpc>
            </a:pPr>
            <a:endParaRPr lang="en-US" altLang="zh-CN" b="1" dirty="0" smtClean="0"/>
          </a:p>
          <a:p>
            <a:pPr eaLnBrk="1" hangingPunct="1">
              <a:lnSpc>
                <a:spcPct val="90000"/>
              </a:lnSpc>
            </a:pPr>
            <a:r>
              <a:rPr lang="en-US" altLang="zh-CN" b="1" dirty="0" smtClean="0"/>
              <a:t>Chapter 6   I/O devices</a:t>
            </a:r>
          </a:p>
        </p:txBody>
      </p:sp>
    </p:spTree>
  </p:cSld>
  <p:clrMapOvr>
    <a:masterClrMapping/>
  </p:clrMapOvr>
  <p:transition spd="med">
    <p:random/>
    <p:sndAc>
      <p:stSnd>
        <p:snd r:embed="rId3" name="chimes.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任务管理器（</a:t>
            </a:r>
            <a:r>
              <a:rPr lang="en-US" altLang="zh-CN" dirty="0" smtClean="0"/>
              <a:t>IO</a:t>
            </a:r>
            <a:r>
              <a:rPr lang="zh-CN" altLang="en-US" dirty="0" smtClean="0"/>
              <a:t>相关）</a:t>
            </a:r>
            <a:endParaRPr lang="zh-CN" altLang="en-US" dirty="0"/>
          </a:p>
        </p:txBody>
      </p:sp>
      <p:sp>
        <p:nvSpPr>
          <p:cNvPr id="15363" name="内容占位符 2"/>
          <p:cNvSpPr>
            <a:spLocks noGrp="1"/>
          </p:cNvSpPr>
          <p:nvPr>
            <p:ph idx="1"/>
          </p:nvPr>
        </p:nvSpPr>
        <p:spPr/>
        <p:txBody>
          <a:bodyPr/>
          <a:lstStyle/>
          <a:p>
            <a:pPr eaLnBrk="1" hangingPunct="1"/>
            <a:endParaRPr lang="zh-CN" altLang="en-US" smtClean="0"/>
          </a:p>
        </p:txBody>
      </p:sp>
      <p:pic>
        <p:nvPicPr>
          <p:cNvPr id="15364" name="Picture 2"/>
          <p:cNvPicPr>
            <a:picLocks noChangeAspect="1" noChangeArrowheads="1"/>
          </p:cNvPicPr>
          <p:nvPr/>
        </p:nvPicPr>
        <p:blipFill>
          <a:blip r:embed="rId3"/>
          <a:srcRect/>
          <a:stretch>
            <a:fillRect/>
          </a:stretch>
        </p:blipFill>
        <p:spPr bwMode="auto">
          <a:xfrm>
            <a:off x="2309786" y="1071546"/>
            <a:ext cx="7543800" cy="5372100"/>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rrowheads="1"/>
          </p:cNvSpPr>
          <p:nvPr>
            <p:ph type="title"/>
          </p:nvPr>
        </p:nvSpPr>
        <p:spPr>
          <a:xfrm>
            <a:off x="1825626" y="1000108"/>
            <a:ext cx="8537575" cy="149226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en-US" altLang="zh-CN" sz="2400" dirty="0">
                <a:solidFill>
                  <a:schemeClr val="hlink"/>
                </a:solidFill>
              </a:rPr>
              <a:t>     </a:t>
            </a:r>
            <a:r>
              <a:rPr lang="en-US" altLang="zh-CN" sz="2400" dirty="0">
                <a:solidFill>
                  <a:srgbClr val="000404"/>
                </a:solidFill>
              </a:rPr>
              <a:t>Time for each </a:t>
            </a:r>
            <a:r>
              <a:rPr lang="en-US" altLang="zh-CN" sz="2400" dirty="0" err="1">
                <a:solidFill>
                  <a:srgbClr val="000404"/>
                </a:solidFill>
              </a:rPr>
              <a:t>8KB</a:t>
            </a:r>
            <a:r>
              <a:rPr lang="en-US" altLang="zh-CN" sz="2400" dirty="0">
                <a:solidFill>
                  <a:srgbClr val="000404"/>
                </a:solidFill>
              </a:rPr>
              <a:t> transfer is:</a:t>
            </a:r>
            <a:br>
              <a:rPr lang="en-US" altLang="zh-CN" sz="2400" dirty="0">
                <a:solidFill>
                  <a:srgbClr val="000404"/>
                </a:solidFill>
              </a:rPr>
            </a:br>
            <a:r>
              <a:rPr lang="en-US" altLang="zh-CN" sz="2400" dirty="0">
                <a:solidFill>
                  <a:srgbClr val="000404"/>
                </a:solidFill>
              </a:rPr>
              <a:t>         </a:t>
            </a:r>
            <a:r>
              <a:rPr lang="en-US" altLang="zh-CN" sz="2400" i="1" dirty="0" err="1">
                <a:solidFill>
                  <a:srgbClr val="000404"/>
                </a:solidFill>
              </a:rPr>
              <a:t>8KB</a:t>
            </a:r>
            <a:r>
              <a:rPr lang="en-US" altLang="zh-CN" sz="2400" i="1" dirty="0">
                <a:solidFill>
                  <a:srgbClr val="000404"/>
                </a:solidFill>
              </a:rPr>
              <a:t>/(</a:t>
            </a:r>
            <a:r>
              <a:rPr lang="en-US" altLang="zh-CN" sz="2400" i="1" dirty="0" err="1">
                <a:solidFill>
                  <a:srgbClr val="000404"/>
                </a:solidFill>
              </a:rPr>
              <a:t>4MB</a:t>
            </a:r>
            <a:r>
              <a:rPr lang="en-US" altLang="zh-CN" sz="2400" i="1" dirty="0">
                <a:solidFill>
                  <a:srgbClr val="000404"/>
                </a:solidFill>
              </a:rPr>
              <a:t>/second)=2×10</a:t>
            </a:r>
            <a:r>
              <a:rPr lang="en-US" altLang="zh-CN" sz="2400" i="1" baseline="30000" dirty="0">
                <a:solidFill>
                  <a:srgbClr val="000404"/>
                </a:solidFill>
              </a:rPr>
              <a:t>-</a:t>
            </a:r>
            <a:r>
              <a:rPr lang="en-US" altLang="zh-CN" sz="2400" i="1" baseline="30000" dirty="0" err="1">
                <a:solidFill>
                  <a:srgbClr val="000404"/>
                </a:solidFill>
              </a:rPr>
              <a:t>3</a:t>
            </a:r>
            <a:r>
              <a:rPr lang="en-US" altLang="zh-CN" sz="2400" i="1" dirty="0" err="1">
                <a:solidFill>
                  <a:srgbClr val="000404"/>
                </a:solidFill>
              </a:rPr>
              <a:t>seconds</a:t>
            </a:r>
            <a:r>
              <a:rPr lang="en-US" altLang="zh-CN" sz="2400" i="1" dirty="0">
                <a:solidFill>
                  <a:srgbClr val="000404"/>
                </a:solidFill>
              </a:rPr>
              <a:t>.</a:t>
            </a:r>
            <a:br>
              <a:rPr lang="en-US" altLang="zh-CN" sz="2400" i="1" dirty="0">
                <a:solidFill>
                  <a:srgbClr val="000404"/>
                </a:solidFill>
              </a:rPr>
            </a:br>
            <a:r>
              <a:rPr lang="en-US" altLang="zh-CN" sz="2400" i="1" dirty="0">
                <a:solidFill>
                  <a:srgbClr val="000404"/>
                </a:solidFill>
              </a:rPr>
              <a:t>     </a:t>
            </a:r>
            <a:r>
              <a:rPr lang="en-US" altLang="zh-CN" sz="2400" dirty="0">
                <a:solidFill>
                  <a:srgbClr val="000404"/>
                </a:solidFill>
              </a:rPr>
              <a:t>It requires the following cycles per second:</a:t>
            </a:r>
          </a:p>
        </p:txBody>
      </p:sp>
      <p:graphicFrame>
        <p:nvGraphicFramePr>
          <p:cNvPr id="220163" name="Object 3"/>
          <p:cNvGraphicFramePr>
            <a:graphicFrameLocks noGrp="1" noChangeAspect="1"/>
          </p:cNvGraphicFramePr>
          <p:nvPr>
            <p:ph sz="quarter" idx="2"/>
          </p:nvPr>
        </p:nvGraphicFramePr>
        <p:xfrm>
          <a:off x="2517775" y="2441575"/>
          <a:ext cx="6248400" cy="1365250"/>
        </p:xfrm>
        <a:graphic>
          <a:graphicData uri="http://schemas.openxmlformats.org/presentationml/2006/ole">
            <mc:AlternateContent xmlns:mc="http://schemas.openxmlformats.org/markup-compatibility/2006">
              <mc:Choice xmlns:v="urn:schemas-microsoft-com:vml" Requires="v">
                <p:oleObj spid="_x0000_s298016" name="Visio" r:id="rId3" imgW="2979115" imgH="650443" progId="Visio.Drawing.11">
                  <p:embed/>
                </p:oleObj>
              </mc:Choice>
              <mc:Fallback>
                <p:oleObj name="Visio" r:id="rId3" imgW="2979115" imgH="650443" progId="Visio.Drawing.11">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775" y="2441575"/>
                        <a:ext cx="6248400"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0164" name="Object 4"/>
          <p:cNvGraphicFramePr>
            <a:graphicFrameLocks noGrp="1" noChangeAspect="1"/>
          </p:cNvGraphicFramePr>
          <p:nvPr>
            <p:ph sz="quarter" idx="3"/>
          </p:nvPr>
        </p:nvGraphicFramePr>
        <p:xfrm>
          <a:off x="6935789" y="3733800"/>
          <a:ext cx="2287587" cy="812800"/>
        </p:xfrm>
        <a:graphic>
          <a:graphicData uri="http://schemas.openxmlformats.org/presentationml/2006/ole">
            <mc:AlternateContent xmlns:mc="http://schemas.openxmlformats.org/markup-compatibility/2006">
              <mc:Choice xmlns:v="urn:schemas-microsoft-com:vml" Requires="v">
                <p:oleObj spid="_x0000_s298017" name="Visio" r:id="rId5" imgW="1081735" imgH="384962" progId="Visio.Drawing.11">
                  <p:embed/>
                </p:oleObj>
              </mc:Choice>
              <mc:Fallback>
                <p:oleObj name="Visio" r:id="rId5" imgW="1081735" imgH="384962" progId="Visio.Drawing.11">
                  <p:embed/>
                  <p:pic>
                    <p:nvPicPr>
                      <p:cNvPr id="0" name="Object 4"/>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5789" y="3733800"/>
                        <a:ext cx="2287587"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灯片编号占位符 7"/>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DF284161-D5E0-4367-965A-D2A5396289B3}" type="slidenum">
              <a:rPr lang="en-US" altLang="zh-CN"/>
              <a:pPr>
                <a:defRPr/>
              </a:pPr>
              <a:t>100</a:t>
            </a:fld>
            <a:endParaRPr lang="en-US" altLang="zh-CN"/>
          </a:p>
        </p:txBody>
      </p:sp>
      <p:sp>
        <p:nvSpPr>
          <p:cNvPr id="220165" name="Text Box 5"/>
          <p:cNvSpPr txBox="1">
            <a:spLocks noChangeArrowheads="1"/>
          </p:cNvSpPr>
          <p:nvPr/>
        </p:nvSpPr>
        <p:spPr bwMode="auto">
          <a:xfrm>
            <a:off x="2362200" y="3962400"/>
            <a:ext cx="4114800" cy="457200"/>
          </a:xfrm>
          <a:prstGeom prst="rect">
            <a:avLst/>
          </a:prstGeom>
          <a:noFill/>
          <a:ln w="9525">
            <a:noFill/>
            <a:miter lim="800000"/>
            <a:headEnd/>
            <a:tailEnd/>
          </a:ln>
          <a:effectLst/>
        </p:spPr>
        <p:txBody>
          <a:bodyPr>
            <a:spAutoFit/>
          </a:bodyPr>
          <a:lstStyle/>
          <a:p>
            <a:pPr>
              <a:spcBef>
                <a:spcPct val="50000"/>
              </a:spcBef>
            </a:pPr>
            <a:r>
              <a:rPr lang="en-US" altLang="zh-CN" sz="2400" b="1">
                <a:solidFill>
                  <a:srgbClr val="000404"/>
                </a:solidFill>
              </a:rPr>
              <a:t>Fraction of processor time:</a:t>
            </a:r>
          </a:p>
        </p:txBody>
      </p:sp>
      <p:sp>
        <p:nvSpPr>
          <p:cNvPr id="220166" name="Text Box 6"/>
          <p:cNvSpPr txBox="1">
            <a:spLocks noChangeArrowheads="1"/>
          </p:cNvSpPr>
          <p:nvPr/>
        </p:nvSpPr>
        <p:spPr bwMode="auto">
          <a:xfrm>
            <a:off x="2209801" y="4419601"/>
            <a:ext cx="7993063" cy="1200329"/>
          </a:xfrm>
          <a:prstGeom prst="rect">
            <a:avLst/>
          </a:prstGeom>
          <a:noFill/>
          <a:ln w="9525">
            <a:noFill/>
            <a:miter lim="800000"/>
            <a:headEnd/>
            <a:tailEnd/>
          </a:ln>
          <a:effectLst/>
        </p:spPr>
        <p:txBody>
          <a:bodyPr>
            <a:spAutoFit/>
          </a:bodyPr>
          <a:lstStyle/>
          <a:p>
            <a:pPr>
              <a:spcBef>
                <a:spcPct val="50000"/>
              </a:spcBef>
            </a:pPr>
            <a:r>
              <a:rPr lang="en-US" altLang="zh-CN" sz="2400" b="1">
                <a:solidFill>
                  <a:srgbClr val="000404"/>
                </a:solidFill>
              </a:rPr>
              <a:t>Unlike either polling or interrupt-driven I/O, DMA can be used to interface a hard disk without consuming all the processor cycles for a single I/O.</a:t>
            </a:r>
          </a:p>
        </p:txBody>
      </p:sp>
      <p:sp>
        <p:nvSpPr>
          <p:cNvPr id="8" name="标题 3"/>
          <p:cNvSpPr txBox="1">
            <a:spLocks/>
          </p:cNvSpPr>
          <p:nvPr/>
        </p:nvSpPr>
        <p:spPr bwMode="auto">
          <a:xfrm>
            <a:off x="4381488" y="81558"/>
            <a:ext cx="5900750" cy="11319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algn="ctr">
              <a:defRPr/>
            </a:pPr>
            <a:r>
              <a:rPr lang="en-US" altLang="zh-CN" sz="4000" b="1" kern="0" dirty="0">
                <a:solidFill>
                  <a:srgbClr val="0099FF"/>
                </a:solidFill>
                <a:latin typeface="Comic Sans MS" pitchFamily="66" charset="0"/>
                <a:ea typeface="+mj-ea"/>
                <a:cs typeface="+mj-cs"/>
              </a:rPr>
              <a:t> Answer</a:t>
            </a:r>
            <a:endParaRPr lang="zh-CN" altLang="en-US" sz="4000" b="1" kern="0" dirty="0">
              <a:solidFill>
                <a:srgbClr val="0099FF"/>
              </a:solidFill>
              <a:latin typeface="+mj-lt"/>
              <a:ea typeface="+mj-ea"/>
              <a:cs typeface="+mj-cs"/>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20163"/>
                                        </p:tgtEl>
                                        <p:attrNameLst>
                                          <p:attrName>style.visibility</p:attrName>
                                        </p:attrNameLst>
                                      </p:cBhvr>
                                      <p:to>
                                        <p:strVal val="visible"/>
                                      </p:to>
                                    </p:set>
                                    <p:animEffect transition="in" filter="dissolve">
                                      <p:cBhvr>
                                        <p:cTn id="7" dur="500"/>
                                        <p:tgtEl>
                                          <p:spTgt spid="220163"/>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20165"/>
                                        </p:tgtEl>
                                        <p:attrNameLst>
                                          <p:attrName>style.visibility</p:attrName>
                                        </p:attrNameLst>
                                      </p:cBhvr>
                                      <p:to>
                                        <p:strVal val="visible"/>
                                      </p:to>
                                    </p:set>
                                    <p:animEffect transition="in" filter="dissolve">
                                      <p:cBhvr>
                                        <p:cTn id="11" dur="500"/>
                                        <p:tgtEl>
                                          <p:spTgt spid="220165"/>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220164"/>
                                        </p:tgtEl>
                                        <p:attrNameLst>
                                          <p:attrName>style.visibility</p:attrName>
                                        </p:attrNameLst>
                                      </p:cBhvr>
                                      <p:to>
                                        <p:strVal val="visible"/>
                                      </p:to>
                                    </p:set>
                                    <p:animEffect transition="in" filter="dissolve">
                                      <p:cBhvr>
                                        <p:cTn id="15" dur="500"/>
                                        <p:tgtEl>
                                          <p:spTgt spid="22016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20166"/>
                                        </p:tgtEl>
                                        <p:attrNameLst>
                                          <p:attrName>style.visibility</p:attrName>
                                        </p:attrNameLst>
                                      </p:cBhvr>
                                      <p:to>
                                        <p:strVal val="visible"/>
                                      </p:to>
                                    </p:set>
                                    <p:animEffect transition="in" filter="dissolve">
                                      <p:cBhvr>
                                        <p:cTn id="20" dur="500"/>
                                        <p:tgtEl>
                                          <p:spTgt spid="220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5" grpId="0" autoUpdateAnimBg="0"/>
      <p:bldP spid="220166"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5"/>
          <p:cNvSpPr>
            <a:spLocks noGrp="1" noRot="1" noChangeArrowheads="1"/>
          </p:cNvSpPr>
          <p:nvPr>
            <p:ph type="title"/>
          </p:nvPr>
        </p:nvSpPr>
        <p:spPr>
          <a:xfrm>
            <a:off x="4238612" y="260350"/>
            <a:ext cx="6076963" cy="1143000"/>
          </a:xfrm>
        </p:spPr>
        <p:txBody>
          <a:bodyPr/>
          <a:lstStyle/>
          <a:p>
            <a:pPr eaLnBrk="1" hangingPunct="1">
              <a:defRPr/>
            </a:pPr>
            <a:r>
              <a:rPr lang="en-US" altLang="zh-CN" sz="3200" dirty="0">
                <a:solidFill>
                  <a:srgbClr val="00B0F0"/>
                </a:solidFill>
                <a:latin typeface="Comic Sans MS" pitchFamily="66" charset="0"/>
              </a:rPr>
              <a:t>6.8 Designing an I/O system</a:t>
            </a:r>
          </a:p>
        </p:txBody>
      </p:sp>
      <p:sp>
        <p:nvSpPr>
          <p:cNvPr id="7"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EA34628B-E36A-491E-ABFB-98CB4EE8E052}" type="slidenum">
              <a:rPr lang="en-US" altLang="zh-CN"/>
              <a:pPr>
                <a:defRPr/>
              </a:pPr>
              <a:t>101</a:t>
            </a:fld>
            <a:endParaRPr lang="en-US" altLang="zh-CN"/>
          </a:p>
        </p:txBody>
      </p:sp>
      <p:sp>
        <p:nvSpPr>
          <p:cNvPr id="124932" name="Rectangle 2"/>
          <p:cNvSpPr>
            <a:spLocks noRot="1" noChangeArrowheads="1"/>
          </p:cNvSpPr>
          <p:nvPr/>
        </p:nvSpPr>
        <p:spPr bwMode="auto">
          <a:xfrm>
            <a:off x="1919288" y="1495425"/>
            <a:ext cx="8431212" cy="5029200"/>
          </a:xfrm>
          <a:prstGeom prst="rect">
            <a:avLst/>
          </a:prstGeom>
          <a:noFill/>
          <a:ln w="9525">
            <a:noFill/>
            <a:miter lim="800000"/>
            <a:headEnd/>
            <a:tailEnd/>
          </a:ln>
          <a:effectLst/>
        </p:spPr>
        <p:txBody>
          <a:bodyPr/>
          <a:lstStyle/>
          <a:p>
            <a:pPr marL="342900" indent="-342900">
              <a:spcBef>
                <a:spcPct val="20000"/>
              </a:spcBef>
              <a:buClr>
                <a:schemeClr val="hlink"/>
              </a:buClr>
              <a:buSzPct val="75000"/>
            </a:pPr>
            <a:r>
              <a:rPr lang="en-US" altLang="zh-CN" sz="2600" b="1">
                <a:latin typeface="Comic Sans MS" pitchFamily="66" charset="0"/>
              </a:rPr>
              <a:t> </a:t>
            </a:r>
            <a:r>
              <a:rPr lang="en-US" altLang="zh-CN" sz="2600" b="1">
                <a:solidFill>
                  <a:srgbClr val="000404"/>
                </a:solidFill>
                <a:latin typeface="Comic Sans MS" pitchFamily="66" charset="0"/>
              </a:rPr>
              <a:t>The general approaches to designing I/O system</a:t>
            </a:r>
            <a:endParaRPr lang="en-US" altLang="zh-CN" sz="2800">
              <a:solidFill>
                <a:srgbClr val="000404"/>
              </a:solidFill>
            </a:endParaRPr>
          </a:p>
          <a:p>
            <a:pPr marL="342900" indent="-342900" algn="ctr">
              <a:spcBef>
                <a:spcPct val="20000"/>
              </a:spcBef>
              <a:buClr>
                <a:schemeClr val="hlink"/>
              </a:buClr>
              <a:buSzPct val="75000"/>
            </a:pPr>
            <a:endParaRPr lang="en-US" altLang="zh-CN" sz="1000">
              <a:solidFill>
                <a:srgbClr val="000404"/>
              </a:solidFill>
            </a:endParaRPr>
          </a:p>
          <a:p>
            <a:pPr marL="742950" lvl="1" indent="-285750">
              <a:spcBef>
                <a:spcPct val="20000"/>
              </a:spcBef>
              <a:buClr>
                <a:schemeClr val="accent2"/>
              </a:buClr>
              <a:buSzPct val="85000"/>
              <a:buFont typeface="Wingdings" pitchFamily="2" charset="2"/>
              <a:buChar char=""/>
            </a:pPr>
            <a:r>
              <a:rPr lang="en-US" altLang="zh-CN" sz="2400">
                <a:solidFill>
                  <a:srgbClr val="000404"/>
                </a:solidFill>
              </a:rPr>
              <a:t> </a:t>
            </a:r>
            <a:r>
              <a:rPr lang="en-US" altLang="zh-CN" sz="2400" b="1">
                <a:solidFill>
                  <a:srgbClr val="000404"/>
                </a:solidFill>
              </a:rPr>
              <a:t>Find the </a:t>
            </a:r>
            <a:r>
              <a:rPr lang="en-US" altLang="zh-CN" sz="2400" b="1">
                <a:solidFill>
                  <a:srgbClr val="FF3300"/>
                </a:solidFill>
              </a:rPr>
              <a:t>weakest</a:t>
            </a:r>
            <a:r>
              <a:rPr lang="en-US" altLang="zh-CN" sz="2400" b="1">
                <a:solidFill>
                  <a:srgbClr val="000404"/>
                </a:solidFill>
              </a:rPr>
              <a:t> link in the I/O system, which is the component in the I/O path that will constrain the design. Both the workload and configuration limits may dictate where the weakest link is located.</a:t>
            </a:r>
          </a:p>
          <a:p>
            <a:pPr marL="742950" lvl="1" indent="-285750">
              <a:spcBef>
                <a:spcPct val="20000"/>
              </a:spcBef>
              <a:buClr>
                <a:schemeClr val="accent2"/>
              </a:buClr>
              <a:buSzPct val="85000"/>
              <a:buFont typeface="Wingdings" pitchFamily="2" charset="2"/>
              <a:buChar char=""/>
            </a:pPr>
            <a:r>
              <a:rPr lang="en-US" altLang="zh-CN" sz="2400" b="1">
                <a:solidFill>
                  <a:srgbClr val="000404"/>
                </a:solidFill>
              </a:rPr>
              <a:t> Configure this component to sustain the required bandwidth.</a:t>
            </a:r>
          </a:p>
          <a:p>
            <a:pPr marL="742950" lvl="1" indent="-285750">
              <a:spcBef>
                <a:spcPct val="20000"/>
              </a:spcBef>
              <a:buClr>
                <a:schemeClr val="accent2"/>
              </a:buClr>
              <a:buSzPct val="85000"/>
              <a:buFont typeface="Wingdings" pitchFamily="2" charset="2"/>
              <a:buChar char=""/>
            </a:pPr>
            <a:r>
              <a:rPr lang="en-US" altLang="zh-CN" sz="2400" b="1">
                <a:solidFill>
                  <a:srgbClr val="000404"/>
                </a:solidFill>
              </a:rPr>
              <a:t> Determine the requirements for the rest of the system and configure them to support this bandwidth.</a:t>
            </a:r>
          </a:p>
        </p:txBody>
      </p:sp>
      <p:sp>
        <p:nvSpPr>
          <p:cNvPr id="124933" name="Rectangle 4"/>
          <p:cNvSpPr>
            <a:spLocks noRot="1" noChangeArrowheads="1"/>
          </p:cNvSpPr>
          <p:nvPr/>
        </p:nvSpPr>
        <p:spPr bwMode="auto">
          <a:xfrm>
            <a:off x="1703388" y="2743200"/>
            <a:ext cx="8964612" cy="3886200"/>
          </a:xfrm>
          <a:prstGeom prst="rect">
            <a:avLst/>
          </a:prstGeom>
          <a:noFill/>
          <a:ln w="9525">
            <a:noFill/>
            <a:miter lim="800000"/>
            <a:headEnd/>
            <a:tailEnd/>
          </a:ln>
          <a:effectLst/>
        </p:spPr>
        <p:txBody>
          <a:bodyPr/>
          <a:lstStyle/>
          <a:p>
            <a:pPr marL="742950" lvl="1" indent="-285750">
              <a:spcBef>
                <a:spcPct val="20000"/>
              </a:spcBef>
              <a:buClr>
                <a:schemeClr val="accent2"/>
              </a:buClr>
              <a:buSzPct val="85000"/>
            </a:pPr>
            <a:r>
              <a:rPr lang="en-US" altLang="zh-CN" sz="2800"/>
              <a:t> </a:t>
            </a:r>
            <a:endParaRPr lang="en-US" altLang="zh-CN" sz="2400">
              <a:solidFill>
                <a:schemeClr val="hlink"/>
              </a:solidFill>
            </a:endParaRP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latin typeface="Comic Sans MS" pitchFamily="66" charset="0"/>
              </a:rPr>
              <a:t>I/O System Design</a:t>
            </a:r>
            <a:endParaRPr lang="zh-CN" altLang="en-US" dirty="0"/>
          </a:p>
        </p:txBody>
      </p:sp>
      <p:sp>
        <p:nvSpPr>
          <p:cNvPr id="125954" name="Rectangle 2"/>
          <p:cNvSpPr>
            <a:spLocks noGrp="1" noRot="1" noChangeArrowheads="1"/>
          </p:cNvSpPr>
          <p:nvPr>
            <p:ph idx="1"/>
          </p:nvPr>
        </p:nvSpPr>
        <p:spPr/>
        <p:txBody>
          <a:bodyPr/>
          <a:lstStyle/>
          <a:p>
            <a:pPr marL="609600" indent="-609600">
              <a:buNone/>
            </a:pPr>
            <a:r>
              <a:rPr lang="en-US" altLang="zh-CN" sz="2800" b="1" dirty="0">
                <a:solidFill>
                  <a:schemeClr val="hlink"/>
                </a:solidFill>
              </a:rPr>
              <a:t>Examples:</a:t>
            </a:r>
            <a:r>
              <a:rPr lang="en-US" altLang="zh-CN" sz="2800" b="1" dirty="0">
                <a:solidFill>
                  <a:srgbClr val="000404"/>
                </a:solidFill>
              </a:rPr>
              <a:t> </a:t>
            </a:r>
          </a:p>
          <a:p>
            <a:pPr marL="609600" indent="-609600">
              <a:buNone/>
            </a:pPr>
            <a:r>
              <a:rPr lang="en-US" altLang="zh-CN" sz="2800" b="1" dirty="0">
                <a:solidFill>
                  <a:srgbClr val="000404"/>
                </a:solidFill>
              </a:rPr>
              <a:t>Consider the following computer system:</a:t>
            </a:r>
            <a:r>
              <a:rPr lang="en-US" altLang="zh-CN" sz="2800" b="1" dirty="0">
                <a:solidFill>
                  <a:schemeClr val="hlink"/>
                </a:solidFill>
              </a:rPr>
              <a:t> </a:t>
            </a:r>
            <a:r>
              <a:rPr lang="en-US" altLang="zh-CN" sz="2800" b="1" dirty="0"/>
              <a:t> </a:t>
            </a:r>
          </a:p>
          <a:p>
            <a:pPr marL="1200150" lvl="1" indent="-533400">
              <a:buNone/>
            </a:pPr>
            <a:r>
              <a:rPr lang="en-US" altLang="zh-CN" sz="2000" b="1" dirty="0">
                <a:solidFill>
                  <a:srgbClr val="000404"/>
                </a:solidFill>
                <a:latin typeface="Times New Roman" pitchFamily="18" charset="0"/>
              </a:rPr>
              <a:t>1.  A CPU  sustains </a:t>
            </a:r>
            <a:r>
              <a:rPr lang="en-US" altLang="zh-CN" sz="2000" b="1" dirty="0">
                <a:solidFill>
                  <a:srgbClr val="0000FF"/>
                </a:solidFill>
                <a:latin typeface="Times New Roman" pitchFamily="18" charset="0"/>
              </a:rPr>
              <a:t>3 billion instructions per second </a:t>
            </a:r>
            <a:r>
              <a:rPr lang="en-US" altLang="zh-CN" sz="2000" b="1" dirty="0">
                <a:solidFill>
                  <a:srgbClr val="000404"/>
                </a:solidFill>
                <a:latin typeface="Times New Roman" pitchFamily="18" charset="0"/>
              </a:rPr>
              <a:t>and it takes average 100,000 instructions in the operating system  per I/O operation.</a:t>
            </a:r>
          </a:p>
          <a:p>
            <a:pPr marL="1200150" lvl="1" indent="-533400">
              <a:buNone/>
            </a:pPr>
            <a:r>
              <a:rPr lang="en-US" altLang="zh-CN" sz="2000" b="1" dirty="0">
                <a:solidFill>
                  <a:srgbClr val="000404"/>
                </a:solidFill>
                <a:latin typeface="Times New Roman" pitchFamily="18" charset="0"/>
              </a:rPr>
              <a:t>2.  A memory backplane bus is capable of sustaining a transfer rate of </a:t>
            </a:r>
            <a:r>
              <a:rPr lang="en-US" altLang="zh-CN" sz="2000" b="1" dirty="0">
                <a:solidFill>
                  <a:srgbClr val="0000FF"/>
                </a:solidFill>
                <a:latin typeface="Times New Roman" pitchFamily="18" charset="0"/>
              </a:rPr>
              <a:t>1000 MB/sec</a:t>
            </a:r>
            <a:r>
              <a:rPr lang="en-US" altLang="zh-CN" sz="2000" b="1" dirty="0">
                <a:solidFill>
                  <a:srgbClr val="000404"/>
                </a:solidFill>
                <a:latin typeface="Times New Roman" pitchFamily="18" charset="0"/>
              </a:rPr>
              <a:t>.</a:t>
            </a:r>
          </a:p>
          <a:p>
            <a:pPr marL="1200150" lvl="1" indent="-533400">
              <a:buNone/>
            </a:pPr>
            <a:r>
              <a:rPr lang="en-US" altLang="zh-CN" sz="2000" b="1" dirty="0">
                <a:solidFill>
                  <a:srgbClr val="000404"/>
                </a:solidFill>
                <a:latin typeface="Times New Roman" pitchFamily="18" charset="0"/>
              </a:rPr>
              <a:t>3.  SCSI-</a:t>
            </a:r>
            <a:r>
              <a:rPr lang="en-US" altLang="zh-CN" sz="2000" b="1" dirty="0" err="1">
                <a:solidFill>
                  <a:srgbClr val="000404"/>
                </a:solidFill>
                <a:latin typeface="Times New Roman" pitchFamily="18" charset="0"/>
              </a:rPr>
              <a:t>Ultra320</a:t>
            </a:r>
            <a:r>
              <a:rPr lang="en-US" altLang="zh-CN" sz="2000" b="1" dirty="0">
                <a:solidFill>
                  <a:srgbClr val="000404"/>
                </a:solidFill>
                <a:latin typeface="Times New Roman" pitchFamily="18" charset="0"/>
              </a:rPr>
              <a:t> controllers with a transfer rate of </a:t>
            </a:r>
            <a:r>
              <a:rPr lang="en-US" altLang="zh-CN" sz="2000" b="1" dirty="0">
                <a:solidFill>
                  <a:srgbClr val="0000FF"/>
                </a:solidFill>
                <a:latin typeface="Times New Roman" pitchFamily="18" charset="0"/>
              </a:rPr>
              <a:t>320 MB/sec </a:t>
            </a:r>
            <a:r>
              <a:rPr lang="en-US" altLang="zh-CN" sz="2000" b="1" dirty="0">
                <a:solidFill>
                  <a:srgbClr val="000404"/>
                </a:solidFill>
                <a:latin typeface="Times New Roman" pitchFamily="18" charset="0"/>
              </a:rPr>
              <a:t>and accommodating up to 7 disks.</a:t>
            </a:r>
          </a:p>
          <a:p>
            <a:pPr marL="1200150" lvl="1" indent="-533400">
              <a:buNone/>
            </a:pPr>
            <a:r>
              <a:rPr lang="en-US" altLang="zh-CN" sz="2000" b="1" dirty="0">
                <a:solidFill>
                  <a:srgbClr val="000404"/>
                </a:solidFill>
                <a:latin typeface="Times New Roman" pitchFamily="18" charset="0"/>
              </a:rPr>
              <a:t>4.  Disk drives with a read/write bandwidth of </a:t>
            </a:r>
            <a:r>
              <a:rPr lang="en-US" altLang="zh-CN" sz="2000" b="1" dirty="0">
                <a:solidFill>
                  <a:srgbClr val="0000FF"/>
                </a:solidFill>
                <a:latin typeface="Times New Roman" pitchFamily="18" charset="0"/>
              </a:rPr>
              <a:t>75 MB/sec</a:t>
            </a:r>
            <a:r>
              <a:rPr lang="en-US" altLang="zh-CN" sz="2000" b="1" dirty="0">
                <a:solidFill>
                  <a:srgbClr val="000404"/>
                </a:solidFill>
                <a:latin typeface="Times New Roman" pitchFamily="18" charset="0"/>
              </a:rPr>
              <a:t> and an  average seek plus rotational latency of </a:t>
            </a:r>
            <a:r>
              <a:rPr lang="en-US" altLang="zh-CN" sz="2000" b="1" dirty="0">
                <a:solidFill>
                  <a:srgbClr val="0000FF"/>
                </a:solidFill>
                <a:latin typeface="Times New Roman" pitchFamily="18" charset="0"/>
              </a:rPr>
              <a:t>6 </a:t>
            </a:r>
            <a:r>
              <a:rPr lang="en-US" altLang="zh-CN" sz="2000" b="1" dirty="0" err="1">
                <a:solidFill>
                  <a:srgbClr val="0000FF"/>
                </a:solidFill>
                <a:latin typeface="Times New Roman" pitchFamily="18" charset="0"/>
              </a:rPr>
              <a:t>ms</a:t>
            </a:r>
            <a:r>
              <a:rPr lang="en-US" altLang="zh-CN" sz="2000" b="1" dirty="0" err="1">
                <a:solidFill>
                  <a:srgbClr val="000404"/>
                </a:solidFill>
                <a:latin typeface="Times New Roman" pitchFamily="18" charset="0"/>
              </a:rPr>
              <a:t>.</a:t>
            </a:r>
            <a:endParaRPr lang="en-US" altLang="zh-CN" sz="1600" b="1" dirty="0">
              <a:solidFill>
                <a:srgbClr val="000404"/>
              </a:solidFill>
            </a:endParaRPr>
          </a:p>
        </p:txBody>
      </p:sp>
      <p:sp>
        <p:nvSpPr>
          <p:cNvPr id="5"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D3BA9668-76BE-407C-8235-A00F1DB06E18}" type="slidenum">
              <a:rPr lang="en-US" altLang="zh-CN"/>
              <a:pPr>
                <a:defRPr/>
              </a:pPr>
              <a:t>102</a:t>
            </a:fld>
            <a:endParaRPr lang="en-US" altLang="zh-CN"/>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3"/>
          <p:cNvSpPr>
            <a:spLocks noGrp="1" noRot="1" noChangeArrowheads="1"/>
          </p:cNvSpPr>
          <p:nvPr>
            <p:ph idx="1"/>
          </p:nvPr>
        </p:nvSpPr>
        <p:spPr>
          <a:xfrm>
            <a:off x="1981200" y="1308100"/>
            <a:ext cx="8229600" cy="1905000"/>
          </a:xfrm>
        </p:spPr>
        <p:txBody>
          <a:bodyPr/>
          <a:lstStyle/>
          <a:p>
            <a:pPr marL="100013" indent="376238">
              <a:lnSpc>
                <a:spcPct val="90000"/>
              </a:lnSpc>
              <a:buNone/>
            </a:pPr>
            <a:r>
              <a:rPr lang="en-US" altLang="zh-CN" sz="2400" b="1" dirty="0">
                <a:solidFill>
                  <a:srgbClr val="000404"/>
                </a:solidFill>
              </a:rPr>
              <a:t>If the workload consists of </a:t>
            </a:r>
            <a:r>
              <a:rPr lang="en-US" altLang="zh-CN" sz="2400" b="1" dirty="0">
                <a:solidFill>
                  <a:srgbClr val="0000FF"/>
                </a:solidFill>
              </a:rPr>
              <a:t>64-KB reads </a:t>
            </a:r>
            <a:r>
              <a:rPr lang="en-US" altLang="zh-CN" sz="2400" b="1" dirty="0">
                <a:solidFill>
                  <a:srgbClr val="000404"/>
                </a:solidFill>
              </a:rPr>
              <a:t>(assuming the  the data block is sequential on a track), and the user program need </a:t>
            </a:r>
            <a:r>
              <a:rPr lang="en-US" altLang="zh-CN" sz="2400" b="1" dirty="0">
                <a:solidFill>
                  <a:srgbClr val="0000FF"/>
                </a:solidFill>
              </a:rPr>
              <a:t>200,000 instructions per I/O operation</a:t>
            </a:r>
            <a:r>
              <a:rPr lang="en-US" altLang="zh-CN" sz="2400" b="1" dirty="0">
                <a:solidFill>
                  <a:srgbClr val="000404"/>
                </a:solidFill>
              </a:rPr>
              <a:t>, </a:t>
            </a:r>
            <a:r>
              <a:rPr lang="en-US" altLang="zh-CN" sz="2400" b="1" dirty="0">
                <a:solidFill>
                  <a:srgbClr val="FF3300"/>
                </a:solidFill>
              </a:rPr>
              <a:t>please find the maximum sustainable I/O rate and the number of disks and SCSI controllers required. </a:t>
            </a:r>
            <a:endParaRPr lang="en-US" altLang="zh-CN" sz="2400" dirty="0">
              <a:solidFill>
                <a:srgbClr val="FF3300"/>
              </a:solidFill>
            </a:endParaRPr>
          </a:p>
        </p:txBody>
      </p:sp>
      <p:sp>
        <p:nvSpPr>
          <p:cNvPr id="7"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15DE5128-080B-4883-974C-954B6261750B}" type="slidenum">
              <a:rPr lang="en-US" altLang="zh-CN"/>
              <a:pPr>
                <a:defRPr/>
              </a:pPr>
              <a:t>103</a:t>
            </a:fld>
            <a:endParaRPr lang="en-US" altLang="zh-CN"/>
          </a:p>
        </p:txBody>
      </p:sp>
      <p:sp>
        <p:nvSpPr>
          <p:cNvPr id="126980" name="Rectangle 4"/>
          <p:cNvSpPr>
            <a:spLocks noRot="1" noChangeArrowheads="1"/>
          </p:cNvSpPr>
          <p:nvPr/>
        </p:nvSpPr>
        <p:spPr bwMode="auto">
          <a:xfrm>
            <a:off x="1952597" y="4000504"/>
            <a:ext cx="8183563" cy="1905000"/>
          </a:xfrm>
          <a:prstGeom prst="rect">
            <a:avLst/>
          </a:prstGeom>
          <a:noFill/>
          <a:ln w="9525">
            <a:noFill/>
            <a:miter lim="800000"/>
            <a:headEnd/>
            <a:tailEnd/>
          </a:ln>
          <a:effectLst/>
        </p:spPr>
        <p:txBody>
          <a:bodyPr/>
          <a:lstStyle/>
          <a:p>
            <a:pPr indent="377825">
              <a:spcBef>
                <a:spcPct val="20000"/>
              </a:spcBef>
              <a:buClr>
                <a:schemeClr val="hlink"/>
              </a:buClr>
              <a:buSzPct val="75000"/>
            </a:pPr>
            <a:r>
              <a:rPr lang="en-US" altLang="zh-CN" sz="2400" b="1" dirty="0">
                <a:solidFill>
                  <a:srgbClr val="000404"/>
                </a:solidFill>
              </a:rPr>
              <a:t>The two fixed component of the system are the memory bus and the CPU. Let’s first find the I/O rate that these two components can sustain and determine which of these is the </a:t>
            </a:r>
            <a:r>
              <a:rPr lang="en-US" altLang="zh-CN" sz="2400" b="1" dirty="0">
                <a:solidFill>
                  <a:schemeClr val="hlink"/>
                </a:solidFill>
              </a:rPr>
              <a:t>bottleneck</a:t>
            </a:r>
            <a:r>
              <a:rPr lang="en-US" altLang="zh-CN" sz="2400" b="1" dirty="0">
                <a:solidFill>
                  <a:srgbClr val="000404"/>
                </a:solidFill>
              </a:rPr>
              <a:t>.</a:t>
            </a:r>
            <a:r>
              <a:rPr lang="en-US" altLang="zh-CN" sz="2400" dirty="0">
                <a:solidFill>
                  <a:srgbClr val="000404"/>
                </a:solidFill>
              </a:rPr>
              <a:t> </a:t>
            </a:r>
          </a:p>
        </p:txBody>
      </p:sp>
      <p:sp>
        <p:nvSpPr>
          <p:cNvPr id="126981" name="Text Box 5"/>
          <p:cNvSpPr txBox="1">
            <a:spLocks noChangeArrowheads="1"/>
          </p:cNvSpPr>
          <p:nvPr/>
        </p:nvSpPr>
        <p:spPr bwMode="auto">
          <a:xfrm>
            <a:off x="2166910" y="3571877"/>
            <a:ext cx="1752600" cy="519113"/>
          </a:xfrm>
          <a:prstGeom prst="rect">
            <a:avLst/>
          </a:prstGeom>
          <a:noFill/>
          <a:ln w="9525">
            <a:noFill/>
            <a:miter lim="800000"/>
            <a:headEnd/>
            <a:tailEnd/>
          </a:ln>
          <a:effectLst/>
        </p:spPr>
        <p:txBody>
          <a:bodyPr>
            <a:spAutoFit/>
          </a:bodyPr>
          <a:lstStyle/>
          <a:p>
            <a:pPr>
              <a:spcBef>
                <a:spcPct val="50000"/>
              </a:spcBef>
            </a:pPr>
            <a:r>
              <a:rPr lang="en-US" altLang="zh-CN" sz="2800" b="1" dirty="0">
                <a:solidFill>
                  <a:srgbClr val="0000FF"/>
                </a:solidFill>
                <a:latin typeface="Comic Sans MS" pitchFamily="66" charset="0"/>
              </a:rPr>
              <a:t>Answer:</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7"/>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DB5136DC-CEDF-4973-8865-4762D76A7C07}" type="slidenum">
              <a:rPr lang="en-US" altLang="zh-CN"/>
              <a:pPr>
                <a:defRPr/>
              </a:pPr>
              <a:t>104</a:t>
            </a:fld>
            <a:endParaRPr lang="en-US" altLang="zh-CN"/>
          </a:p>
        </p:txBody>
      </p:sp>
      <p:sp>
        <p:nvSpPr>
          <p:cNvPr id="128003" name="Rectangle 8"/>
          <p:cNvSpPr>
            <a:spLocks noRot="1" noChangeArrowheads="1"/>
          </p:cNvSpPr>
          <p:nvPr/>
        </p:nvSpPr>
        <p:spPr bwMode="auto">
          <a:xfrm>
            <a:off x="1905000" y="4508500"/>
            <a:ext cx="8458200" cy="1206500"/>
          </a:xfrm>
          <a:prstGeom prst="rect">
            <a:avLst/>
          </a:prstGeom>
          <a:noFill/>
          <a:ln w="9525">
            <a:noFill/>
            <a:miter lim="800000"/>
            <a:headEnd/>
            <a:tailEnd/>
          </a:ln>
          <a:effectLst/>
        </p:spPr>
        <p:txBody>
          <a:bodyPr/>
          <a:lstStyle/>
          <a:p>
            <a:pPr indent="377825">
              <a:spcBef>
                <a:spcPct val="20000"/>
              </a:spcBef>
              <a:buClr>
                <a:schemeClr val="hlink"/>
              </a:buClr>
              <a:buSzPct val="75000"/>
            </a:pPr>
            <a:r>
              <a:rPr lang="en-US" altLang="zh-CN" sz="2400" b="1">
                <a:solidFill>
                  <a:srgbClr val="000404"/>
                </a:solidFill>
              </a:rPr>
              <a:t>The CPU is the </a:t>
            </a:r>
            <a:r>
              <a:rPr lang="en-US" altLang="zh-CN" sz="2400" b="1">
                <a:solidFill>
                  <a:srgbClr val="FF3300"/>
                </a:solidFill>
              </a:rPr>
              <a:t>bottleneck</a:t>
            </a:r>
            <a:r>
              <a:rPr lang="en-US" altLang="zh-CN" sz="2400" b="1">
                <a:solidFill>
                  <a:srgbClr val="000404"/>
                </a:solidFill>
              </a:rPr>
              <a:t>, so we can now configure the rest of the system to perform at the level dictated by the bus, 10000 I/Os per second.</a:t>
            </a:r>
          </a:p>
        </p:txBody>
      </p:sp>
      <p:sp>
        <p:nvSpPr>
          <p:cNvPr id="128004" name="Rectangle 3"/>
          <p:cNvSpPr>
            <a:spLocks noRot="1" noChangeArrowheads="1"/>
          </p:cNvSpPr>
          <p:nvPr/>
        </p:nvSpPr>
        <p:spPr bwMode="auto">
          <a:xfrm>
            <a:off x="1990726" y="692151"/>
            <a:ext cx="8316913" cy="936625"/>
          </a:xfrm>
          <a:prstGeom prst="rect">
            <a:avLst/>
          </a:prstGeom>
          <a:noFill/>
          <a:ln w="9525">
            <a:noFill/>
            <a:miter lim="800000"/>
            <a:headEnd/>
            <a:tailEnd/>
          </a:ln>
          <a:effectLst/>
        </p:spPr>
        <p:txBody>
          <a:bodyPr/>
          <a:lstStyle/>
          <a:p>
            <a:pPr marL="742950" lvl="1" indent="-285750">
              <a:spcBef>
                <a:spcPct val="20000"/>
              </a:spcBef>
              <a:buClr>
                <a:schemeClr val="accent2"/>
              </a:buClr>
              <a:buSzPct val="85000"/>
            </a:pPr>
            <a:endParaRPr lang="zh-CN" altLang="zh-CN" sz="1600" b="1">
              <a:solidFill>
                <a:srgbClr val="000404"/>
              </a:solidFill>
              <a:latin typeface="Times New Roman" pitchFamily="18" charset="0"/>
            </a:endParaRPr>
          </a:p>
        </p:txBody>
      </p:sp>
      <p:grpSp>
        <p:nvGrpSpPr>
          <p:cNvPr id="2" name="Group 131"/>
          <p:cNvGrpSpPr>
            <a:grpSpLocks/>
          </p:cNvGrpSpPr>
          <p:nvPr/>
        </p:nvGrpSpPr>
        <p:grpSpPr bwMode="auto">
          <a:xfrm>
            <a:off x="1920876" y="620714"/>
            <a:ext cx="7991475" cy="2166937"/>
            <a:chOff x="250" y="391"/>
            <a:chExt cx="5034" cy="1365"/>
          </a:xfrm>
        </p:grpSpPr>
        <p:sp>
          <p:nvSpPr>
            <p:cNvPr id="128027" name="AutoShape 87"/>
            <p:cNvSpPr>
              <a:spLocks noChangeAspect="1" noChangeArrowheads="1" noTextEdit="1"/>
            </p:cNvSpPr>
            <p:nvPr/>
          </p:nvSpPr>
          <p:spPr bwMode="auto">
            <a:xfrm>
              <a:off x="250" y="391"/>
              <a:ext cx="4989" cy="1365"/>
            </a:xfrm>
            <a:prstGeom prst="rect">
              <a:avLst/>
            </a:prstGeom>
            <a:noFill/>
            <a:ln w="9525">
              <a:noFill/>
              <a:miter lim="800000"/>
              <a:headEnd/>
              <a:tailEnd/>
            </a:ln>
          </p:spPr>
          <p:txBody>
            <a:bodyPr/>
            <a:lstStyle/>
            <a:p>
              <a:endParaRPr lang="zh-CN" altLang="en-US"/>
            </a:p>
          </p:txBody>
        </p:sp>
        <p:sp>
          <p:nvSpPr>
            <p:cNvPr id="128028" name="Line 89"/>
            <p:cNvSpPr>
              <a:spLocks noChangeShapeType="1"/>
            </p:cNvSpPr>
            <p:nvPr/>
          </p:nvSpPr>
          <p:spPr bwMode="auto">
            <a:xfrm>
              <a:off x="2501" y="755"/>
              <a:ext cx="2155" cy="1"/>
            </a:xfrm>
            <a:prstGeom prst="line">
              <a:avLst/>
            </a:prstGeom>
            <a:noFill/>
            <a:ln w="25400" cap="rnd">
              <a:solidFill>
                <a:srgbClr val="000000"/>
              </a:solidFill>
              <a:round/>
              <a:headEnd/>
              <a:tailEnd/>
            </a:ln>
          </p:spPr>
          <p:txBody>
            <a:bodyPr/>
            <a:lstStyle/>
            <a:p>
              <a:endParaRPr lang="zh-CN" altLang="en-US"/>
            </a:p>
          </p:txBody>
        </p:sp>
        <p:sp>
          <p:nvSpPr>
            <p:cNvPr id="128029" name="Rectangle 90"/>
            <p:cNvSpPr>
              <a:spLocks noChangeArrowheads="1"/>
            </p:cNvSpPr>
            <p:nvPr/>
          </p:nvSpPr>
          <p:spPr bwMode="auto">
            <a:xfrm>
              <a:off x="263" y="625"/>
              <a:ext cx="2045" cy="193"/>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Maximum I/O rate of CPU =</a:t>
              </a:r>
              <a:endParaRPr lang="en-US" altLang="zh-CN" sz="2000"/>
            </a:p>
          </p:txBody>
        </p:sp>
        <p:sp>
          <p:nvSpPr>
            <p:cNvPr id="128030" name="Rectangle 91"/>
            <p:cNvSpPr>
              <a:spLocks noChangeArrowheads="1"/>
            </p:cNvSpPr>
            <p:nvPr/>
          </p:nvSpPr>
          <p:spPr bwMode="auto">
            <a:xfrm>
              <a:off x="2533" y="424"/>
              <a:ext cx="1954"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Instruction execution rate</a:t>
              </a:r>
              <a:endParaRPr lang="en-US" altLang="zh-CN" sz="2000"/>
            </a:p>
          </p:txBody>
        </p:sp>
        <p:sp>
          <p:nvSpPr>
            <p:cNvPr id="128031" name="Rectangle 92"/>
            <p:cNvSpPr>
              <a:spLocks noChangeArrowheads="1"/>
            </p:cNvSpPr>
            <p:nvPr/>
          </p:nvSpPr>
          <p:spPr bwMode="auto">
            <a:xfrm>
              <a:off x="2707" y="827"/>
              <a:ext cx="1375"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Instruction per I/O</a:t>
              </a:r>
              <a:endParaRPr lang="en-US" altLang="zh-CN" sz="2000"/>
            </a:p>
          </p:txBody>
        </p:sp>
        <p:sp>
          <p:nvSpPr>
            <p:cNvPr id="128032" name="Rectangle 93"/>
            <p:cNvSpPr>
              <a:spLocks noChangeArrowheads="1"/>
            </p:cNvSpPr>
            <p:nvPr/>
          </p:nvSpPr>
          <p:spPr bwMode="auto">
            <a:xfrm>
              <a:off x="2333" y="1278"/>
              <a:ext cx="93"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a:t>
              </a:r>
              <a:endParaRPr lang="en-US" altLang="zh-CN" sz="2000"/>
            </a:p>
          </p:txBody>
        </p:sp>
        <p:sp>
          <p:nvSpPr>
            <p:cNvPr id="128033" name="Line 94"/>
            <p:cNvSpPr>
              <a:spLocks noChangeShapeType="1"/>
            </p:cNvSpPr>
            <p:nvPr/>
          </p:nvSpPr>
          <p:spPr bwMode="auto">
            <a:xfrm>
              <a:off x="2562" y="1434"/>
              <a:ext cx="1276" cy="2"/>
            </a:xfrm>
            <a:prstGeom prst="line">
              <a:avLst/>
            </a:prstGeom>
            <a:noFill/>
            <a:ln w="25400" cap="rnd">
              <a:solidFill>
                <a:srgbClr val="000000"/>
              </a:solidFill>
              <a:round/>
              <a:headEnd/>
              <a:tailEnd/>
            </a:ln>
          </p:spPr>
          <p:txBody>
            <a:bodyPr/>
            <a:lstStyle/>
            <a:p>
              <a:endParaRPr lang="zh-CN" altLang="en-US"/>
            </a:p>
          </p:txBody>
        </p:sp>
        <p:sp>
          <p:nvSpPr>
            <p:cNvPr id="128034" name="Rectangle 95"/>
            <p:cNvSpPr>
              <a:spLocks noChangeArrowheads="1"/>
            </p:cNvSpPr>
            <p:nvPr/>
          </p:nvSpPr>
          <p:spPr bwMode="auto">
            <a:xfrm>
              <a:off x="2789" y="1180"/>
              <a:ext cx="309"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     3</a:t>
              </a:r>
              <a:endParaRPr lang="en-US" altLang="zh-CN" sz="2000"/>
            </a:p>
          </p:txBody>
        </p:sp>
        <p:sp>
          <p:nvSpPr>
            <p:cNvPr id="128035" name="Rectangle 96"/>
            <p:cNvSpPr>
              <a:spLocks noChangeArrowheads="1"/>
            </p:cNvSpPr>
            <p:nvPr/>
          </p:nvSpPr>
          <p:spPr bwMode="auto">
            <a:xfrm>
              <a:off x="3127" y="1162"/>
              <a:ext cx="161"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latin typeface="宋体" pitchFamily="2" charset="-122"/>
                </a:rPr>
                <a:t>×</a:t>
              </a:r>
              <a:endParaRPr lang="en-US" altLang="zh-CN" sz="2000"/>
            </a:p>
          </p:txBody>
        </p:sp>
        <p:sp>
          <p:nvSpPr>
            <p:cNvPr id="128036" name="Rectangle 97"/>
            <p:cNvSpPr>
              <a:spLocks noChangeArrowheads="1"/>
            </p:cNvSpPr>
            <p:nvPr/>
          </p:nvSpPr>
          <p:spPr bwMode="auto">
            <a:xfrm>
              <a:off x="3332" y="1180"/>
              <a:ext cx="178"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10</a:t>
              </a:r>
              <a:endParaRPr lang="en-US" altLang="zh-CN" sz="2000"/>
            </a:p>
          </p:txBody>
        </p:sp>
        <p:sp>
          <p:nvSpPr>
            <p:cNvPr id="128037" name="Rectangle 98"/>
            <p:cNvSpPr>
              <a:spLocks noChangeArrowheads="1"/>
            </p:cNvSpPr>
            <p:nvPr/>
          </p:nvSpPr>
          <p:spPr bwMode="auto">
            <a:xfrm>
              <a:off x="3543" y="1096"/>
              <a:ext cx="89" cy="192"/>
            </a:xfrm>
            <a:prstGeom prst="rect">
              <a:avLst/>
            </a:prstGeom>
            <a:noFill/>
            <a:ln w="9525">
              <a:noFill/>
              <a:miter lim="800000"/>
              <a:headEnd/>
              <a:tailEnd/>
            </a:ln>
          </p:spPr>
          <p:txBody>
            <a:bodyPr wrap="none" lIns="0" tIns="0" rIns="0" bIns="0">
              <a:spAutoFit/>
            </a:bodyPr>
            <a:lstStyle/>
            <a:p>
              <a:r>
                <a:rPr lang="en-US" altLang="zh-CN" sz="2000" b="1" i="1" dirty="0">
                  <a:solidFill>
                    <a:srgbClr val="000000"/>
                  </a:solidFill>
                </a:rPr>
                <a:t>9</a:t>
              </a:r>
              <a:endParaRPr lang="en-US" altLang="zh-CN" sz="2000" dirty="0"/>
            </a:p>
          </p:txBody>
        </p:sp>
        <p:sp>
          <p:nvSpPr>
            <p:cNvPr id="128038" name="Rectangle 99"/>
            <p:cNvSpPr>
              <a:spLocks noChangeArrowheads="1"/>
            </p:cNvSpPr>
            <p:nvPr/>
          </p:nvSpPr>
          <p:spPr bwMode="auto">
            <a:xfrm>
              <a:off x="2517" y="1497"/>
              <a:ext cx="320" cy="192"/>
            </a:xfrm>
            <a:prstGeom prst="rect">
              <a:avLst/>
            </a:prstGeom>
            <a:noFill/>
            <a:ln w="9525">
              <a:noFill/>
              <a:miter lim="800000"/>
              <a:headEnd/>
              <a:tailEnd/>
            </a:ln>
          </p:spPr>
          <p:txBody>
            <a:bodyPr wrap="none" lIns="0" tIns="0" rIns="0" bIns="0">
              <a:spAutoFit/>
            </a:bodyPr>
            <a:lstStyle/>
            <a:p>
              <a:r>
                <a:rPr lang="en-US" altLang="zh-CN" sz="2000" b="1" i="1" dirty="0">
                  <a:solidFill>
                    <a:srgbClr val="000000"/>
                  </a:solidFill>
                </a:rPr>
                <a:t>(200</a:t>
              </a:r>
              <a:endParaRPr lang="en-US" altLang="zh-CN" sz="2000" dirty="0"/>
            </a:p>
          </p:txBody>
        </p:sp>
        <p:sp>
          <p:nvSpPr>
            <p:cNvPr id="128039" name="Rectangle 100"/>
            <p:cNvSpPr>
              <a:spLocks noChangeArrowheads="1"/>
            </p:cNvSpPr>
            <p:nvPr/>
          </p:nvSpPr>
          <p:spPr bwMode="auto">
            <a:xfrm>
              <a:off x="2807" y="1514"/>
              <a:ext cx="145" cy="173"/>
            </a:xfrm>
            <a:prstGeom prst="rect">
              <a:avLst/>
            </a:prstGeom>
            <a:noFill/>
            <a:ln w="9525">
              <a:noFill/>
              <a:miter lim="800000"/>
              <a:headEnd/>
              <a:tailEnd/>
            </a:ln>
          </p:spPr>
          <p:txBody>
            <a:bodyPr wrap="none" lIns="0" tIns="0" rIns="0" bIns="0">
              <a:spAutoFit/>
            </a:bodyPr>
            <a:lstStyle/>
            <a:p>
              <a:r>
                <a:rPr lang="zh-CN" altLang="en-US" b="1" i="1" dirty="0">
                  <a:solidFill>
                    <a:srgbClr val="000000"/>
                  </a:solidFill>
                  <a:latin typeface="宋体" pitchFamily="2" charset="-122"/>
                </a:rPr>
                <a:t>＋</a:t>
              </a:r>
              <a:endParaRPr lang="zh-CN" altLang="en-US" dirty="0"/>
            </a:p>
          </p:txBody>
        </p:sp>
        <p:sp>
          <p:nvSpPr>
            <p:cNvPr id="128040" name="Rectangle 101"/>
            <p:cNvSpPr>
              <a:spLocks noChangeArrowheads="1"/>
            </p:cNvSpPr>
            <p:nvPr/>
          </p:nvSpPr>
          <p:spPr bwMode="auto">
            <a:xfrm>
              <a:off x="3014" y="1514"/>
              <a:ext cx="320" cy="192"/>
            </a:xfrm>
            <a:prstGeom prst="rect">
              <a:avLst/>
            </a:prstGeom>
            <a:noFill/>
            <a:ln w="9525">
              <a:noFill/>
              <a:miter lim="800000"/>
              <a:headEnd/>
              <a:tailEnd/>
            </a:ln>
          </p:spPr>
          <p:txBody>
            <a:bodyPr wrap="none" lIns="0" tIns="0" rIns="0" bIns="0">
              <a:spAutoFit/>
            </a:bodyPr>
            <a:lstStyle/>
            <a:p>
              <a:r>
                <a:rPr lang="en-US" altLang="zh-CN" sz="2000" b="1" i="1" dirty="0">
                  <a:solidFill>
                    <a:srgbClr val="000000"/>
                  </a:solidFill>
                </a:rPr>
                <a:t>100)</a:t>
              </a:r>
              <a:endParaRPr lang="en-US" altLang="zh-CN" sz="2000" dirty="0"/>
            </a:p>
          </p:txBody>
        </p:sp>
        <p:sp>
          <p:nvSpPr>
            <p:cNvPr id="128041" name="Rectangle 102"/>
            <p:cNvSpPr>
              <a:spLocks noChangeArrowheads="1"/>
            </p:cNvSpPr>
            <p:nvPr/>
          </p:nvSpPr>
          <p:spPr bwMode="auto">
            <a:xfrm>
              <a:off x="3319" y="1514"/>
              <a:ext cx="163" cy="194"/>
            </a:xfrm>
            <a:prstGeom prst="rect">
              <a:avLst/>
            </a:prstGeom>
            <a:noFill/>
            <a:ln w="9525">
              <a:noFill/>
              <a:miter lim="800000"/>
              <a:headEnd/>
              <a:tailEnd/>
            </a:ln>
          </p:spPr>
          <p:txBody>
            <a:bodyPr wrap="none" lIns="0" tIns="0" rIns="0" bIns="0">
              <a:spAutoFit/>
            </a:bodyPr>
            <a:lstStyle/>
            <a:p>
              <a:r>
                <a:rPr lang="en-US" altLang="zh-CN" sz="2000" b="1" i="1">
                  <a:solidFill>
                    <a:srgbClr val="000000"/>
                  </a:solidFill>
                  <a:latin typeface="宋体" pitchFamily="2" charset="-122"/>
                </a:rPr>
                <a:t>×</a:t>
              </a:r>
              <a:endParaRPr lang="en-US" altLang="zh-CN" sz="2000"/>
            </a:p>
          </p:txBody>
        </p:sp>
        <p:sp>
          <p:nvSpPr>
            <p:cNvPr id="128042" name="Rectangle 103"/>
            <p:cNvSpPr>
              <a:spLocks noChangeArrowheads="1"/>
            </p:cNvSpPr>
            <p:nvPr/>
          </p:nvSpPr>
          <p:spPr bwMode="auto">
            <a:xfrm>
              <a:off x="3481" y="1497"/>
              <a:ext cx="178"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10</a:t>
              </a:r>
              <a:endParaRPr lang="en-US" altLang="zh-CN" sz="2000"/>
            </a:p>
          </p:txBody>
        </p:sp>
        <p:sp>
          <p:nvSpPr>
            <p:cNvPr id="128043" name="Rectangle 104"/>
            <p:cNvSpPr>
              <a:spLocks noChangeArrowheads="1"/>
            </p:cNvSpPr>
            <p:nvPr/>
          </p:nvSpPr>
          <p:spPr bwMode="auto">
            <a:xfrm>
              <a:off x="3651" y="1434"/>
              <a:ext cx="89"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3</a:t>
              </a:r>
              <a:endParaRPr lang="en-US" altLang="zh-CN" sz="2000"/>
            </a:p>
          </p:txBody>
        </p:sp>
        <p:sp>
          <p:nvSpPr>
            <p:cNvPr id="128044" name="Rectangle 105"/>
            <p:cNvSpPr>
              <a:spLocks noChangeArrowheads="1"/>
            </p:cNvSpPr>
            <p:nvPr/>
          </p:nvSpPr>
          <p:spPr bwMode="auto">
            <a:xfrm>
              <a:off x="3855" y="1312"/>
              <a:ext cx="163" cy="194"/>
            </a:xfrm>
            <a:prstGeom prst="rect">
              <a:avLst/>
            </a:prstGeom>
            <a:noFill/>
            <a:ln w="9525">
              <a:noFill/>
              <a:miter lim="800000"/>
              <a:headEnd/>
              <a:tailEnd/>
            </a:ln>
          </p:spPr>
          <p:txBody>
            <a:bodyPr wrap="none" lIns="0" tIns="0" rIns="0" bIns="0">
              <a:spAutoFit/>
            </a:bodyPr>
            <a:lstStyle/>
            <a:p>
              <a:r>
                <a:rPr lang="zh-CN" altLang="en-US" sz="2000" b="1" i="1">
                  <a:solidFill>
                    <a:srgbClr val="000000"/>
                  </a:solidFill>
                  <a:latin typeface="宋体" pitchFamily="2" charset="-122"/>
                </a:rPr>
                <a:t>＝</a:t>
              </a:r>
              <a:endParaRPr lang="zh-CN" altLang="en-US" sz="2000"/>
            </a:p>
          </p:txBody>
        </p:sp>
        <p:sp>
          <p:nvSpPr>
            <p:cNvPr id="128045" name="Rectangle 106"/>
            <p:cNvSpPr>
              <a:spLocks noChangeArrowheads="1"/>
            </p:cNvSpPr>
            <p:nvPr/>
          </p:nvSpPr>
          <p:spPr bwMode="auto">
            <a:xfrm>
              <a:off x="4030" y="1295"/>
              <a:ext cx="489" cy="193"/>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 10000</a:t>
              </a:r>
              <a:endParaRPr lang="en-US" altLang="zh-CN" sz="2000"/>
            </a:p>
          </p:txBody>
        </p:sp>
        <p:sp>
          <p:nvSpPr>
            <p:cNvPr id="128046" name="Line 107"/>
            <p:cNvSpPr>
              <a:spLocks noChangeShapeType="1"/>
            </p:cNvSpPr>
            <p:nvPr/>
          </p:nvSpPr>
          <p:spPr bwMode="auto">
            <a:xfrm>
              <a:off x="4566" y="1419"/>
              <a:ext cx="718" cy="1"/>
            </a:xfrm>
            <a:prstGeom prst="line">
              <a:avLst/>
            </a:prstGeom>
            <a:noFill/>
            <a:ln w="25400" cap="rnd">
              <a:solidFill>
                <a:srgbClr val="000000"/>
              </a:solidFill>
              <a:round/>
              <a:headEnd/>
              <a:tailEnd/>
            </a:ln>
          </p:spPr>
          <p:txBody>
            <a:bodyPr/>
            <a:lstStyle/>
            <a:p>
              <a:endParaRPr lang="zh-CN" altLang="en-US"/>
            </a:p>
          </p:txBody>
        </p:sp>
        <p:sp>
          <p:nvSpPr>
            <p:cNvPr id="128047" name="Rectangle 108"/>
            <p:cNvSpPr>
              <a:spLocks noChangeArrowheads="1"/>
            </p:cNvSpPr>
            <p:nvPr/>
          </p:nvSpPr>
          <p:spPr bwMode="auto">
            <a:xfrm>
              <a:off x="4723" y="1162"/>
              <a:ext cx="301"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I/Os</a:t>
              </a:r>
              <a:endParaRPr lang="en-US" altLang="zh-CN" sz="2000"/>
            </a:p>
          </p:txBody>
        </p:sp>
        <p:sp>
          <p:nvSpPr>
            <p:cNvPr id="128048" name="Rectangle 109"/>
            <p:cNvSpPr>
              <a:spLocks noChangeArrowheads="1"/>
            </p:cNvSpPr>
            <p:nvPr/>
          </p:nvSpPr>
          <p:spPr bwMode="auto">
            <a:xfrm>
              <a:off x="4572" y="1397"/>
              <a:ext cx="650"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seconds</a:t>
              </a:r>
              <a:endParaRPr lang="en-US" altLang="zh-CN" sz="2000"/>
            </a:p>
          </p:txBody>
        </p:sp>
      </p:grpSp>
      <p:grpSp>
        <p:nvGrpSpPr>
          <p:cNvPr id="3" name="Group 130"/>
          <p:cNvGrpSpPr>
            <a:grpSpLocks/>
          </p:cNvGrpSpPr>
          <p:nvPr/>
        </p:nvGrpSpPr>
        <p:grpSpPr bwMode="auto">
          <a:xfrm>
            <a:off x="1487488" y="2930525"/>
            <a:ext cx="8712201" cy="1219200"/>
            <a:chOff x="-23" y="1800"/>
            <a:chExt cx="5488" cy="768"/>
          </a:xfrm>
        </p:grpSpPr>
        <p:sp>
          <p:nvSpPr>
            <p:cNvPr id="128008" name="AutoShape 110"/>
            <p:cNvSpPr>
              <a:spLocks noChangeAspect="1" noChangeArrowheads="1" noTextEdit="1"/>
            </p:cNvSpPr>
            <p:nvPr/>
          </p:nvSpPr>
          <p:spPr bwMode="auto">
            <a:xfrm>
              <a:off x="-23" y="1800"/>
              <a:ext cx="5280" cy="768"/>
            </a:xfrm>
            <a:prstGeom prst="rect">
              <a:avLst/>
            </a:prstGeom>
            <a:noFill/>
            <a:ln w="9525">
              <a:noFill/>
              <a:miter lim="800000"/>
              <a:headEnd/>
              <a:tailEnd/>
            </a:ln>
          </p:spPr>
          <p:txBody>
            <a:bodyPr/>
            <a:lstStyle/>
            <a:p>
              <a:endParaRPr lang="zh-CN" altLang="en-US"/>
            </a:p>
          </p:txBody>
        </p:sp>
        <p:sp>
          <p:nvSpPr>
            <p:cNvPr id="128009" name="Line 112"/>
            <p:cNvSpPr>
              <a:spLocks noChangeShapeType="1"/>
            </p:cNvSpPr>
            <p:nvPr/>
          </p:nvSpPr>
          <p:spPr bwMode="auto">
            <a:xfrm>
              <a:off x="2224" y="2204"/>
              <a:ext cx="1100" cy="1"/>
            </a:xfrm>
            <a:prstGeom prst="line">
              <a:avLst/>
            </a:prstGeom>
            <a:noFill/>
            <a:ln w="22225" cap="rnd">
              <a:solidFill>
                <a:srgbClr val="000000"/>
              </a:solidFill>
              <a:round/>
              <a:headEnd/>
              <a:tailEnd/>
            </a:ln>
          </p:spPr>
          <p:txBody>
            <a:bodyPr/>
            <a:lstStyle/>
            <a:p>
              <a:endParaRPr lang="zh-CN" altLang="en-US"/>
            </a:p>
          </p:txBody>
        </p:sp>
        <p:sp>
          <p:nvSpPr>
            <p:cNvPr id="128010" name="Rectangle 113"/>
            <p:cNvSpPr>
              <a:spLocks noChangeArrowheads="1"/>
            </p:cNvSpPr>
            <p:nvPr/>
          </p:nvSpPr>
          <p:spPr bwMode="auto">
            <a:xfrm>
              <a:off x="204" y="2104"/>
              <a:ext cx="1991"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Maximum I/O rate of bus =</a:t>
              </a:r>
              <a:endParaRPr lang="en-US" altLang="zh-CN" sz="2000"/>
            </a:p>
          </p:txBody>
        </p:sp>
        <p:sp>
          <p:nvSpPr>
            <p:cNvPr id="128011" name="Rectangle 114"/>
            <p:cNvSpPr>
              <a:spLocks noChangeArrowheads="1"/>
            </p:cNvSpPr>
            <p:nvPr/>
          </p:nvSpPr>
          <p:spPr bwMode="auto">
            <a:xfrm>
              <a:off x="2279" y="1916"/>
              <a:ext cx="1147"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Bus bandwidth</a:t>
              </a:r>
              <a:endParaRPr lang="en-US" altLang="zh-CN" sz="2000"/>
            </a:p>
          </p:txBody>
        </p:sp>
        <p:sp>
          <p:nvSpPr>
            <p:cNvPr id="128012" name="Rectangle 115"/>
            <p:cNvSpPr>
              <a:spLocks noChangeArrowheads="1"/>
            </p:cNvSpPr>
            <p:nvPr/>
          </p:nvSpPr>
          <p:spPr bwMode="auto">
            <a:xfrm>
              <a:off x="2342" y="2215"/>
              <a:ext cx="985"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Bytes per I/O</a:t>
              </a:r>
              <a:endParaRPr lang="en-US" altLang="zh-CN" sz="2000"/>
            </a:p>
          </p:txBody>
        </p:sp>
        <p:sp>
          <p:nvSpPr>
            <p:cNvPr id="128013" name="Rectangle 116"/>
            <p:cNvSpPr>
              <a:spLocks noChangeArrowheads="1"/>
            </p:cNvSpPr>
            <p:nvPr/>
          </p:nvSpPr>
          <p:spPr bwMode="auto">
            <a:xfrm>
              <a:off x="3419" y="2066"/>
              <a:ext cx="93"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a:t>
              </a:r>
              <a:endParaRPr lang="en-US" altLang="zh-CN" sz="2000"/>
            </a:p>
          </p:txBody>
        </p:sp>
        <p:sp>
          <p:nvSpPr>
            <p:cNvPr id="128014" name="Line 117"/>
            <p:cNvSpPr>
              <a:spLocks noChangeShapeType="1"/>
            </p:cNvSpPr>
            <p:nvPr/>
          </p:nvSpPr>
          <p:spPr bwMode="auto">
            <a:xfrm>
              <a:off x="3537" y="2204"/>
              <a:ext cx="633" cy="1"/>
            </a:xfrm>
            <a:prstGeom prst="line">
              <a:avLst/>
            </a:prstGeom>
            <a:noFill/>
            <a:ln w="22225" cap="rnd">
              <a:solidFill>
                <a:srgbClr val="000000"/>
              </a:solidFill>
              <a:round/>
              <a:headEnd/>
              <a:tailEnd/>
            </a:ln>
          </p:spPr>
          <p:txBody>
            <a:bodyPr/>
            <a:lstStyle/>
            <a:p>
              <a:endParaRPr lang="zh-CN" altLang="en-US"/>
            </a:p>
          </p:txBody>
        </p:sp>
        <p:sp>
          <p:nvSpPr>
            <p:cNvPr id="128015" name="Rectangle 118"/>
            <p:cNvSpPr>
              <a:spLocks noChangeArrowheads="1"/>
            </p:cNvSpPr>
            <p:nvPr/>
          </p:nvSpPr>
          <p:spPr bwMode="auto">
            <a:xfrm>
              <a:off x="3564" y="1933"/>
              <a:ext cx="356"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1000</a:t>
              </a:r>
              <a:endParaRPr lang="en-US" altLang="zh-CN" sz="2000"/>
            </a:p>
          </p:txBody>
        </p:sp>
        <p:sp>
          <p:nvSpPr>
            <p:cNvPr id="128016" name="Rectangle 119"/>
            <p:cNvSpPr>
              <a:spLocks noChangeArrowheads="1"/>
            </p:cNvSpPr>
            <p:nvPr/>
          </p:nvSpPr>
          <p:spPr bwMode="auto">
            <a:xfrm>
              <a:off x="3853" y="1933"/>
              <a:ext cx="161"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latin typeface="宋体" pitchFamily="2" charset="-122"/>
                </a:rPr>
                <a:t>×</a:t>
              </a:r>
              <a:endParaRPr lang="en-US" altLang="zh-CN" sz="2000"/>
            </a:p>
          </p:txBody>
        </p:sp>
        <p:sp>
          <p:nvSpPr>
            <p:cNvPr id="128017" name="Rectangle 120"/>
            <p:cNvSpPr>
              <a:spLocks noChangeArrowheads="1"/>
            </p:cNvSpPr>
            <p:nvPr/>
          </p:nvSpPr>
          <p:spPr bwMode="auto">
            <a:xfrm>
              <a:off x="4017" y="1933"/>
              <a:ext cx="178"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10</a:t>
              </a:r>
              <a:endParaRPr lang="en-US" altLang="zh-CN" sz="2000"/>
            </a:p>
          </p:txBody>
        </p:sp>
        <p:sp>
          <p:nvSpPr>
            <p:cNvPr id="128018" name="Rectangle 121"/>
            <p:cNvSpPr>
              <a:spLocks noChangeArrowheads="1"/>
            </p:cNvSpPr>
            <p:nvPr/>
          </p:nvSpPr>
          <p:spPr bwMode="auto">
            <a:xfrm>
              <a:off x="4197" y="1850"/>
              <a:ext cx="89"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6</a:t>
              </a:r>
              <a:endParaRPr lang="en-US" altLang="zh-CN" sz="2000"/>
            </a:p>
          </p:txBody>
        </p:sp>
        <p:sp>
          <p:nvSpPr>
            <p:cNvPr id="128019" name="Rectangle 122"/>
            <p:cNvSpPr>
              <a:spLocks noChangeArrowheads="1"/>
            </p:cNvSpPr>
            <p:nvPr/>
          </p:nvSpPr>
          <p:spPr bwMode="auto">
            <a:xfrm>
              <a:off x="3586" y="2265"/>
              <a:ext cx="178"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64</a:t>
              </a:r>
              <a:endParaRPr lang="en-US" altLang="zh-CN" sz="2000"/>
            </a:p>
          </p:txBody>
        </p:sp>
        <p:sp>
          <p:nvSpPr>
            <p:cNvPr id="128020" name="Rectangle 123"/>
            <p:cNvSpPr>
              <a:spLocks noChangeArrowheads="1"/>
            </p:cNvSpPr>
            <p:nvPr/>
          </p:nvSpPr>
          <p:spPr bwMode="auto">
            <a:xfrm>
              <a:off x="3742" y="2282"/>
              <a:ext cx="161"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latin typeface="宋体" pitchFamily="2" charset="-122"/>
                </a:rPr>
                <a:t>×</a:t>
              </a:r>
              <a:endParaRPr lang="en-US" altLang="zh-CN" sz="2000"/>
            </a:p>
          </p:txBody>
        </p:sp>
        <p:sp>
          <p:nvSpPr>
            <p:cNvPr id="128021" name="Rectangle 124"/>
            <p:cNvSpPr>
              <a:spLocks noChangeArrowheads="1"/>
            </p:cNvSpPr>
            <p:nvPr/>
          </p:nvSpPr>
          <p:spPr bwMode="auto">
            <a:xfrm>
              <a:off x="3888" y="2265"/>
              <a:ext cx="178"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10</a:t>
              </a:r>
              <a:endParaRPr lang="en-US" altLang="zh-CN" sz="2000"/>
            </a:p>
          </p:txBody>
        </p:sp>
        <p:sp>
          <p:nvSpPr>
            <p:cNvPr id="128022" name="Rectangle 125"/>
            <p:cNvSpPr>
              <a:spLocks noChangeArrowheads="1"/>
            </p:cNvSpPr>
            <p:nvPr/>
          </p:nvSpPr>
          <p:spPr bwMode="auto">
            <a:xfrm>
              <a:off x="4054" y="2199"/>
              <a:ext cx="89"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3</a:t>
              </a:r>
              <a:endParaRPr lang="en-US" altLang="zh-CN" sz="2000"/>
            </a:p>
          </p:txBody>
        </p:sp>
        <p:sp>
          <p:nvSpPr>
            <p:cNvPr id="128023" name="Rectangle 126"/>
            <p:cNvSpPr>
              <a:spLocks noChangeArrowheads="1"/>
            </p:cNvSpPr>
            <p:nvPr/>
          </p:nvSpPr>
          <p:spPr bwMode="auto">
            <a:xfrm>
              <a:off x="4200" y="2082"/>
              <a:ext cx="582"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 15625</a:t>
              </a:r>
              <a:endParaRPr lang="en-US" altLang="zh-CN" sz="2000"/>
            </a:p>
          </p:txBody>
        </p:sp>
        <p:sp>
          <p:nvSpPr>
            <p:cNvPr id="128024" name="Line 127"/>
            <p:cNvSpPr>
              <a:spLocks noChangeShapeType="1"/>
            </p:cNvSpPr>
            <p:nvPr/>
          </p:nvSpPr>
          <p:spPr bwMode="auto">
            <a:xfrm>
              <a:off x="4811" y="2198"/>
              <a:ext cx="601" cy="1"/>
            </a:xfrm>
            <a:prstGeom prst="line">
              <a:avLst/>
            </a:prstGeom>
            <a:noFill/>
            <a:ln w="22225" cap="rnd">
              <a:solidFill>
                <a:srgbClr val="000000"/>
              </a:solidFill>
              <a:round/>
              <a:headEnd/>
              <a:tailEnd/>
            </a:ln>
          </p:spPr>
          <p:txBody>
            <a:bodyPr/>
            <a:lstStyle/>
            <a:p>
              <a:endParaRPr lang="zh-CN" altLang="en-US"/>
            </a:p>
          </p:txBody>
        </p:sp>
        <p:sp>
          <p:nvSpPr>
            <p:cNvPr id="128025" name="Rectangle 128"/>
            <p:cNvSpPr>
              <a:spLocks noChangeArrowheads="1"/>
            </p:cNvSpPr>
            <p:nvPr/>
          </p:nvSpPr>
          <p:spPr bwMode="auto">
            <a:xfrm>
              <a:off x="4940" y="1966"/>
              <a:ext cx="301"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I/Os</a:t>
              </a:r>
              <a:endParaRPr lang="en-US" altLang="zh-CN" sz="2000"/>
            </a:p>
          </p:txBody>
        </p:sp>
        <p:sp>
          <p:nvSpPr>
            <p:cNvPr id="128026" name="Rectangle 129"/>
            <p:cNvSpPr>
              <a:spLocks noChangeArrowheads="1"/>
            </p:cNvSpPr>
            <p:nvPr/>
          </p:nvSpPr>
          <p:spPr bwMode="auto">
            <a:xfrm>
              <a:off x="4815" y="2232"/>
              <a:ext cx="650"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seconds</a:t>
              </a:r>
              <a:endParaRPr lang="en-US" altLang="zh-CN" sz="2000"/>
            </a:p>
          </p:txBody>
        </p:sp>
      </p:grpSp>
      <p:sp>
        <p:nvSpPr>
          <p:cNvPr id="128007" name="Line 133"/>
          <p:cNvSpPr>
            <a:spLocks noChangeShapeType="1"/>
          </p:cNvSpPr>
          <p:nvPr/>
        </p:nvSpPr>
        <p:spPr bwMode="auto">
          <a:xfrm>
            <a:off x="8328026" y="2420939"/>
            <a:ext cx="288925" cy="936625"/>
          </a:xfrm>
          <a:prstGeom prst="line">
            <a:avLst/>
          </a:prstGeom>
          <a:noFill/>
          <a:ln w="9525">
            <a:solidFill>
              <a:srgbClr val="FF3300"/>
            </a:solidFill>
            <a:round/>
            <a:headEnd type="triangle" w="med" len="med"/>
            <a:tailEnd type="triangle" w="med" len="med"/>
          </a:ln>
          <a:effectLst/>
        </p:spPr>
        <p:txBody>
          <a:bodyPr/>
          <a:lstStyle/>
          <a:p>
            <a:endParaRPr lang="zh-CN" altLang="en-US"/>
          </a:p>
        </p:txBody>
      </p:sp>
    </p:spTree>
  </p:cSld>
  <p:clrMapOvr>
    <a:masterClrMapping/>
  </p:clrMapOvr>
  <p:transition spd="med">
    <p:rand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7"/>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D3F859A6-95A5-4299-AB6C-DC7B269D2FBB}" type="slidenum">
              <a:rPr lang="en-US" altLang="zh-CN"/>
              <a:pPr>
                <a:defRPr/>
              </a:pPr>
              <a:t>105</a:t>
            </a:fld>
            <a:endParaRPr lang="en-US" altLang="zh-CN"/>
          </a:p>
        </p:txBody>
      </p:sp>
      <p:sp>
        <p:nvSpPr>
          <p:cNvPr id="129027" name="Rectangle 3"/>
          <p:cNvSpPr>
            <a:spLocks noRot="1" noChangeArrowheads="1"/>
          </p:cNvSpPr>
          <p:nvPr/>
        </p:nvSpPr>
        <p:spPr bwMode="auto">
          <a:xfrm>
            <a:off x="2351088" y="692151"/>
            <a:ext cx="8316912" cy="936625"/>
          </a:xfrm>
          <a:prstGeom prst="rect">
            <a:avLst/>
          </a:prstGeom>
          <a:noFill/>
          <a:ln w="9525">
            <a:noFill/>
            <a:miter lim="800000"/>
            <a:headEnd/>
            <a:tailEnd/>
          </a:ln>
          <a:effectLst/>
        </p:spPr>
        <p:txBody>
          <a:bodyPr/>
          <a:lstStyle/>
          <a:p>
            <a:pPr marL="742950" lvl="1" indent="-285750">
              <a:spcBef>
                <a:spcPct val="20000"/>
              </a:spcBef>
              <a:buClr>
                <a:schemeClr val="accent2"/>
              </a:buClr>
              <a:buSzPct val="85000"/>
            </a:pPr>
            <a:endParaRPr lang="zh-CN" altLang="zh-CN" sz="1600" b="1">
              <a:solidFill>
                <a:srgbClr val="000404"/>
              </a:solidFill>
              <a:latin typeface="Times New Roman" pitchFamily="18" charset="0"/>
            </a:endParaRPr>
          </a:p>
        </p:txBody>
      </p:sp>
      <p:sp>
        <p:nvSpPr>
          <p:cNvPr id="129028" name="Rectangle 5"/>
          <p:cNvSpPr>
            <a:spLocks noRot="1" noChangeArrowheads="1"/>
          </p:cNvSpPr>
          <p:nvPr/>
        </p:nvSpPr>
        <p:spPr bwMode="auto">
          <a:xfrm>
            <a:off x="1809720" y="1214423"/>
            <a:ext cx="8458200" cy="1589087"/>
          </a:xfrm>
          <a:prstGeom prst="rect">
            <a:avLst/>
          </a:prstGeom>
          <a:noFill/>
          <a:ln w="9525">
            <a:noFill/>
            <a:miter lim="800000"/>
            <a:headEnd/>
            <a:tailEnd/>
          </a:ln>
          <a:effectLst/>
        </p:spPr>
        <p:txBody>
          <a:bodyPr/>
          <a:lstStyle/>
          <a:p>
            <a:pPr indent="377825">
              <a:spcBef>
                <a:spcPct val="20000"/>
              </a:spcBef>
              <a:buClr>
                <a:schemeClr val="hlink"/>
              </a:buClr>
              <a:buSzPct val="75000"/>
            </a:pPr>
            <a:r>
              <a:rPr lang="en-US" altLang="zh-CN" sz="2400" b="1" dirty="0">
                <a:solidFill>
                  <a:srgbClr val="000404"/>
                </a:solidFill>
              </a:rPr>
              <a:t>Now, let’s determine how many disks we need to be able to Accommodate 10000 I/Os per second. To find the number of disks, we first find the time per I/O operation at the disk:</a:t>
            </a:r>
          </a:p>
        </p:txBody>
      </p:sp>
      <p:sp>
        <p:nvSpPr>
          <p:cNvPr id="129029" name="Text Box 10"/>
          <p:cNvSpPr txBox="1">
            <a:spLocks noChangeArrowheads="1"/>
          </p:cNvSpPr>
          <p:nvPr/>
        </p:nvSpPr>
        <p:spPr bwMode="auto">
          <a:xfrm>
            <a:off x="2095473" y="4786323"/>
            <a:ext cx="8264525" cy="1200329"/>
          </a:xfrm>
          <a:prstGeom prst="rect">
            <a:avLst/>
          </a:prstGeom>
          <a:noFill/>
          <a:ln w="9525">
            <a:noFill/>
            <a:miter lim="800000"/>
            <a:headEnd/>
            <a:tailEnd/>
          </a:ln>
          <a:effectLst/>
        </p:spPr>
        <p:txBody>
          <a:bodyPr>
            <a:spAutoFit/>
          </a:bodyPr>
          <a:lstStyle/>
          <a:p>
            <a:pPr indent="377825">
              <a:spcBef>
                <a:spcPct val="50000"/>
              </a:spcBef>
            </a:pPr>
            <a:r>
              <a:rPr lang="en-US" altLang="zh-CN" sz="2400" b="1" dirty="0">
                <a:solidFill>
                  <a:srgbClr val="000404"/>
                </a:solidFill>
              </a:rPr>
              <a:t>This means each disk can complete 1000ms/6.9ms, or 146  I/</a:t>
            </a:r>
            <a:r>
              <a:rPr lang="en-US" altLang="zh-CN" sz="2400" b="1" dirty="0" err="1">
                <a:solidFill>
                  <a:srgbClr val="000404"/>
                </a:solidFill>
              </a:rPr>
              <a:t>Os</a:t>
            </a:r>
            <a:r>
              <a:rPr lang="en-US" altLang="zh-CN" sz="2400" b="1" dirty="0">
                <a:solidFill>
                  <a:srgbClr val="000404"/>
                </a:solidFill>
              </a:rPr>
              <a:t> per second. To saturate the bus, the system need 10000/146≈69 disks.</a:t>
            </a:r>
          </a:p>
        </p:txBody>
      </p:sp>
      <p:grpSp>
        <p:nvGrpSpPr>
          <p:cNvPr id="2" name="Group 24"/>
          <p:cNvGrpSpPr>
            <a:grpSpLocks/>
          </p:cNvGrpSpPr>
          <p:nvPr/>
        </p:nvGrpSpPr>
        <p:grpSpPr bwMode="auto">
          <a:xfrm>
            <a:off x="2238349" y="3000372"/>
            <a:ext cx="7991475" cy="1473200"/>
            <a:chOff x="431" y="1488"/>
            <a:chExt cx="5034" cy="928"/>
          </a:xfrm>
        </p:grpSpPr>
        <p:sp>
          <p:nvSpPr>
            <p:cNvPr id="129031" name="AutoShape 14"/>
            <p:cNvSpPr>
              <a:spLocks noChangeAspect="1" noChangeArrowheads="1" noTextEdit="1"/>
            </p:cNvSpPr>
            <p:nvPr/>
          </p:nvSpPr>
          <p:spPr bwMode="auto">
            <a:xfrm>
              <a:off x="431" y="1488"/>
              <a:ext cx="4717" cy="928"/>
            </a:xfrm>
            <a:prstGeom prst="rect">
              <a:avLst/>
            </a:prstGeom>
            <a:noFill/>
            <a:ln w="9525">
              <a:noFill/>
              <a:miter lim="800000"/>
              <a:headEnd/>
              <a:tailEnd/>
            </a:ln>
          </p:spPr>
          <p:txBody>
            <a:bodyPr/>
            <a:lstStyle/>
            <a:p>
              <a:endParaRPr lang="zh-CN" altLang="en-US"/>
            </a:p>
          </p:txBody>
        </p:sp>
        <p:sp>
          <p:nvSpPr>
            <p:cNvPr id="129032" name="Rectangle 16"/>
            <p:cNvSpPr>
              <a:spLocks noChangeArrowheads="1"/>
            </p:cNvSpPr>
            <p:nvPr/>
          </p:nvSpPr>
          <p:spPr bwMode="auto">
            <a:xfrm>
              <a:off x="431" y="1522"/>
              <a:ext cx="1792" cy="213"/>
            </a:xfrm>
            <a:prstGeom prst="rect">
              <a:avLst/>
            </a:prstGeom>
            <a:noFill/>
            <a:ln w="9525">
              <a:noFill/>
              <a:miter lim="800000"/>
              <a:headEnd/>
              <a:tailEnd/>
            </a:ln>
          </p:spPr>
          <p:txBody>
            <a:bodyPr wrap="none" lIns="0" tIns="0" rIns="0" bIns="0">
              <a:spAutoFit/>
            </a:bodyPr>
            <a:lstStyle/>
            <a:p>
              <a:r>
                <a:rPr lang="en-US" altLang="zh-CN" sz="2200" b="1" i="1">
                  <a:solidFill>
                    <a:srgbClr val="000000"/>
                  </a:solidFill>
                </a:rPr>
                <a:t>Time per I/O at disk =</a:t>
              </a:r>
              <a:endParaRPr lang="en-US" altLang="zh-CN" sz="2200"/>
            </a:p>
          </p:txBody>
        </p:sp>
        <p:sp>
          <p:nvSpPr>
            <p:cNvPr id="129033" name="Rectangle 17"/>
            <p:cNvSpPr>
              <a:spLocks noChangeArrowheads="1"/>
            </p:cNvSpPr>
            <p:nvPr/>
          </p:nvSpPr>
          <p:spPr bwMode="auto">
            <a:xfrm>
              <a:off x="2278" y="1522"/>
              <a:ext cx="3187" cy="213"/>
            </a:xfrm>
            <a:prstGeom prst="rect">
              <a:avLst/>
            </a:prstGeom>
            <a:noFill/>
            <a:ln w="9525">
              <a:noFill/>
              <a:miter lim="800000"/>
              <a:headEnd/>
              <a:tailEnd/>
            </a:ln>
          </p:spPr>
          <p:txBody>
            <a:bodyPr lIns="0" tIns="0" rIns="0" bIns="0">
              <a:spAutoFit/>
            </a:bodyPr>
            <a:lstStyle/>
            <a:p>
              <a:r>
                <a:rPr lang="en-US" altLang="zh-CN" sz="2200" b="1">
                  <a:solidFill>
                    <a:srgbClr val="000000"/>
                  </a:solidFill>
                </a:rPr>
                <a:t>Seek/rotational time + Transfer time</a:t>
              </a:r>
              <a:endParaRPr lang="en-US" altLang="zh-CN" sz="2200"/>
            </a:p>
          </p:txBody>
        </p:sp>
        <p:sp>
          <p:nvSpPr>
            <p:cNvPr id="129034" name="Rectangle 18"/>
            <p:cNvSpPr>
              <a:spLocks noChangeArrowheads="1"/>
            </p:cNvSpPr>
            <p:nvPr/>
          </p:nvSpPr>
          <p:spPr bwMode="auto">
            <a:xfrm>
              <a:off x="2078" y="1948"/>
              <a:ext cx="558" cy="213"/>
            </a:xfrm>
            <a:prstGeom prst="rect">
              <a:avLst/>
            </a:prstGeom>
            <a:noFill/>
            <a:ln w="9525">
              <a:noFill/>
              <a:miter lim="800000"/>
              <a:headEnd/>
              <a:tailEnd/>
            </a:ln>
          </p:spPr>
          <p:txBody>
            <a:bodyPr wrap="none" lIns="0" tIns="0" rIns="0" bIns="0">
              <a:spAutoFit/>
            </a:bodyPr>
            <a:lstStyle/>
            <a:p>
              <a:r>
                <a:rPr lang="en-US" altLang="zh-CN" sz="2200" b="1" i="1">
                  <a:solidFill>
                    <a:srgbClr val="000000"/>
                  </a:solidFill>
                </a:rPr>
                <a:t>= 6 ms</a:t>
              </a:r>
              <a:endParaRPr lang="en-US" altLang="zh-CN" sz="2200"/>
            </a:p>
          </p:txBody>
        </p:sp>
        <p:sp>
          <p:nvSpPr>
            <p:cNvPr id="129035" name="Rectangle 19"/>
            <p:cNvSpPr>
              <a:spLocks noChangeArrowheads="1"/>
            </p:cNvSpPr>
            <p:nvPr/>
          </p:nvSpPr>
          <p:spPr bwMode="auto">
            <a:xfrm>
              <a:off x="2653" y="1965"/>
              <a:ext cx="179" cy="213"/>
            </a:xfrm>
            <a:prstGeom prst="rect">
              <a:avLst/>
            </a:prstGeom>
            <a:noFill/>
            <a:ln w="9525">
              <a:noFill/>
              <a:miter lim="800000"/>
              <a:headEnd/>
              <a:tailEnd/>
            </a:ln>
          </p:spPr>
          <p:txBody>
            <a:bodyPr wrap="none" lIns="0" tIns="0" rIns="0" bIns="0">
              <a:spAutoFit/>
            </a:bodyPr>
            <a:lstStyle/>
            <a:p>
              <a:r>
                <a:rPr lang="zh-CN" altLang="en-US" sz="2200" b="1" i="1">
                  <a:solidFill>
                    <a:srgbClr val="000000"/>
                  </a:solidFill>
                  <a:latin typeface="宋体" pitchFamily="2" charset="-122"/>
                </a:rPr>
                <a:t>＋</a:t>
              </a:r>
              <a:endParaRPr lang="zh-CN" altLang="en-US" sz="2200"/>
            </a:p>
          </p:txBody>
        </p:sp>
        <p:sp>
          <p:nvSpPr>
            <p:cNvPr id="129036" name="Line 20"/>
            <p:cNvSpPr>
              <a:spLocks noChangeShapeType="1"/>
            </p:cNvSpPr>
            <p:nvPr/>
          </p:nvSpPr>
          <p:spPr bwMode="auto">
            <a:xfrm>
              <a:off x="2889" y="2095"/>
              <a:ext cx="777" cy="1"/>
            </a:xfrm>
            <a:prstGeom prst="line">
              <a:avLst/>
            </a:prstGeom>
            <a:noFill/>
            <a:ln w="26988" cap="rnd">
              <a:solidFill>
                <a:srgbClr val="000000"/>
              </a:solidFill>
              <a:round/>
              <a:headEnd/>
              <a:tailEnd/>
            </a:ln>
          </p:spPr>
          <p:txBody>
            <a:bodyPr/>
            <a:lstStyle/>
            <a:p>
              <a:endParaRPr lang="zh-CN" altLang="en-US"/>
            </a:p>
          </p:txBody>
        </p:sp>
        <p:sp>
          <p:nvSpPr>
            <p:cNvPr id="129037" name="Rectangle 21"/>
            <p:cNvSpPr>
              <a:spLocks noChangeArrowheads="1"/>
            </p:cNvSpPr>
            <p:nvPr/>
          </p:nvSpPr>
          <p:spPr bwMode="auto">
            <a:xfrm>
              <a:off x="3054" y="1795"/>
              <a:ext cx="454" cy="213"/>
            </a:xfrm>
            <a:prstGeom prst="rect">
              <a:avLst/>
            </a:prstGeom>
            <a:noFill/>
            <a:ln w="9525">
              <a:noFill/>
              <a:miter lim="800000"/>
              <a:headEnd/>
              <a:tailEnd/>
            </a:ln>
          </p:spPr>
          <p:txBody>
            <a:bodyPr wrap="none" lIns="0" tIns="0" rIns="0" bIns="0">
              <a:spAutoFit/>
            </a:bodyPr>
            <a:lstStyle/>
            <a:p>
              <a:r>
                <a:rPr lang="en-US" altLang="zh-CN" sz="2200" b="1" i="1">
                  <a:solidFill>
                    <a:srgbClr val="000000"/>
                  </a:solidFill>
                </a:rPr>
                <a:t>64KB</a:t>
              </a:r>
              <a:endParaRPr lang="en-US" altLang="zh-CN" sz="2200"/>
            </a:p>
          </p:txBody>
        </p:sp>
        <p:sp>
          <p:nvSpPr>
            <p:cNvPr id="129038" name="Rectangle 22"/>
            <p:cNvSpPr>
              <a:spLocks noChangeArrowheads="1"/>
            </p:cNvSpPr>
            <p:nvPr/>
          </p:nvSpPr>
          <p:spPr bwMode="auto">
            <a:xfrm>
              <a:off x="2928" y="2102"/>
              <a:ext cx="821" cy="213"/>
            </a:xfrm>
            <a:prstGeom prst="rect">
              <a:avLst/>
            </a:prstGeom>
            <a:noFill/>
            <a:ln w="9525">
              <a:noFill/>
              <a:miter lim="800000"/>
              <a:headEnd/>
              <a:tailEnd/>
            </a:ln>
          </p:spPr>
          <p:txBody>
            <a:bodyPr wrap="none" lIns="0" tIns="0" rIns="0" bIns="0">
              <a:spAutoFit/>
            </a:bodyPr>
            <a:lstStyle/>
            <a:p>
              <a:r>
                <a:rPr lang="en-US" altLang="zh-CN" sz="2200" b="1" i="1" dirty="0" err="1">
                  <a:solidFill>
                    <a:srgbClr val="000000"/>
                  </a:solidFill>
                </a:rPr>
                <a:t>75MB</a:t>
              </a:r>
              <a:r>
                <a:rPr lang="en-US" altLang="zh-CN" sz="2200" b="1" i="1" dirty="0">
                  <a:solidFill>
                    <a:srgbClr val="000000"/>
                  </a:solidFill>
                </a:rPr>
                <a:t>/sec</a:t>
              </a:r>
              <a:endParaRPr lang="en-US" altLang="zh-CN" sz="2200" dirty="0"/>
            </a:p>
          </p:txBody>
        </p:sp>
        <p:sp>
          <p:nvSpPr>
            <p:cNvPr id="129039" name="Rectangle 23"/>
            <p:cNvSpPr>
              <a:spLocks noChangeArrowheads="1"/>
            </p:cNvSpPr>
            <p:nvPr/>
          </p:nvSpPr>
          <p:spPr bwMode="auto">
            <a:xfrm>
              <a:off x="3803" y="1965"/>
              <a:ext cx="891" cy="213"/>
            </a:xfrm>
            <a:prstGeom prst="rect">
              <a:avLst/>
            </a:prstGeom>
            <a:noFill/>
            <a:ln w="9525">
              <a:noFill/>
              <a:miter lim="800000"/>
              <a:headEnd/>
              <a:tailEnd/>
            </a:ln>
          </p:spPr>
          <p:txBody>
            <a:bodyPr lIns="0" tIns="0" rIns="0" bIns="0">
              <a:spAutoFit/>
            </a:bodyPr>
            <a:lstStyle/>
            <a:p>
              <a:r>
                <a:rPr lang="en-US" altLang="zh-CN" sz="2200" b="1" i="1">
                  <a:solidFill>
                    <a:srgbClr val="000000"/>
                  </a:solidFill>
                </a:rPr>
                <a:t>= 6.9 ms</a:t>
              </a:r>
              <a:endParaRPr lang="en-US" altLang="zh-CN" sz="2200"/>
            </a:p>
          </p:txBody>
        </p:sp>
      </p:grpSp>
    </p:spTree>
  </p:cSld>
  <p:clrMapOvr>
    <a:masterClrMapping/>
  </p:clrMapOvr>
  <p:transition spd="med">
    <p:rand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5B12FFBE-E2D6-4974-BE60-4AABD3A4141F}" type="slidenum">
              <a:rPr lang="en-US" altLang="zh-CN"/>
              <a:pPr>
                <a:defRPr/>
              </a:pPr>
              <a:t>106</a:t>
            </a:fld>
            <a:endParaRPr lang="en-US" altLang="zh-CN"/>
          </a:p>
        </p:txBody>
      </p:sp>
      <p:sp>
        <p:nvSpPr>
          <p:cNvPr id="130051" name="Rectangle 4"/>
          <p:cNvSpPr>
            <a:spLocks noRot="1" noChangeArrowheads="1"/>
          </p:cNvSpPr>
          <p:nvPr/>
        </p:nvSpPr>
        <p:spPr bwMode="auto">
          <a:xfrm>
            <a:off x="2024034" y="1071546"/>
            <a:ext cx="8229600" cy="1219200"/>
          </a:xfrm>
          <a:prstGeom prst="rect">
            <a:avLst/>
          </a:prstGeom>
          <a:noFill/>
          <a:ln w="9525">
            <a:noFill/>
            <a:miter lim="800000"/>
            <a:headEnd/>
            <a:tailEnd/>
          </a:ln>
          <a:effectLst/>
        </p:spPr>
        <p:txBody>
          <a:bodyPr/>
          <a:lstStyle/>
          <a:p>
            <a:pPr indent="377825">
              <a:spcBef>
                <a:spcPct val="20000"/>
              </a:spcBef>
              <a:buClr>
                <a:schemeClr val="hlink"/>
              </a:buClr>
              <a:buSzPct val="75000"/>
            </a:pPr>
            <a:r>
              <a:rPr lang="en-US" altLang="zh-CN" sz="2400" b="1" dirty="0">
                <a:solidFill>
                  <a:srgbClr val="000404"/>
                </a:solidFill>
              </a:rPr>
              <a:t>To compute the number of SCSI buses, we need to know the average transfer rate per disk, which is given by:</a:t>
            </a:r>
          </a:p>
        </p:txBody>
      </p:sp>
      <p:sp>
        <p:nvSpPr>
          <p:cNvPr id="130052" name="Text Box 6"/>
          <p:cNvSpPr txBox="1">
            <a:spLocks noChangeArrowheads="1"/>
          </p:cNvSpPr>
          <p:nvPr/>
        </p:nvSpPr>
        <p:spPr bwMode="auto">
          <a:xfrm>
            <a:off x="1955800" y="3786190"/>
            <a:ext cx="8712200" cy="1569660"/>
          </a:xfrm>
          <a:prstGeom prst="rect">
            <a:avLst/>
          </a:prstGeom>
          <a:noFill/>
          <a:ln w="9525">
            <a:noFill/>
            <a:miter lim="800000"/>
            <a:headEnd/>
            <a:tailEnd/>
          </a:ln>
          <a:effectLst/>
        </p:spPr>
        <p:txBody>
          <a:bodyPr>
            <a:spAutoFit/>
          </a:bodyPr>
          <a:lstStyle/>
          <a:p>
            <a:pPr indent="377825">
              <a:spcBef>
                <a:spcPct val="50000"/>
              </a:spcBef>
            </a:pPr>
            <a:r>
              <a:rPr lang="en-US" altLang="zh-CN" sz="2400" b="1" dirty="0">
                <a:solidFill>
                  <a:srgbClr val="000404"/>
                </a:solidFill>
              </a:rPr>
              <a:t>Assuming the disk accesses are not clustered so that we can use all the bus bandwidth, we can place 7 disks per bus and controller. This means we will need 69/7, or 10 SCSI buses and controllers.</a:t>
            </a:r>
          </a:p>
        </p:txBody>
      </p:sp>
      <p:grpSp>
        <p:nvGrpSpPr>
          <p:cNvPr id="2" name="Group 19"/>
          <p:cNvGrpSpPr>
            <a:grpSpLocks/>
          </p:cNvGrpSpPr>
          <p:nvPr/>
        </p:nvGrpSpPr>
        <p:grpSpPr bwMode="auto">
          <a:xfrm>
            <a:off x="2136775" y="2268539"/>
            <a:ext cx="7488238" cy="947737"/>
            <a:chOff x="263" y="1426"/>
            <a:chExt cx="4717" cy="597"/>
          </a:xfrm>
        </p:grpSpPr>
        <p:sp>
          <p:nvSpPr>
            <p:cNvPr id="130054" name="Rectangle 9"/>
            <p:cNvSpPr>
              <a:spLocks noChangeArrowheads="1"/>
            </p:cNvSpPr>
            <p:nvPr/>
          </p:nvSpPr>
          <p:spPr bwMode="auto">
            <a:xfrm>
              <a:off x="263" y="1618"/>
              <a:ext cx="1238" cy="213"/>
            </a:xfrm>
            <a:prstGeom prst="rect">
              <a:avLst/>
            </a:prstGeom>
            <a:noFill/>
            <a:ln w="9525">
              <a:noFill/>
              <a:miter lim="800000"/>
              <a:headEnd/>
              <a:tailEnd/>
            </a:ln>
          </p:spPr>
          <p:txBody>
            <a:bodyPr wrap="none" lIns="0" tIns="0" rIns="0" bIns="0">
              <a:spAutoFit/>
            </a:bodyPr>
            <a:lstStyle/>
            <a:p>
              <a:r>
                <a:rPr lang="en-US" altLang="zh-CN" sz="2200" b="1" i="1">
                  <a:solidFill>
                    <a:srgbClr val="000000"/>
                  </a:solidFill>
                </a:rPr>
                <a:t>Transfer rate =</a:t>
              </a:r>
              <a:endParaRPr lang="en-US" altLang="zh-CN" sz="2200"/>
            </a:p>
          </p:txBody>
        </p:sp>
        <p:sp>
          <p:nvSpPr>
            <p:cNvPr id="130055" name="Line 10"/>
            <p:cNvSpPr>
              <a:spLocks noChangeShapeType="1"/>
            </p:cNvSpPr>
            <p:nvPr/>
          </p:nvSpPr>
          <p:spPr bwMode="auto">
            <a:xfrm>
              <a:off x="1610" y="1752"/>
              <a:ext cx="1225" cy="0"/>
            </a:xfrm>
            <a:prstGeom prst="line">
              <a:avLst/>
            </a:prstGeom>
            <a:noFill/>
            <a:ln w="25400" cap="rnd">
              <a:solidFill>
                <a:srgbClr val="000000"/>
              </a:solidFill>
              <a:round/>
              <a:headEnd/>
              <a:tailEnd/>
            </a:ln>
          </p:spPr>
          <p:txBody>
            <a:bodyPr/>
            <a:lstStyle/>
            <a:p>
              <a:endParaRPr lang="zh-CN" altLang="en-US"/>
            </a:p>
          </p:txBody>
        </p:sp>
        <p:sp>
          <p:nvSpPr>
            <p:cNvPr id="130056" name="Rectangle 11"/>
            <p:cNvSpPr>
              <a:spLocks noChangeArrowheads="1"/>
            </p:cNvSpPr>
            <p:nvPr/>
          </p:nvSpPr>
          <p:spPr bwMode="auto">
            <a:xfrm>
              <a:off x="1624" y="1426"/>
              <a:ext cx="1094" cy="213"/>
            </a:xfrm>
            <a:prstGeom prst="rect">
              <a:avLst/>
            </a:prstGeom>
            <a:noFill/>
            <a:ln w="9525">
              <a:noFill/>
              <a:miter lim="800000"/>
              <a:headEnd/>
              <a:tailEnd/>
            </a:ln>
          </p:spPr>
          <p:txBody>
            <a:bodyPr wrap="none" lIns="0" tIns="0" rIns="0" bIns="0">
              <a:spAutoFit/>
            </a:bodyPr>
            <a:lstStyle/>
            <a:p>
              <a:r>
                <a:rPr lang="en-US" altLang="zh-CN" sz="2200" b="1" i="1">
                  <a:solidFill>
                    <a:srgbClr val="000000"/>
                  </a:solidFill>
                </a:rPr>
                <a:t>Transfer size</a:t>
              </a:r>
              <a:endParaRPr lang="en-US" altLang="zh-CN" sz="2200"/>
            </a:p>
          </p:txBody>
        </p:sp>
        <p:sp>
          <p:nvSpPr>
            <p:cNvPr id="130057" name="Rectangle 12"/>
            <p:cNvSpPr>
              <a:spLocks noChangeArrowheads="1"/>
            </p:cNvSpPr>
            <p:nvPr/>
          </p:nvSpPr>
          <p:spPr bwMode="auto">
            <a:xfrm>
              <a:off x="1610" y="1810"/>
              <a:ext cx="1124" cy="213"/>
            </a:xfrm>
            <a:prstGeom prst="rect">
              <a:avLst/>
            </a:prstGeom>
            <a:noFill/>
            <a:ln w="9525">
              <a:noFill/>
              <a:miter lim="800000"/>
              <a:headEnd/>
              <a:tailEnd/>
            </a:ln>
          </p:spPr>
          <p:txBody>
            <a:bodyPr wrap="none" lIns="0" tIns="0" rIns="0" bIns="0">
              <a:spAutoFit/>
            </a:bodyPr>
            <a:lstStyle/>
            <a:p>
              <a:r>
                <a:rPr lang="en-US" altLang="zh-CN" sz="2200" b="1" i="1">
                  <a:solidFill>
                    <a:srgbClr val="000000"/>
                  </a:solidFill>
                </a:rPr>
                <a:t>Transfer time</a:t>
              </a:r>
              <a:endParaRPr lang="en-US" altLang="zh-CN" sz="2200"/>
            </a:p>
          </p:txBody>
        </p:sp>
        <p:sp>
          <p:nvSpPr>
            <p:cNvPr id="130058" name="Rectangle 13"/>
            <p:cNvSpPr>
              <a:spLocks noChangeArrowheads="1"/>
            </p:cNvSpPr>
            <p:nvPr/>
          </p:nvSpPr>
          <p:spPr bwMode="auto">
            <a:xfrm>
              <a:off x="2880" y="1616"/>
              <a:ext cx="244" cy="250"/>
            </a:xfrm>
            <a:prstGeom prst="rect">
              <a:avLst/>
            </a:prstGeom>
            <a:noFill/>
            <a:ln w="9525">
              <a:noFill/>
              <a:miter lim="800000"/>
              <a:headEnd/>
              <a:tailEnd/>
            </a:ln>
          </p:spPr>
          <p:txBody>
            <a:bodyPr lIns="0" tIns="0" rIns="0" bIns="0">
              <a:spAutoFit/>
            </a:bodyPr>
            <a:lstStyle/>
            <a:p>
              <a:pPr algn="ctr"/>
              <a:r>
                <a:rPr lang="en-US" altLang="zh-CN" sz="2600">
                  <a:solidFill>
                    <a:srgbClr val="000000"/>
                  </a:solidFill>
                  <a:latin typeface="宋体" pitchFamily="2" charset="-122"/>
                </a:rPr>
                <a:t>=</a:t>
              </a:r>
              <a:endParaRPr lang="en-US" altLang="zh-CN" sz="2600"/>
            </a:p>
          </p:txBody>
        </p:sp>
        <p:sp>
          <p:nvSpPr>
            <p:cNvPr id="130059" name="Line 14"/>
            <p:cNvSpPr>
              <a:spLocks noChangeShapeType="1"/>
            </p:cNvSpPr>
            <p:nvPr/>
          </p:nvSpPr>
          <p:spPr bwMode="auto">
            <a:xfrm>
              <a:off x="3107" y="1752"/>
              <a:ext cx="589" cy="0"/>
            </a:xfrm>
            <a:prstGeom prst="line">
              <a:avLst/>
            </a:prstGeom>
            <a:noFill/>
            <a:ln w="25400" cap="rnd">
              <a:solidFill>
                <a:srgbClr val="000000"/>
              </a:solidFill>
              <a:round/>
              <a:headEnd/>
              <a:tailEnd/>
            </a:ln>
          </p:spPr>
          <p:txBody>
            <a:bodyPr/>
            <a:lstStyle/>
            <a:p>
              <a:endParaRPr lang="zh-CN" altLang="en-US"/>
            </a:p>
          </p:txBody>
        </p:sp>
        <p:sp>
          <p:nvSpPr>
            <p:cNvPr id="130060" name="Rectangle 15"/>
            <p:cNvSpPr>
              <a:spLocks noChangeArrowheads="1"/>
            </p:cNvSpPr>
            <p:nvPr/>
          </p:nvSpPr>
          <p:spPr bwMode="auto">
            <a:xfrm>
              <a:off x="3160" y="1470"/>
              <a:ext cx="497" cy="213"/>
            </a:xfrm>
            <a:prstGeom prst="rect">
              <a:avLst/>
            </a:prstGeom>
            <a:noFill/>
            <a:ln w="9525">
              <a:noFill/>
              <a:miter lim="800000"/>
              <a:headEnd/>
              <a:tailEnd/>
            </a:ln>
          </p:spPr>
          <p:txBody>
            <a:bodyPr lIns="0" tIns="0" rIns="0" bIns="0">
              <a:spAutoFit/>
            </a:bodyPr>
            <a:lstStyle/>
            <a:p>
              <a:r>
                <a:rPr lang="en-US" altLang="zh-CN" sz="2200" b="1" i="1">
                  <a:solidFill>
                    <a:srgbClr val="000000"/>
                  </a:solidFill>
                </a:rPr>
                <a:t>64KB</a:t>
              </a:r>
              <a:endParaRPr lang="en-US" altLang="zh-CN" sz="2200"/>
            </a:p>
          </p:txBody>
        </p:sp>
        <p:sp>
          <p:nvSpPr>
            <p:cNvPr id="130061" name="Rectangle 16"/>
            <p:cNvSpPr>
              <a:spLocks noChangeArrowheads="1"/>
            </p:cNvSpPr>
            <p:nvPr/>
          </p:nvSpPr>
          <p:spPr bwMode="auto">
            <a:xfrm>
              <a:off x="3146" y="1810"/>
              <a:ext cx="504" cy="213"/>
            </a:xfrm>
            <a:prstGeom prst="rect">
              <a:avLst/>
            </a:prstGeom>
            <a:noFill/>
            <a:ln w="9525">
              <a:noFill/>
              <a:miter lim="800000"/>
              <a:headEnd/>
              <a:tailEnd/>
            </a:ln>
          </p:spPr>
          <p:txBody>
            <a:bodyPr wrap="none" lIns="0" tIns="0" rIns="0" bIns="0">
              <a:spAutoFit/>
            </a:bodyPr>
            <a:lstStyle/>
            <a:p>
              <a:r>
                <a:rPr lang="en-US" altLang="zh-CN" sz="2200" b="1" i="1">
                  <a:solidFill>
                    <a:srgbClr val="000000"/>
                  </a:solidFill>
                </a:rPr>
                <a:t>6.9ms</a:t>
              </a:r>
              <a:endParaRPr lang="en-US" altLang="zh-CN" sz="2200"/>
            </a:p>
          </p:txBody>
        </p:sp>
        <p:sp>
          <p:nvSpPr>
            <p:cNvPr id="130062" name="Rectangle 18"/>
            <p:cNvSpPr>
              <a:spLocks noChangeArrowheads="1"/>
            </p:cNvSpPr>
            <p:nvPr/>
          </p:nvSpPr>
          <p:spPr bwMode="auto">
            <a:xfrm>
              <a:off x="3833" y="1661"/>
              <a:ext cx="1147" cy="213"/>
            </a:xfrm>
            <a:prstGeom prst="rect">
              <a:avLst/>
            </a:prstGeom>
            <a:noFill/>
            <a:ln w="9525">
              <a:noFill/>
              <a:miter lim="800000"/>
              <a:headEnd/>
              <a:tailEnd/>
            </a:ln>
          </p:spPr>
          <p:txBody>
            <a:bodyPr lIns="0" tIns="0" rIns="0" bIns="0">
              <a:spAutoFit/>
            </a:bodyPr>
            <a:lstStyle/>
            <a:p>
              <a:r>
                <a:rPr lang="en-US" altLang="zh-CN" b="1" i="1">
                  <a:solidFill>
                    <a:srgbClr val="000000"/>
                  </a:solidFill>
                </a:rPr>
                <a:t>≈</a:t>
              </a:r>
              <a:r>
                <a:rPr lang="en-US" altLang="zh-CN"/>
                <a:t> </a:t>
              </a:r>
              <a:r>
                <a:rPr lang="en-US" altLang="zh-CN" sz="2200" b="1" i="1">
                  <a:solidFill>
                    <a:srgbClr val="000000"/>
                  </a:solidFill>
                </a:rPr>
                <a:t>9.56MB/sec</a:t>
              </a:r>
            </a:p>
          </p:txBody>
        </p:sp>
      </p:grpSp>
    </p:spTree>
  </p:cSld>
  <p:clrMapOvr>
    <a:masterClrMapping/>
  </p:clrMapOvr>
  <p:transition spd="med">
    <p:random/>
    <p:sndAc>
      <p:stSnd>
        <p:snd r:embed="rId2" name="chimes.wav"/>
      </p:stSnd>
    </p:sndAc>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Interrupt-driven IO</a:t>
            </a:r>
            <a:endParaRPr lang="zh-CN" altLang="en-US" dirty="0"/>
          </a:p>
        </p:txBody>
      </p:sp>
      <p:sp>
        <p:nvSpPr>
          <p:cNvPr id="3" name="内容占位符 2"/>
          <p:cNvSpPr>
            <a:spLocks noGrp="1"/>
          </p:cNvSpPr>
          <p:nvPr>
            <p:ph idx="1"/>
          </p:nvPr>
        </p:nvSpPr>
        <p:spPr/>
        <p:txBody>
          <a:bodyPr/>
          <a:lstStyle/>
          <a:p>
            <a:r>
              <a:rPr lang="en-US" altLang="zh-CN" dirty="0">
                <a:ea typeface="宋体" panose="02010600030101010101" pitchFamily="2" charset="-122"/>
              </a:rPr>
              <a:t>Interrupts were </a:t>
            </a:r>
            <a:r>
              <a:rPr lang="en-US" altLang="zh-CN" dirty="0" smtClean="0">
                <a:ea typeface="宋体" panose="02010600030101010101" pitchFamily="2" charset="-122"/>
              </a:rPr>
              <a:t>introduced.</a:t>
            </a:r>
            <a:endParaRPr lang="en-US" altLang="zh-CN" dirty="0">
              <a:ea typeface="宋体" panose="02010600030101010101" pitchFamily="2" charset="-122"/>
            </a:endParaRPr>
          </a:p>
          <a:p>
            <a:pPr marL="687388" lvl="1" indent="-349250">
              <a:buFontTx/>
              <a:buAutoNum type="arabicPeriod"/>
            </a:pPr>
            <a:r>
              <a:rPr lang="en-US" altLang="zh-CN" dirty="0">
                <a:ea typeface="宋体" panose="02010600030101010101" pitchFamily="2" charset="-122"/>
              </a:rPr>
              <a:t>External device signals need to be serviced.</a:t>
            </a:r>
          </a:p>
          <a:p>
            <a:pPr marL="687388" lvl="1" indent="-349250">
              <a:buFontTx/>
              <a:buAutoNum type="arabicPeriod"/>
            </a:pPr>
            <a:r>
              <a:rPr lang="en-US" altLang="zh-CN" dirty="0">
                <a:ea typeface="宋体" panose="02010600030101010101" pitchFamily="2" charset="-122"/>
              </a:rPr>
              <a:t>Processor saves state and starts service routine.</a:t>
            </a:r>
          </a:p>
          <a:p>
            <a:pPr marL="687388" lvl="1" indent="-349250">
              <a:buFontTx/>
              <a:buAutoNum type="arabicPeriod"/>
            </a:pPr>
            <a:r>
              <a:rPr lang="en-US" altLang="zh-CN" dirty="0">
                <a:ea typeface="宋体" panose="02010600030101010101" pitchFamily="2" charset="-122"/>
              </a:rPr>
              <a:t>When finished, processor restores state and resumes program.</a:t>
            </a:r>
          </a:p>
          <a:p>
            <a:endParaRPr lang="en-US" altLang="zh-CN"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469637343"/>
      </p:ext>
    </p:extLst>
  </p:cSld>
  <p:clrMapOvr>
    <a:masterClrMapping/>
  </p:clrMapOvr>
  <p:transition spd="med">
    <p:random/>
    <p:sndAc>
      <p:stSnd>
        <p:snd r:embed="rId2" name="chimes.wav"/>
      </p:stSnd>
    </p:sndAc>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Process State</a:t>
            </a:r>
            <a:endParaRPr lang="zh-CN" altLang="en-US" dirty="0"/>
          </a:p>
        </p:txBody>
      </p:sp>
      <p:sp>
        <p:nvSpPr>
          <p:cNvPr id="3" name="内容占位符 2"/>
          <p:cNvSpPr>
            <a:spLocks noGrp="1"/>
          </p:cNvSpPr>
          <p:nvPr>
            <p:ph idx="1"/>
          </p:nvPr>
        </p:nvSpPr>
        <p:spPr>
          <a:xfrm>
            <a:off x="1981200" y="1124744"/>
            <a:ext cx="8229600" cy="5184576"/>
          </a:xfrm>
        </p:spPr>
        <p:txBody>
          <a:bodyPr/>
          <a:lstStyle/>
          <a:p>
            <a:r>
              <a:rPr lang="en-US" altLang="zh-CN" sz="2800" dirty="0">
                <a:ea typeface="宋体" panose="02010600030101010101" pitchFamily="2" charset="-122"/>
              </a:rPr>
              <a:t>What state is needed to completely capture the state of a running process?</a:t>
            </a:r>
          </a:p>
          <a:p>
            <a:r>
              <a:rPr lang="en-US" altLang="zh-CN" sz="2800" dirty="0">
                <a:solidFill>
                  <a:srgbClr val="CE0000"/>
                </a:solidFill>
                <a:ea typeface="宋体" panose="02010600030101010101" pitchFamily="2" charset="-122"/>
              </a:rPr>
              <a:t>Processor Status Register--PSR</a:t>
            </a:r>
          </a:p>
          <a:p>
            <a:endParaRPr lang="en-US" altLang="zh-CN" sz="2800" dirty="0">
              <a:solidFill>
                <a:srgbClr val="CE0000"/>
              </a:solidFill>
              <a:ea typeface="宋体" panose="02010600030101010101" pitchFamily="2" charset="-122"/>
            </a:endParaRPr>
          </a:p>
          <a:p>
            <a:endParaRPr lang="en-US" altLang="zh-CN" sz="2800" dirty="0">
              <a:solidFill>
                <a:srgbClr val="CE0000"/>
              </a:solidFill>
              <a:ea typeface="宋体" panose="02010600030101010101" pitchFamily="2" charset="-122"/>
            </a:endParaRPr>
          </a:p>
          <a:p>
            <a:endParaRPr lang="en-US" altLang="zh-CN" sz="2800" dirty="0">
              <a:solidFill>
                <a:srgbClr val="CE0000"/>
              </a:solidFill>
              <a:ea typeface="宋体" panose="02010600030101010101" pitchFamily="2" charset="-122"/>
            </a:endParaRPr>
          </a:p>
          <a:p>
            <a:r>
              <a:rPr lang="en-US" altLang="zh-CN" sz="2800" dirty="0">
                <a:solidFill>
                  <a:srgbClr val="CE0000"/>
                </a:solidFill>
                <a:ea typeface="宋体" panose="02010600030101010101" pitchFamily="2" charset="-122"/>
              </a:rPr>
              <a:t>Program Counter</a:t>
            </a:r>
          </a:p>
          <a:p>
            <a:pPr lvl="1"/>
            <a:r>
              <a:rPr lang="en-US" altLang="zh-CN" sz="2400" dirty="0">
                <a:ea typeface="宋体" panose="02010600030101010101" pitchFamily="2" charset="-122"/>
              </a:rPr>
              <a:t>Pointer to next instruction to be executed.</a:t>
            </a:r>
          </a:p>
          <a:p>
            <a:r>
              <a:rPr lang="en-US" altLang="zh-CN" sz="2800" dirty="0">
                <a:solidFill>
                  <a:srgbClr val="CE0000"/>
                </a:solidFill>
                <a:ea typeface="宋体" panose="02010600030101010101" pitchFamily="2" charset="-122"/>
              </a:rPr>
              <a:t>Registers</a:t>
            </a:r>
          </a:p>
          <a:p>
            <a:pPr lvl="1"/>
            <a:r>
              <a:rPr lang="en-US" altLang="zh-CN" sz="2400" dirty="0">
                <a:ea typeface="宋体" panose="02010600030101010101" pitchFamily="2" charset="-122"/>
              </a:rPr>
              <a:t>All temporary state of the process that’s not stored in memory.</a:t>
            </a:r>
            <a:endParaRPr lang="en-US" altLang="zh-CN" dirty="0">
              <a:ea typeface="宋体" panose="02010600030101010101" pitchFamily="2" charset="-122"/>
            </a:endParaRPr>
          </a:p>
          <a:p>
            <a:endParaRPr lang="zh-CN" altLang="en-US" dirty="0"/>
          </a:p>
        </p:txBody>
      </p:sp>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4354904" y="2636913"/>
            <a:ext cx="5229443" cy="1507609"/>
          </a:xfrm>
          <a:prstGeom prst="rect">
            <a:avLst/>
          </a:prstGeom>
        </p:spPr>
      </p:pic>
    </p:spTree>
    <p:extLst>
      <p:ext uri="{BB962C8B-B14F-4D97-AF65-F5344CB8AC3E}">
        <p14:creationId xmlns:p14="http://schemas.microsoft.com/office/powerpoint/2010/main" val="2042518748"/>
      </p:ext>
    </p:extLst>
  </p:cSld>
  <p:clrMapOvr>
    <a:masterClrMapping/>
  </p:clrMapOvr>
  <p:transition spd="med">
    <p:random/>
    <p:sndAc>
      <p:stSnd>
        <p:snd r:embed="rId2" name="chimes.wav"/>
      </p:stSnd>
    </p:sndAc>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Where to Save Processor State?</a:t>
            </a:r>
            <a:endParaRPr lang="zh-CN" altLang="en-US" dirty="0"/>
          </a:p>
        </p:txBody>
      </p:sp>
      <p:sp>
        <p:nvSpPr>
          <p:cNvPr id="3" name="内容占位符 2"/>
          <p:cNvSpPr>
            <a:spLocks noGrp="1"/>
          </p:cNvSpPr>
          <p:nvPr>
            <p:ph idx="1"/>
          </p:nvPr>
        </p:nvSpPr>
        <p:spPr/>
        <p:txBody>
          <a:bodyPr/>
          <a:lstStyle/>
          <a:p>
            <a:r>
              <a:rPr lang="en-US" altLang="zh-CN" sz="2000" dirty="0">
                <a:ea typeface="宋体" panose="02010600030101010101" pitchFamily="2" charset="-122"/>
              </a:rPr>
              <a:t>Can’t use registers.</a:t>
            </a:r>
          </a:p>
          <a:p>
            <a:pPr lvl="1"/>
            <a:r>
              <a:rPr lang="en-US" altLang="zh-CN" sz="1800" dirty="0">
                <a:solidFill>
                  <a:srgbClr val="0000FF"/>
                </a:solidFill>
                <a:ea typeface="宋体" panose="02010600030101010101" pitchFamily="2" charset="-122"/>
              </a:rPr>
              <a:t>Programmer doesn’t know when interrupt might occur</a:t>
            </a:r>
            <a:r>
              <a:rPr lang="en-US" altLang="zh-CN" sz="1800" dirty="0">
                <a:ea typeface="宋体" panose="02010600030101010101" pitchFamily="2" charset="-122"/>
              </a:rPr>
              <a:t>,</a:t>
            </a:r>
            <a:br>
              <a:rPr lang="en-US" altLang="zh-CN" sz="1800" dirty="0">
                <a:ea typeface="宋体" panose="02010600030101010101" pitchFamily="2" charset="-122"/>
              </a:rPr>
            </a:br>
            <a:r>
              <a:rPr lang="en-US" altLang="zh-CN" sz="1800" dirty="0">
                <a:ea typeface="宋体" panose="02010600030101010101" pitchFamily="2" charset="-122"/>
              </a:rPr>
              <a:t>so she can’t prepare by saving critical registers.</a:t>
            </a:r>
          </a:p>
          <a:p>
            <a:pPr lvl="1"/>
            <a:r>
              <a:rPr lang="en-US" altLang="zh-CN" sz="1800" dirty="0">
                <a:ea typeface="宋体" panose="02010600030101010101" pitchFamily="2" charset="-122"/>
              </a:rPr>
              <a:t>When resuming, need to restore state exactly as it was.</a:t>
            </a:r>
          </a:p>
          <a:p>
            <a:endParaRPr lang="en-US" altLang="zh-CN" sz="2000" dirty="0">
              <a:ea typeface="宋体" panose="02010600030101010101" pitchFamily="2" charset="-122"/>
            </a:endParaRPr>
          </a:p>
          <a:p>
            <a:r>
              <a:rPr lang="en-US" altLang="zh-CN" sz="2000" dirty="0">
                <a:ea typeface="宋体" panose="02010600030101010101" pitchFamily="2" charset="-122"/>
              </a:rPr>
              <a:t>Memory allocated by service routine?</a:t>
            </a:r>
          </a:p>
          <a:p>
            <a:pPr lvl="1"/>
            <a:r>
              <a:rPr lang="en-US" altLang="zh-CN" sz="1800" dirty="0">
                <a:ea typeface="宋体" panose="02010600030101010101" pitchFamily="2" charset="-122"/>
              </a:rPr>
              <a:t>Must save state </a:t>
            </a:r>
            <a:r>
              <a:rPr lang="en-US" altLang="zh-CN" sz="1800" u="sng" dirty="0">
                <a:solidFill>
                  <a:srgbClr val="0000FF"/>
                </a:solidFill>
                <a:ea typeface="宋体" panose="02010600030101010101" pitchFamily="2" charset="-122"/>
              </a:rPr>
              <a:t>before</a:t>
            </a:r>
            <a:r>
              <a:rPr lang="en-US" altLang="zh-CN" sz="1800" dirty="0">
                <a:ea typeface="宋体" panose="02010600030101010101" pitchFamily="2" charset="-122"/>
              </a:rPr>
              <a:t> invoking routine,</a:t>
            </a:r>
            <a:br>
              <a:rPr lang="en-US" altLang="zh-CN" sz="1800" dirty="0">
                <a:ea typeface="宋体" panose="02010600030101010101" pitchFamily="2" charset="-122"/>
              </a:rPr>
            </a:br>
            <a:r>
              <a:rPr lang="en-US" altLang="zh-CN" sz="1800" dirty="0">
                <a:ea typeface="宋体" panose="02010600030101010101" pitchFamily="2" charset="-122"/>
              </a:rPr>
              <a:t>so we wouldn’t know where.</a:t>
            </a:r>
          </a:p>
          <a:p>
            <a:pPr lvl="1"/>
            <a:r>
              <a:rPr lang="en-US" altLang="zh-CN" sz="1800" dirty="0">
                <a:ea typeface="宋体" panose="02010600030101010101" pitchFamily="2" charset="-122"/>
              </a:rPr>
              <a:t>Also, </a:t>
            </a:r>
            <a:r>
              <a:rPr lang="en-US" altLang="zh-CN" sz="1800" dirty="0">
                <a:solidFill>
                  <a:srgbClr val="0000FF"/>
                </a:solidFill>
                <a:ea typeface="宋体" panose="02010600030101010101" pitchFamily="2" charset="-122"/>
              </a:rPr>
              <a:t>interrupts may be nested </a:t>
            </a:r>
            <a:r>
              <a:rPr lang="en-US" altLang="zh-CN" sz="1800" dirty="0">
                <a:ea typeface="宋体" panose="02010600030101010101" pitchFamily="2" charset="-122"/>
              </a:rPr>
              <a:t>– </a:t>
            </a:r>
            <a:br>
              <a:rPr lang="en-US" altLang="zh-CN" sz="1800" dirty="0">
                <a:ea typeface="宋体" panose="02010600030101010101" pitchFamily="2" charset="-122"/>
              </a:rPr>
            </a:br>
            <a:r>
              <a:rPr lang="en-US" altLang="zh-CN" sz="1800" dirty="0">
                <a:ea typeface="宋体" panose="02010600030101010101" pitchFamily="2" charset="-122"/>
              </a:rPr>
              <a:t>that is, an interrupt service routine might also get interrupted!</a:t>
            </a:r>
          </a:p>
          <a:p>
            <a:endParaRPr lang="en-US" altLang="zh-CN" sz="2000" dirty="0">
              <a:ea typeface="宋体" panose="02010600030101010101" pitchFamily="2" charset="-122"/>
            </a:endParaRPr>
          </a:p>
          <a:p>
            <a:r>
              <a:rPr lang="en-US" altLang="zh-CN" sz="2000" dirty="0">
                <a:solidFill>
                  <a:srgbClr val="009900"/>
                </a:solidFill>
                <a:ea typeface="宋体" panose="02010600030101010101" pitchFamily="2" charset="-122"/>
              </a:rPr>
              <a:t>Use a stack!</a:t>
            </a:r>
          </a:p>
          <a:p>
            <a:pPr lvl="1"/>
            <a:r>
              <a:rPr lang="en-US" altLang="zh-CN" sz="1800" dirty="0">
                <a:ea typeface="宋体" panose="02010600030101010101" pitchFamily="2" charset="-122"/>
              </a:rPr>
              <a:t>Location of stack “hard-wired”.</a:t>
            </a:r>
          </a:p>
          <a:p>
            <a:pPr lvl="1"/>
            <a:r>
              <a:rPr lang="en-US" altLang="zh-CN" sz="1800" dirty="0">
                <a:ea typeface="宋体" panose="02010600030101010101" pitchFamily="2" charset="-122"/>
              </a:rPr>
              <a:t>Push state to save, pop to restore.</a:t>
            </a:r>
          </a:p>
        </p:txBody>
      </p:sp>
    </p:spTree>
    <p:extLst>
      <p:ext uri="{BB962C8B-B14F-4D97-AF65-F5344CB8AC3E}">
        <p14:creationId xmlns:p14="http://schemas.microsoft.com/office/powerpoint/2010/main" val="3304416783"/>
      </p:ext>
    </p:extLst>
  </p:cSld>
  <p:clrMapOvr>
    <a:masterClrMapping/>
  </p:clrMapOvr>
  <p:transition spd="med">
    <p:random/>
    <p:sndAc>
      <p:stSnd>
        <p:snd r:embed="rId2" name="chimes.wav"/>
      </p:stSnd>
    </p:sndAc>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81488" y="81558"/>
            <a:ext cx="6286512" cy="1131910"/>
          </a:xfrm>
        </p:spPr>
        <p:txBody>
          <a:bodyPr/>
          <a:lstStyle/>
          <a:p>
            <a:pPr eaLnBrk="1" hangingPunct="1">
              <a:defRPr/>
            </a:pPr>
            <a:r>
              <a:rPr lang="en-US" altLang="zh-CN" sz="3600" dirty="0"/>
              <a:t>6.2 Dependability, Reliability, and Availability </a:t>
            </a:r>
            <a:endParaRPr lang="zh-CN" altLang="en-US" sz="3600" dirty="0"/>
          </a:p>
        </p:txBody>
      </p:sp>
      <p:sp>
        <p:nvSpPr>
          <p:cNvPr id="16387" name="内容占位符 2"/>
          <p:cNvSpPr>
            <a:spLocks noGrp="1"/>
          </p:cNvSpPr>
          <p:nvPr>
            <p:ph idx="1"/>
          </p:nvPr>
        </p:nvSpPr>
        <p:spPr>
          <a:xfrm>
            <a:off x="1415480" y="1214423"/>
            <a:ext cx="8838154" cy="4768865"/>
          </a:xfrm>
        </p:spPr>
        <p:txBody>
          <a:bodyPr/>
          <a:lstStyle/>
          <a:p>
            <a:pPr eaLnBrk="1" hangingPunct="1"/>
            <a:r>
              <a:rPr lang="en-US" altLang="zh-CN" sz="2400" dirty="0"/>
              <a:t>Dependability</a:t>
            </a:r>
            <a:r>
              <a:rPr lang="zh-CN" altLang="en-US" sz="2400" dirty="0"/>
              <a:t>（可依赖性）</a:t>
            </a:r>
            <a:endParaRPr lang="en-US" altLang="zh-CN" sz="2400" dirty="0"/>
          </a:p>
          <a:p>
            <a:pPr lvl="1" eaLnBrk="1" hangingPunct="1"/>
            <a:r>
              <a:rPr lang="en-US" altLang="zh-CN" sz="2000" i="1" dirty="0"/>
              <a:t> Computer system dependability is </a:t>
            </a:r>
            <a:r>
              <a:rPr lang="en-US" altLang="zh-CN" sz="2000" i="1" dirty="0">
                <a:solidFill>
                  <a:srgbClr val="0000FF"/>
                </a:solidFill>
              </a:rPr>
              <a:t>the quality of delivered service such that reliance can justifiably be placed on this service. </a:t>
            </a:r>
            <a:r>
              <a:rPr lang="en-US" altLang="zh-CN" sz="2000" i="1" dirty="0"/>
              <a:t>The service delivered by a system is its observed actual behavior as perceived by other system (s) interacting with this system’s users. Each module also has an ideal specified behavior, where a service specification is an agreed  description of the expected behavior. A system failure occurs when the actual behavior deviates from the specified behavior.  </a:t>
            </a:r>
            <a:endParaRPr lang="en-US" altLang="zh-CN" sz="2000" dirty="0"/>
          </a:p>
          <a:p>
            <a:pPr lvl="1" eaLnBrk="1" hangingPunct="1"/>
            <a:r>
              <a:rPr lang="en-US" altLang="zh-CN" sz="2000" dirty="0"/>
              <a:t>service specification:</a:t>
            </a:r>
          </a:p>
          <a:p>
            <a:pPr lvl="1" eaLnBrk="1" hangingPunct="1"/>
            <a:r>
              <a:rPr lang="en-US" altLang="zh-CN" sz="2000" dirty="0">
                <a:solidFill>
                  <a:srgbClr val="0000FF"/>
                </a:solidFill>
              </a:rPr>
              <a:t>1. Service accomplishment</a:t>
            </a:r>
            <a:r>
              <a:rPr lang="en-US" altLang="zh-CN" sz="2000" dirty="0"/>
              <a:t>, where the service is delivered as specified</a:t>
            </a:r>
          </a:p>
          <a:p>
            <a:pPr lvl="1" eaLnBrk="1" hangingPunct="1"/>
            <a:r>
              <a:rPr lang="en-US" altLang="zh-CN" sz="2000" dirty="0">
                <a:solidFill>
                  <a:srgbClr val="0000FF"/>
                </a:solidFill>
              </a:rPr>
              <a:t>2. Service interruption</a:t>
            </a:r>
            <a:r>
              <a:rPr lang="en-US" altLang="zh-CN" sz="2000" dirty="0"/>
              <a:t>,  where the delivered service is different from the specified service</a:t>
            </a:r>
            <a:endParaRPr lang="en-US" altLang="zh-CN" dirty="0" smtClean="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Supervisor Stack</a:t>
            </a:r>
            <a:endParaRPr lang="zh-CN" altLang="en-US" dirty="0"/>
          </a:p>
        </p:txBody>
      </p:sp>
      <p:sp>
        <p:nvSpPr>
          <p:cNvPr id="3" name="内容占位符 2"/>
          <p:cNvSpPr>
            <a:spLocks noGrp="1"/>
          </p:cNvSpPr>
          <p:nvPr>
            <p:ph idx="1"/>
          </p:nvPr>
        </p:nvSpPr>
        <p:spPr/>
        <p:txBody>
          <a:bodyPr/>
          <a:lstStyle/>
          <a:p>
            <a:r>
              <a:rPr lang="en-US" altLang="zh-CN" sz="2400" dirty="0">
                <a:ea typeface="宋体" panose="02010600030101010101" pitchFamily="2" charset="-122"/>
              </a:rPr>
              <a:t>A special region of memory used as the stack</a:t>
            </a:r>
            <a:br>
              <a:rPr lang="en-US" altLang="zh-CN" sz="2400" dirty="0">
                <a:ea typeface="宋体" panose="02010600030101010101" pitchFamily="2" charset="-122"/>
              </a:rPr>
            </a:br>
            <a:r>
              <a:rPr lang="en-US" altLang="zh-CN" sz="2400" dirty="0">
                <a:ea typeface="宋体" panose="02010600030101010101" pitchFamily="2" charset="-122"/>
              </a:rPr>
              <a:t>for interrupt service routines.</a:t>
            </a:r>
          </a:p>
          <a:p>
            <a:pPr lvl="1"/>
            <a:r>
              <a:rPr lang="en-US" altLang="zh-CN" sz="2000" dirty="0">
                <a:ea typeface="宋体" panose="02010600030101010101" pitchFamily="2" charset="-122"/>
              </a:rPr>
              <a:t>Initial Supervisor Stack Pointer (</a:t>
            </a:r>
            <a:r>
              <a:rPr lang="en-US" altLang="zh-CN" sz="2000" dirty="0">
                <a:solidFill>
                  <a:srgbClr val="0000FF"/>
                </a:solidFill>
                <a:ea typeface="宋体" panose="02010600030101010101" pitchFamily="2" charset="-122"/>
              </a:rPr>
              <a:t>SSP</a:t>
            </a:r>
            <a:r>
              <a:rPr lang="en-US" altLang="zh-CN" sz="2000" dirty="0">
                <a:ea typeface="宋体" panose="02010600030101010101" pitchFamily="2" charset="-122"/>
              </a:rPr>
              <a:t>) stored in </a:t>
            </a:r>
            <a:r>
              <a:rPr lang="en-US" altLang="zh-CN" sz="2000" dirty="0" err="1">
                <a:ea typeface="宋体" panose="02010600030101010101" pitchFamily="2" charset="-122"/>
              </a:rPr>
              <a:t>Saved.SSP</a:t>
            </a:r>
            <a:r>
              <a:rPr lang="en-US" altLang="zh-CN" sz="2000" dirty="0">
                <a:ea typeface="宋体" panose="02010600030101010101" pitchFamily="2" charset="-122"/>
              </a:rPr>
              <a:t>.</a:t>
            </a:r>
          </a:p>
          <a:p>
            <a:pPr lvl="1"/>
            <a:r>
              <a:rPr lang="en-US" altLang="zh-CN" sz="2000" dirty="0">
                <a:ea typeface="宋体" panose="02010600030101010101" pitchFamily="2" charset="-122"/>
              </a:rPr>
              <a:t>Another register for storing User Stack Pointer (USP):</a:t>
            </a:r>
            <a:br>
              <a:rPr lang="en-US" altLang="zh-CN" sz="2000" dirty="0">
                <a:ea typeface="宋体" panose="02010600030101010101" pitchFamily="2" charset="-122"/>
              </a:rPr>
            </a:br>
            <a:r>
              <a:rPr lang="en-US" altLang="zh-CN" sz="2000" dirty="0" err="1">
                <a:ea typeface="宋体" panose="02010600030101010101" pitchFamily="2" charset="-122"/>
              </a:rPr>
              <a:t>Saved.USP</a:t>
            </a:r>
            <a:r>
              <a:rPr lang="en-US" altLang="zh-CN" sz="2000" dirty="0">
                <a:ea typeface="宋体" panose="02010600030101010101" pitchFamily="2" charset="-122"/>
              </a:rPr>
              <a:t>.</a:t>
            </a:r>
          </a:p>
          <a:p>
            <a:endParaRPr lang="en-US" altLang="zh-CN" sz="2400" dirty="0">
              <a:ea typeface="宋体" panose="02010600030101010101" pitchFamily="2" charset="-122"/>
            </a:endParaRPr>
          </a:p>
          <a:p>
            <a:r>
              <a:rPr lang="en-US" altLang="zh-CN" sz="2400" dirty="0">
                <a:ea typeface="宋体" panose="02010600030101010101" pitchFamily="2" charset="-122"/>
              </a:rPr>
              <a:t>SP(R29) as stack pointer.</a:t>
            </a:r>
          </a:p>
          <a:p>
            <a:pPr lvl="1"/>
            <a:r>
              <a:rPr lang="en-US" altLang="zh-CN" sz="2000" dirty="0">
                <a:ea typeface="宋体" panose="02010600030101010101" pitchFamily="2" charset="-122"/>
              </a:rPr>
              <a:t>So that our PUSH/POP routines still work.</a:t>
            </a:r>
          </a:p>
          <a:p>
            <a:endParaRPr lang="en-US" altLang="zh-CN" sz="2400" dirty="0">
              <a:ea typeface="宋体" panose="02010600030101010101" pitchFamily="2" charset="-122"/>
            </a:endParaRPr>
          </a:p>
          <a:p>
            <a:r>
              <a:rPr lang="en-US" altLang="zh-CN" sz="2400" dirty="0">
                <a:ea typeface="宋体" panose="02010600030101010101" pitchFamily="2" charset="-122"/>
              </a:rPr>
              <a:t>When switching from User mode to Supervisor mode</a:t>
            </a:r>
            <a:br>
              <a:rPr lang="en-US" altLang="zh-CN" sz="2400" dirty="0">
                <a:ea typeface="宋体" panose="02010600030101010101" pitchFamily="2" charset="-122"/>
              </a:rPr>
            </a:br>
            <a:r>
              <a:rPr lang="en-US" altLang="zh-CN" sz="2400" dirty="0">
                <a:ea typeface="宋体" panose="02010600030101010101" pitchFamily="2" charset="-122"/>
              </a:rPr>
              <a:t>(as result of interrupt), save (R29) to </a:t>
            </a:r>
            <a:r>
              <a:rPr lang="en-US" altLang="zh-CN" sz="2400" dirty="0" err="1">
                <a:ea typeface="宋体" panose="02010600030101010101" pitchFamily="2" charset="-122"/>
              </a:rPr>
              <a:t>Saved.USP</a:t>
            </a:r>
            <a:r>
              <a:rPr lang="en-US" altLang="zh-CN" sz="2400" dirty="0">
                <a:ea typeface="宋体" panose="02010600030101010101" pitchFamily="2" charset="-122"/>
              </a:rPr>
              <a:t>.</a:t>
            </a:r>
          </a:p>
        </p:txBody>
      </p:sp>
    </p:spTree>
    <p:extLst>
      <p:ext uri="{BB962C8B-B14F-4D97-AF65-F5344CB8AC3E}">
        <p14:creationId xmlns:p14="http://schemas.microsoft.com/office/powerpoint/2010/main" val="1228122773"/>
      </p:ext>
    </p:extLst>
  </p:cSld>
  <p:clrMapOvr>
    <a:masterClrMapping/>
  </p:clrMapOvr>
  <p:transition spd="med">
    <p:random/>
    <p:sndAc>
      <p:stSnd>
        <p:snd r:embed="rId2" name="chimes.wav"/>
      </p:stSnd>
    </p:sndAc>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Invoking the Service </a:t>
            </a:r>
            <a:r>
              <a:rPr lang="en-US" altLang="zh-CN" dirty="0" smtClean="0">
                <a:ea typeface="宋体" panose="02010600030101010101" pitchFamily="2" charset="-122"/>
              </a:rPr>
              <a:t>Routine and back</a:t>
            </a:r>
            <a:endParaRPr lang="zh-CN" altLang="en-US" dirty="0"/>
          </a:p>
        </p:txBody>
      </p:sp>
      <p:sp>
        <p:nvSpPr>
          <p:cNvPr id="4" name="Rectangle 3"/>
          <p:cNvSpPr txBox="1">
            <a:spLocks noChangeArrowheads="1"/>
          </p:cNvSpPr>
          <p:nvPr/>
        </p:nvSpPr>
        <p:spPr bwMode="auto">
          <a:xfrm>
            <a:off x="1973760" y="1556792"/>
            <a:ext cx="8802760" cy="403244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en-US" altLang="zh-CN" sz="2000" dirty="0">
                <a:solidFill>
                  <a:srgbClr val="00B0F0"/>
                </a:solidFill>
              </a:rPr>
              <a:t>Save the PC</a:t>
            </a:r>
            <a:r>
              <a:rPr lang="en-US" altLang="zh-CN" sz="2000" dirty="0"/>
              <a:t> of the instruction stage to </a:t>
            </a:r>
            <a:r>
              <a:rPr lang="en-US" altLang="zh-CN" sz="2000" dirty="0">
                <a:solidFill>
                  <a:srgbClr val="00B050"/>
                </a:solidFill>
              </a:rPr>
              <a:t>EPC</a:t>
            </a:r>
            <a:r>
              <a:rPr lang="en-US" altLang="zh-CN" sz="2000" dirty="0"/>
              <a:t>, so that can return back from exception  handler. </a:t>
            </a:r>
            <a:endParaRPr lang="en-US" altLang="zh-CN" sz="2000" dirty="0">
              <a:solidFill>
                <a:srgbClr val="00B0F0"/>
              </a:solidFill>
            </a:endParaRPr>
          </a:p>
          <a:p>
            <a:r>
              <a:rPr lang="en-US" altLang="zh-CN" sz="2000" dirty="0">
                <a:solidFill>
                  <a:srgbClr val="00B0F0"/>
                </a:solidFill>
              </a:rPr>
              <a:t>Close interrupt  </a:t>
            </a:r>
            <a:r>
              <a:rPr lang="en-US" altLang="zh-CN" sz="2000" dirty="0"/>
              <a:t>to avoid any other intervention in interrupt handling. Entering kernel mode (set supervisor mode).  </a:t>
            </a:r>
            <a:r>
              <a:rPr lang="en-US" altLang="zh-CN" sz="2000" dirty="0">
                <a:solidFill>
                  <a:srgbClr val="FF0000"/>
                </a:solidFill>
              </a:rPr>
              <a:t>Save the current mode EM</a:t>
            </a:r>
            <a:r>
              <a:rPr lang="en-US" altLang="zh-CN" sz="2000" dirty="0"/>
              <a:t>.</a:t>
            </a:r>
          </a:p>
          <a:p>
            <a:r>
              <a:rPr lang="en-US" altLang="zh-CN" sz="2000" dirty="0">
                <a:solidFill>
                  <a:srgbClr val="00B0F0"/>
                </a:solidFill>
              </a:rPr>
              <a:t>Transfer to exception handler</a:t>
            </a:r>
            <a:r>
              <a:rPr lang="en-US" altLang="zh-CN" sz="2000" dirty="0"/>
              <a:t>  via  setting PC to </a:t>
            </a:r>
            <a:r>
              <a:rPr lang="en-US" altLang="zh-CN" sz="2000" dirty="0">
                <a:solidFill>
                  <a:srgbClr val="00B050"/>
                </a:solidFill>
              </a:rPr>
              <a:t>EHB</a:t>
            </a:r>
            <a:r>
              <a:rPr lang="en-US" altLang="zh-CN" sz="2000" dirty="0"/>
              <a:t> </a:t>
            </a:r>
          </a:p>
          <a:p>
            <a:r>
              <a:rPr lang="en-US" altLang="zh-CN" sz="2000" dirty="0">
                <a:solidFill>
                  <a:srgbClr val="00B0F0"/>
                </a:solidFill>
              </a:rPr>
              <a:t>Protect processor state</a:t>
            </a:r>
            <a:r>
              <a:rPr lang="en-US" altLang="zh-CN" sz="2000" dirty="0"/>
              <a:t>:  save </a:t>
            </a:r>
            <a:r>
              <a:rPr lang="en-US" altLang="zh-CN" sz="2000" dirty="0">
                <a:solidFill>
                  <a:srgbClr val="00B0F0"/>
                </a:solidFill>
              </a:rPr>
              <a:t>all GPRs </a:t>
            </a:r>
            <a:r>
              <a:rPr lang="en-US" altLang="zh-CN" sz="2000" dirty="0"/>
              <a:t>to stack; Save </a:t>
            </a:r>
            <a:r>
              <a:rPr lang="en-US" altLang="zh-CN" sz="2000" dirty="0">
                <a:solidFill>
                  <a:srgbClr val="00B050"/>
                </a:solidFill>
              </a:rPr>
              <a:t>EPC</a:t>
            </a:r>
            <a:r>
              <a:rPr lang="en-US" altLang="zh-CN" sz="2000" dirty="0"/>
              <a:t> and interrupt </a:t>
            </a:r>
            <a:r>
              <a:rPr lang="en-US" altLang="zh-CN" sz="2000" dirty="0">
                <a:solidFill>
                  <a:srgbClr val="00B050"/>
                </a:solidFill>
              </a:rPr>
              <a:t>cause register </a:t>
            </a:r>
            <a:r>
              <a:rPr lang="en-US" altLang="zh-CN" sz="2000" dirty="0"/>
              <a:t>to supervisor stack.</a:t>
            </a:r>
          </a:p>
          <a:p>
            <a:r>
              <a:rPr lang="en-US" altLang="zh-CN" sz="2000" dirty="0"/>
              <a:t>Handling the interrupt ……</a:t>
            </a:r>
          </a:p>
          <a:p>
            <a:r>
              <a:rPr lang="en-US" altLang="zh-CN" sz="2000" dirty="0">
                <a:solidFill>
                  <a:srgbClr val="00B0F0"/>
                </a:solidFill>
              </a:rPr>
              <a:t>Restore processor state:  restore all GPRs from stack. </a:t>
            </a:r>
          </a:p>
          <a:p>
            <a:r>
              <a:rPr lang="en-US" altLang="zh-CN" sz="2000" dirty="0">
                <a:solidFill>
                  <a:srgbClr val="00B0F0"/>
                </a:solidFill>
              </a:rPr>
              <a:t>Return back to the interrupt point </a:t>
            </a:r>
            <a:r>
              <a:rPr lang="zh-CN" altLang="en-US" sz="2000" dirty="0"/>
              <a:t>（</a:t>
            </a:r>
            <a:r>
              <a:rPr lang="en-US" altLang="zh-CN" sz="2000" dirty="0">
                <a:solidFill>
                  <a:srgbClr val="990000"/>
                </a:solidFill>
              </a:rPr>
              <a:t>ERET</a:t>
            </a:r>
            <a:r>
              <a:rPr lang="en-US" altLang="zh-CN" sz="2000" dirty="0"/>
              <a:t>)</a:t>
            </a:r>
            <a:r>
              <a:rPr lang="zh-CN" altLang="en-US" sz="2000" dirty="0"/>
              <a:t>： </a:t>
            </a:r>
            <a:r>
              <a:rPr lang="en-US" altLang="zh-CN" sz="2000" dirty="0"/>
              <a:t>open interrupt, set PC to EPC ) , </a:t>
            </a:r>
            <a:r>
              <a:rPr lang="en-US" altLang="zh-CN" sz="2000" dirty="0">
                <a:solidFill>
                  <a:srgbClr val="FF0000"/>
                </a:solidFill>
              </a:rPr>
              <a:t>back to the old mode EM</a:t>
            </a:r>
            <a:r>
              <a:rPr lang="en-US" altLang="zh-CN" sz="2000" dirty="0"/>
              <a:t>.</a:t>
            </a:r>
          </a:p>
        </p:txBody>
      </p:sp>
      <p:sp>
        <p:nvSpPr>
          <p:cNvPr id="6" name="左大括号 5"/>
          <p:cNvSpPr/>
          <p:nvPr/>
        </p:nvSpPr>
        <p:spPr>
          <a:xfrm>
            <a:off x="1534435" y="3429000"/>
            <a:ext cx="504056" cy="1512168"/>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787197314"/>
      </p:ext>
    </p:extLst>
  </p:cSld>
  <p:clrMapOvr>
    <a:masterClrMapping/>
  </p:clrMapOvr>
  <p:transition spd="med">
    <p:random/>
    <p:sndAc>
      <p:stSnd>
        <p:snd r:embed="rId2" name="chimes.wav"/>
      </p:stSnd>
    </p:sndAc>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Returning from Interrupt</a:t>
            </a:r>
            <a:endParaRPr lang="zh-CN" altLang="en-US" dirty="0"/>
          </a:p>
        </p:txBody>
      </p:sp>
      <p:sp>
        <p:nvSpPr>
          <p:cNvPr id="3" name="内容占位符 2"/>
          <p:cNvSpPr>
            <a:spLocks noGrp="1"/>
          </p:cNvSpPr>
          <p:nvPr>
            <p:ph idx="1"/>
          </p:nvPr>
        </p:nvSpPr>
        <p:spPr/>
        <p:txBody>
          <a:bodyPr/>
          <a:lstStyle/>
          <a:p>
            <a:pPr marL="457200" indent="-457200"/>
            <a:r>
              <a:rPr lang="en-US" altLang="zh-CN" sz="2400" dirty="0">
                <a:ea typeface="宋体" panose="02010600030101010101" pitchFamily="2" charset="-122"/>
              </a:rPr>
              <a:t>Special instruction – ERET – that restores state.</a:t>
            </a:r>
          </a:p>
          <a:p>
            <a:pPr marL="457200" indent="-457200"/>
            <a:endParaRPr lang="en-US" altLang="zh-CN" sz="1600" dirty="0">
              <a:ea typeface="宋体" panose="02010600030101010101" pitchFamily="2" charset="-122"/>
            </a:endParaRPr>
          </a:p>
          <a:p>
            <a:pPr marL="457200" indent="-457200">
              <a:buFontTx/>
              <a:buAutoNum type="arabicPeriod"/>
            </a:pPr>
            <a:r>
              <a:rPr lang="en-US" altLang="zh-CN" sz="2000" dirty="0">
                <a:ea typeface="宋体" panose="02010600030101010101" pitchFamily="2" charset="-122"/>
              </a:rPr>
              <a:t>Pop PC from supervisor stack.  (PC = EPC(CP0-R14)  )</a:t>
            </a:r>
          </a:p>
          <a:p>
            <a:pPr marL="457200" indent="-457200">
              <a:buFontTx/>
              <a:buAutoNum type="arabicPeriod"/>
            </a:pPr>
            <a:r>
              <a:rPr lang="en-US" altLang="zh-CN" sz="2000" dirty="0">
                <a:ea typeface="宋体" panose="02010600030101010101" pitchFamily="2" charset="-122"/>
              </a:rPr>
              <a:t>Pop PSR from supervisor stack.   (PSR = State</a:t>
            </a:r>
            <a:r>
              <a:rPr lang="zh-CN" altLang="en-US" sz="2000" dirty="0">
                <a:ea typeface="宋体" panose="02010600030101010101" pitchFamily="2" charset="-122"/>
              </a:rPr>
              <a:t>（</a:t>
            </a:r>
            <a:r>
              <a:rPr lang="en-US" altLang="zh-CN" sz="2000" dirty="0">
                <a:ea typeface="宋体" panose="02010600030101010101" pitchFamily="2" charset="-122"/>
              </a:rPr>
              <a:t>CP0-R12 </a:t>
            </a:r>
            <a:r>
              <a:rPr lang="zh-CN" altLang="en-US" sz="2000" dirty="0">
                <a:ea typeface="宋体" panose="02010600030101010101" pitchFamily="2" charset="-122"/>
              </a:rPr>
              <a:t>））</a:t>
            </a:r>
            <a:endParaRPr lang="en-US" altLang="zh-CN" sz="2000" dirty="0">
              <a:ea typeface="宋体" panose="02010600030101010101" pitchFamily="2" charset="-122"/>
            </a:endParaRPr>
          </a:p>
          <a:p>
            <a:pPr marL="457200" indent="-457200">
              <a:buFontTx/>
              <a:buAutoNum type="arabicPeriod"/>
            </a:pPr>
            <a:r>
              <a:rPr lang="en-US" altLang="zh-CN" sz="2000" dirty="0">
                <a:ea typeface="宋体" panose="02010600030101010101" pitchFamily="2" charset="-122"/>
              </a:rPr>
              <a:t>If back to </a:t>
            </a:r>
            <a:r>
              <a:rPr lang="en-US" altLang="zh-CN" sz="2000" dirty="0" err="1">
                <a:ea typeface="宋体" panose="02010600030101010101" pitchFamily="2" charset="-122"/>
              </a:rPr>
              <a:t>usemode</a:t>
            </a:r>
            <a:r>
              <a:rPr lang="en-US" altLang="zh-CN" sz="2000" dirty="0">
                <a:ea typeface="宋体" panose="02010600030101010101" pitchFamily="2" charset="-122"/>
              </a:rPr>
              <a:t> , then R29 = </a:t>
            </a:r>
            <a:r>
              <a:rPr lang="en-US" altLang="zh-CN" sz="2000" dirty="0" err="1">
                <a:ea typeface="宋体" panose="02010600030101010101" pitchFamily="2" charset="-122"/>
              </a:rPr>
              <a:t>Saved.USP</a:t>
            </a:r>
            <a:r>
              <a:rPr lang="en-US" altLang="zh-CN" sz="2000" dirty="0">
                <a:ea typeface="宋体" panose="02010600030101010101" pitchFamily="2" charset="-122"/>
              </a:rPr>
              <a:t>.</a:t>
            </a:r>
            <a:br>
              <a:rPr lang="en-US" altLang="zh-CN" sz="2000" dirty="0">
                <a:ea typeface="宋体" panose="02010600030101010101" pitchFamily="2" charset="-122"/>
              </a:rPr>
            </a:br>
            <a:r>
              <a:rPr lang="en-US" altLang="zh-CN" sz="2000" dirty="0">
                <a:ea typeface="宋体" panose="02010600030101010101" pitchFamily="2" charset="-122"/>
              </a:rPr>
              <a:t>(If going back to user mode, need to restore User Stack Pointer.)</a:t>
            </a:r>
          </a:p>
          <a:p>
            <a:pPr marL="457200" indent="-457200"/>
            <a:endParaRPr lang="en-US" altLang="zh-CN" sz="1600" dirty="0">
              <a:ea typeface="宋体" panose="02010600030101010101" pitchFamily="2" charset="-122"/>
            </a:endParaRPr>
          </a:p>
          <a:p>
            <a:pPr marL="457200" indent="-457200"/>
            <a:r>
              <a:rPr lang="en-US" altLang="zh-CN" sz="2400" dirty="0">
                <a:ea typeface="宋体" panose="02010600030101010101" pitchFamily="2" charset="-122"/>
              </a:rPr>
              <a:t>ERET is a privileged instruction.</a:t>
            </a:r>
          </a:p>
          <a:p>
            <a:pPr marL="722313" lvl="1" indent="-381000"/>
            <a:r>
              <a:rPr lang="en-US" altLang="zh-CN" sz="2000" dirty="0">
                <a:ea typeface="宋体" panose="02010600030101010101" pitchFamily="2" charset="-122"/>
              </a:rPr>
              <a:t>Can only be executed in Supervisor Mode.</a:t>
            </a:r>
          </a:p>
          <a:p>
            <a:pPr marL="722313" lvl="1" indent="-381000"/>
            <a:r>
              <a:rPr lang="en-US" altLang="zh-CN" sz="2000" dirty="0">
                <a:ea typeface="宋体" panose="02010600030101010101" pitchFamily="2" charset="-122"/>
              </a:rPr>
              <a:t>If executed in User Mode, causes an </a:t>
            </a:r>
            <a:r>
              <a:rPr lang="en-US" altLang="zh-CN" sz="2000" u="sng" dirty="0">
                <a:ea typeface="宋体" panose="02010600030101010101" pitchFamily="2" charset="-122"/>
              </a:rPr>
              <a:t>exception</a:t>
            </a:r>
            <a:r>
              <a:rPr lang="en-US" altLang="zh-CN" sz="2000" dirty="0">
                <a:ea typeface="宋体" panose="02010600030101010101" pitchFamily="2" charset="-122"/>
              </a:rPr>
              <a:t>.</a:t>
            </a:r>
            <a:br>
              <a:rPr lang="en-US" altLang="zh-CN" sz="2000" dirty="0">
                <a:ea typeface="宋体" panose="02010600030101010101" pitchFamily="2" charset="-122"/>
              </a:rPr>
            </a:br>
            <a:r>
              <a:rPr lang="en-US" altLang="zh-CN" sz="2000" dirty="0">
                <a:ea typeface="宋体" panose="02010600030101010101" pitchFamily="2" charset="-122"/>
              </a:rPr>
              <a:t>(More about that later.)</a:t>
            </a:r>
          </a:p>
          <a:p>
            <a:endParaRPr lang="zh-CN" alt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828" y="5440574"/>
            <a:ext cx="8109074" cy="817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4748207"/>
      </p:ext>
    </p:extLst>
  </p:cSld>
  <p:clrMapOvr>
    <a:masterClrMapping/>
  </p:clrMapOvr>
  <p:transition spd="med">
    <p:random/>
    <p:sndAc>
      <p:stSnd>
        <p:snd r:embed="rId2" name="chimes.wav"/>
      </p:stSnd>
    </p:sndAc>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7528" y="1412777"/>
            <a:ext cx="8229600" cy="4768865"/>
          </a:xfrm>
        </p:spPr>
        <p:txBody>
          <a:bodyPr/>
          <a:lstStyle/>
          <a:p>
            <a:pPr marL="457200" lvl="1" indent="0">
              <a:spcBef>
                <a:spcPts val="672"/>
              </a:spcBef>
              <a:buNone/>
            </a:pPr>
            <a:r>
              <a:rPr lang="en-US" altLang="zh-CN" dirty="0">
                <a:solidFill>
                  <a:srgbClr val="19A1FD"/>
                </a:solidFill>
                <a:ea typeface="宋体" pitchFamily="2" charset="-122"/>
              </a:rPr>
              <a:t>Privileged instructions </a:t>
            </a:r>
            <a:r>
              <a:rPr lang="en-US" altLang="zh-CN" dirty="0">
                <a:ea typeface="宋体" pitchFamily="2" charset="-122"/>
              </a:rPr>
              <a:t>can be only used at kernel mode ( supervisor mode )</a:t>
            </a:r>
          </a:p>
          <a:p>
            <a:pPr marL="457200" lvl="1" indent="0">
              <a:spcBef>
                <a:spcPts val="672"/>
              </a:spcBef>
              <a:buNone/>
            </a:pPr>
            <a:endParaRPr lang="en-US" altLang="zh-CN" dirty="0">
              <a:solidFill>
                <a:srgbClr val="0070C0"/>
              </a:solidFill>
              <a:ea typeface="宋体" pitchFamily="2" charset="-122"/>
            </a:endParaRPr>
          </a:p>
          <a:p>
            <a:pPr marL="457200" lvl="1" indent="0">
              <a:spcBef>
                <a:spcPts val="672"/>
              </a:spcBef>
              <a:buNone/>
            </a:pPr>
            <a:r>
              <a:rPr lang="en-US" altLang="zh-CN" dirty="0">
                <a:solidFill>
                  <a:srgbClr val="0070C0"/>
                </a:solidFill>
                <a:ea typeface="宋体" pitchFamily="2" charset="-122"/>
              </a:rPr>
              <a:t>MTC0 -- </a:t>
            </a:r>
            <a:r>
              <a:rPr lang="en-US" altLang="zh-CN" sz="2400" dirty="0">
                <a:ea typeface="宋体" pitchFamily="2" charset="-122"/>
              </a:rPr>
              <a:t>Move one GPR to one of CP0 register</a:t>
            </a:r>
          </a:p>
          <a:p>
            <a:pPr marL="857250" lvl="2" indent="0">
              <a:spcBef>
                <a:spcPts val="672"/>
              </a:spcBef>
              <a:buNone/>
            </a:pPr>
            <a:endParaRPr lang="en-US" altLang="zh-CN" dirty="0">
              <a:ea typeface="宋体" pitchFamily="2" charset="-122"/>
            </a:endParaRPr>
          </a:p>
          <a:p>
            <a:pPr marL="457200" lvl="1" indent="0">
              <a:spcBef>
                <a:spcPts val="672"/>
              </a:spcBef>
              <a:buNone/>
            </a:pPr>
            <a:r>
              <a:rPr lang="en-US" altLang="zh-CN" dirty="0">
                <a:solidFill>
                  <a:srgbClr val="0070C0"/>
                </a:solidFill>
                <a:ea typeface="宋体" pitchFamily="2" charset="-122"/>
              </a:rPr>
              <a:t>MFC0 –</a:t>
            </a:r>
            <a:r>
              <a:rPr lang="en-US" altLang="zh-CN" sz="2400" dirty="0">
                <a:ea typeface="宋体" pitchFamily="2" charset="-122"/>
              </a:rPr>
              <a:t>Move one of the CP0 register to one GPR.</a:t>
            </a:r>
            <a:endParaRPr lang="en-US" altLang="zh-CN" dirty="0">
              <a:ea typeface="宋体" pitchFamily="2" charset="-122"/>
            </a:endParaRPr>
          </a:p>
          <a:p>
            <a:pPr lvl="2">
              <a:spcBef>
                <a:spcPts val="672"/>
              </a:spcBef>
            </a:pPr>
            <a:endParaRPr lang="en-US" altLang="zh-CN" sz="2000" dirty="0">
              <a:solidFill>
                <a:srgbClr val="0070C0"/>
              </a:solidFill>
              <a:ea typeface="宋体" pitchFamily="2" charset="-122"/>
            </a:endParaRPr>
          </a:p>
          <a:p>
            <a:pPr marL="457200" lvl="1" indent="0">
              <a:spcBef>
                <a:spcPts val="672"/>
              </a:spcBef>
              <a:buNone/>
            </a:pPr>
            <a:r>
              <a:rPr lang="en-US" altLang="zh-CN" dirty="0">
                <a:solidFill>
                  <a:srgbClr val="0070C0"/>
                </a:solidFill>
                <a:ea typeface="宋体" pitchFamily="2" charset="-122"/>
              </a:rPr>
              <a:t>ERET – </a:t>
            </a:r>
            <a:r>
              <a:rPr lang="en-US" altLang="zh-CN" dirty="0">
                <a:ea typeface="宋体" pitchFamily="2" charset="-122"/>
              </a:rPr>
              <a:t>return back to interrupt point from interrupt handler. (</a:t>
            </a:r>
            <a:r>
              <a:rPr lang="en-US" altLang="zh-CN" dirty="0">
                <a:solidFill>
                  <a:srgbClr val="0070C0"/>
                </a:solidFill>
              </a:rPr>
              <a:t>open interrupt, set PC to EPC </a:t>
            </a:r>
            <a:r>
              <a:rPr lang="en-US" altLang="zh-CN" dirty="0"/>
              <a:t>)</a:t>
            </a:r>
            <a:endParaRPr lang="en-US" altLang="zh-CN" dirty="0">
              <a:ea typeface="宋体" pitchFamily="2" charset="-122"/>
            </a:endParaRPr>
          </a:p>
          <a:p>
            <a:pPr marL="457200" lvl="1" indent="0">
              <a:spcBef>
                <a:spcPts val="672"/>
              </a:spcBef>
              <a:buNone/>
            </a:pPr>
            <a:endParaRPr lang="en-US" altLang="zh-CN" dirty="0">
              <a:solidFill>
                <a:srgbClr val="0070C0"/>
              </a:solidFill>
              <a:ea typeface="宋体" pitchFamily="2" charset="-122"/>
            </a:endParaRPr>
          </a:p>
          <a:p>
            <a:endParaRPr lang="zh-CN" altLang="en-US" sz="2800" dirty="0"/>
          </a:p>
        </p:txBody>
      </p:sp>
      <p:sp>
        <p:nvSpPr>
          <p:cNvPr id="4" name="Rectangle 2"/>
          <p:cNvSpPr txBox="1">
            <a:spLocks noChangeArrowheads="1"/>
          </p:cNvSpPr>
          <p:nvPr/>
        </p:nvSpPr>
        <p:spPr bwMode="auto">
          <a:xfrm>
            <a:off x="4381488" y="0"/>
            <a:ext cx="6286512" cy="11319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Autofit/>
          </a:bodyPr>
          <a:lstStyle>
            <a:lvl1pPr algn="ctr" rtl="0" eaLnBrk="1" fontAlgn="base" hangingPunct="1">
              <a:spcBef>
                <a:spcPct val="0"/>
              </a:spcBef>
              <a:spcAft>
                <a:spcPct val="0"/>
              </a:spcAft>
              <a:defRPr sz="4000" b="1">
                <a:solidFill>
                  <a:srgbClr val="0099FF"/>
                </a:solidFill>
                <a:latin typeface="+mj-lt"/>
                <a:ea typeface="+mj-ea"/>
                <a:cs typeface="+mj-cs"/>
              </a:defRPr>
            </a:lvl1pPr>
            <a:lvl2pPr algn="ctr" rtl="0" eaLnBrk="1" fontAlgn="base" hangingPunct="1">
              <a:spcBef>
                <a:spcPct val="0"/>
              </a:spcBef>
              <a:spcAft>
                <a:spcPct val="0"/>
              </a:spcAft>
              <a:defRPr sz="4000" b="1">
                <a:solidFill>
                  <a:srgbClr val="0099FF"/>
                </a:solidFill>
                <a:latin typeface="Arial" charset="0"/>
                <a:ea typeface="宋体" pitchFamily="2" charset="-122"/>
              </a:defRPr>
            </a:lvl2pPr>
            <a:lvl3pPr algn="ctr" rtl="0" eaLnBrk="1" fontAlgn="base" hangingPunct="1">
              <a:spcBef>
                <a:spcPct val="0"/>
              </a:spcBef>
              <a:spcAft>
                <a:spcPct val="0"/>
              </a:spcAft>
              <a:defRPr sz="4000" b="1">
                <a:solidFill>
                  <a:srgbClr val="0099FF"/>
                </a:solidFill>
                <a:latin typeface="Arial" charset="0"/>
                <a:ea typeface="宋体" pitchFamily="2" charset="-122"/>
              </a:defRPr>
            </a:lvl3pPr>
            <a:lvl4pPr algn="ctr" rtl="0" eaLnBrk="1" fontAlgn="base" hangingPunct="1">
              <a:spcBef>
                <a:spcPct val="0"/>
              </a:spcBef>
              <a:spcAft>
                <a:spcPct val="0"/>
              </a:spcAft>
              <a:defRPr sz="4000" b="1">
                <a:solidFill>
                  <a:srgbClr val="0099FF"/>
                </a:solidFill>
                <a:latin typeface="Arial" charset="0"/>
                <a:ea typeface="宋体" pitchFamily="2" charset="-122"/>
              </a:defRPr>
            </a:lvl4pPr>
            <a:lvl5pPr algn="ctr" rtl="0" eaLnBrk="1" fontAlgn="base" hangingPunct="1">
              <a:spcBef>
                <a:spcPct val="0"/>
              </a:spcBef>
              <a:spcAft>
                <a:spcPct val="0"/>
              </a:spcAft>
              <a:defRPr sz="4000" b="1">
                <a:solidFill>
                  <a:srgbClr val="0099FF"/>
                </a:solidFill>
                <a:latin typeface="Arial" charset="0"/>
                <a:ea typeface="宋体" pitchFamily="2" charset="-122"/>
              </a:defRPr>
            </a:lvl5pPr>
            <a:lvl6pPr marL="457200" algn="ctr" rtl="0" eaLnBrk="1" fontAlgn="base" hangingPunct="1">
              <a:spcBef>
                <a:spcPct val="0"/>
              </a:spcBef>
              <a:spcAft>
                <a:spcPct val="0"/>
              </a:spcAft>
              <a:defRPr sz="4000" b="1">
                <a:solidFill>
                  <a:srgbClr val="0099FF"/>
                </a:solidFill>
                <a:latin typeface="Arial" charset="0"/>
                <a:ea typeface="宋体" pitchFamily="2" charset="-122"/>
              </a:defRPr>
            </a:lvl6pPr>
            <a:lvl7pPr marL="914400" algn="ctr" rtl="0" eaLnBrk="1" fontAlgn="base" hangingPunct="1">
              <a:spcBef>
                <a:spcPct val="0"/>
              </a:spcBef>
              <a:spcAft>
                <a:spcPct val="0"/>
              </a:spcAft>
              <a:defRPr sz="4000" b="1">
                <a:solidFill>
                  <a:srgbClr val="0099FF"/>
                </a:solidFill>
                <a:latin typeface="Arial" charset="0"/>
                <a:ea typeface="宋体" pitchFamily="2" charset="-122"/>
              </a:defRPr>
            </a:lvl7pPr>
            <a:lvl8pPr marL="1371600" algn="ctr" rtl="0" eaLnBrk="1" fontAlgn="base" hangingPunct="1">
              <a:spcBef>
                <a:spcPct val="0"/>
              </a:spcBef>
              <a:spcAft>
                <a:spcPct val="0"/>
              </a:spcAft>
              <a:defRPr sz="4000" b="1">
                <a:solidFill>
                  <a:srgbClr val="0099FF"/>
                </a:solidFill>
                <a:latin typeface="Arial" charset="0"/>
                <a:ea typeface="宋体" pitchFamily="2" charset="-122"/>
              </a:defRPr>
            </a:lvl8pPr>
            <a:lvl9pPr marL="1828800" algn="ctr" rtl="0" eaLnBrk="1" fontAlgn="base" hangingPunct="1">
              <a:spcBef>
                <a:spcPct val="0"/>
              </a:spcBef>
              <a:spcAft>
                <a:spcPct val="0"/>
              </a:spcAft>
              <a:defRPr sz="4000" b="1">
                <a:solidFill>
                  <a:srgbClr val="0099FF"/>
                </a:solidFill>
                <a:latin typeface="Arial" charset="0"/>
                <a:ea typeface="宋体" pitchFamily="2" charset="-122"/>
              </a:defRPr>
            </a:lvl9pPr>
          </a:lstStyle>
          <a:p>
            <a:r>
              <a:rPr lang="en-US" altLang="zh-CN" sz="3600" kern="0" dirty="0">
                <a:solidFill>
                  <a:srgbClr val="19A1FD"/>
                </a:solidFill>
                <a:latin typeface="+mn-lt"/>
                <a:ea typeface="宋体" pitchFamily="2" charset="-122"/>
              </a:rPr>
              <a:t>Privileged instruction</a:t>
            </a:r>
            <a:r>
              <a:rPr lang="en-US" altLang="zh-CN" sz="3600" kern="0" dirty="0">
                <a:solidFill>
                  <a:srgbClr val="19A1FD"/>
                </a:solidFill>
                <a:ea typeface="宋体" pitchFamily="2" charset="-122"/>
              </a:rPr>
              <a:t>s</a:t>
            </a:r>
            <a:r>
              <a:rPr lang="en-US" altLang="zh-CN" sz="3600" kern="0" dirty="0">
                <a:solidFill>
                  <a:srgbClr val="19A1FD"/>
                </a:solidFill>
                <a:latin typeface="+mn-lt"/>
                <a:ea typeface="宋体" pitchFamily="2" charset="-122"/>
              </a:rPr>
              <a:t> for  supporting interrupt</a:t>
            </a:r>
          </a:p>
        </p:txBody>
      </p:sp>
    </p:spTree>
    <p:extLst>
      <p:ext uri="{BB962C8B-B14F-4D97-AF65-F5344CB8AC3E}">
        <p14:creationId xmlns:p14="http://schemas.microsoft.com/office/powerpoint/2010/main" val="230068197"/>
      </p:ext>
    </p:extLst>
  </p:cSld>
  <p:clrMapOvr>
    <a:masterClrMapping/>
  </p:clrMapOvr>
  <p:transition spd="med">
    <p:random/>
    <p:sndAc>
      <p:stSnd>
        <p:snd r:embed="rId2" name="chimes.wav"/>
      </p:stSnd>
    </p:sndAc>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sz="3200" dirty="0"/>
              <a:t>6.9 Parallelism and I/O: Redundant Arrays of Inexpensive Disks </a:t>
            </a:r>
            <a:endParaRPr lang="zh-CN" altLang="en-US" sz="3200" dirty="0"/>
          </a:p>
        </p:txBody>
      </p:sp>
      <p:sp>
        <p:nvSpPr>
          <p:cNvPr id="90115" name="内容占位符 2"/>
          <p:cNvSpPr>
            <a:spLocks noGrp="1"/>
          </p:cNvSpPr>
          <p:nvPr>
            <p:ph idx="1"/>
          </p:nvPr>
        </p:nvSpPr>
        <p:spPr/>
        <p:txBody>
          <a:bodyPr/>
          <a:lstStyle/>
          <a:p>
            <a:pPr eaLnBrk="1" hangingPunct="1"/>
            <a:r>
              <a:rPr lang="en-US" altLang="zh-CN" sz="2400" dirty="0"/>
              <a:t>Impact of I/O on System Performance </a:t>
            </a:r>
          </a:p>
          <a:p>
            <a:pPr lvl="1" eaLnBrk="1" hangingPunct="1"/>
            <a:r>
              <a:rPr lang="en-US" altLang="zh-CN" sz="2000" dirty="0"/>
              <a:t>Elapsed time= CPU time + I/O time</a:t>
            </a:r>
          </a:p>
          <a:p>
            <a:pPr eaLnBrk="1" hangingPunct="1"/>
            <a:r>
              <a:rPr lang="en-US" altLang="zh-CN" sz="2400" dirty="0">
                <a:solidFill>
                  <a:srgbClr val="000000"/>
                </a:solidFill>
              </a:rPr>
              <a:t>RAID </a:t>
            </a:r>
          </a:p>
          <a:p>
            <a:pPr lvl="1" eaLnBrk="1" hangingPunct="1"/>
            <a:r>
              <a:rPr lang="en-US" altLang="zh-CN" sz="2000" dirty="0">
                <a:solidFill>
                  <a:srgbClr val="000000"/>
                </a:solidFill>
              </a:rPr>
              <a:t>redundant arrays of inexpensive disks</a:t>
            </a:r>
          </a:p>
          <a:p>
            <a:pPr eaLnBrk="1" hangingPunct="1"/>
            <a:endParaRPr lang="zh-CN" altLang="en-US" sz="2400" dirty="0">
              <a:solidFill>
                <a:srgbClr val="000000"/>
              </a:solidFill>
            </a:endParaRPr>
          </a:p>
        </p:txBody>
      </p:sp>
      <p:pic>
        <p:nvPicPr>
          <p:cNvPr id="90116" name="Picture 4"/>
          <p:cNvPicPr>
            <a:picLocks noChangeAspect="1" noChangeArrowheads="1"/>
          </p:cNvPicPr>
          <p:nvPr/>
        </p:nvPicPr>
        <p:blipFill>
          <a:blip r:embed="rId3"/>
          <a:srcRect/>
          <a:stretch>
            <a:fillRect/>
          </a:stretch>
        </p:blipFill>
        <p:spPr bwMode="auto">
          <a:xfrm>
            <a:off x="1524000" y="2928935"/>
            <a:ext cx="8839200" cy="3546475"/>
          </a:xfrm>
          <a:prstGeom prst="rect">
            <a:avLst/>
          </a:prstGeom>
          <a:noFill/>
          <a:ln w="2857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310050" y="214291"/>
            <a:ext cx="6357950" cy="963613"/>
          </a:xfrm>
        </p:spPr>
        <p:txBody>
          <a:bodyPr/>
          <a:lstStyle/>
          <a:p>
            <a:pPr eaLnBrk="1" hangingPunct="1">
              <a:defRPr/>
            </a:pPr>
            <a:r>
              <a:rPr lang="en-US" altLang="zh-CN" sz="3200" dirty="0"/>
              <a:t>RAID: </a:t>
            </a:r>
            <a:br>
              <a:rPr lang="en-US" altLang="zh-CN" sz="3200" dirty="0"/>
            </a:br>
            <a:r>
              <a:rPr lang="en-US" altLang="zh-CN" sz="2400" dirty="0"/>
              <a:t>Redundant Arrays of Inexpensive Disks</a:t>
            </a:r>
            <a:endParaRPr lang="en-US" altLang="zh-CN" sz="2400" b="0" dirty="0"/>
          </a:p>
        </p:txBody>
      </p:sp>
      <p:sp>
        <p:nvSpPr>
          <p:cNvPr id="91139" name="Rectangle 3"/>
          <p:cNvSpPr>
            <a:spLocks noGrp="1" noChangeArrowheads="1"/>
          </p:cNvSpPr>
          <p:nvPr>
            <p:ph idx="1"/>
          </p:nvPr>
        </p:nvSpPr>
        <p:spPr>
          <a:xfrm>
            <a:off x="2238348" y="1142984"/>
            <a:ext cx="7162800" cy="4114800"/>
          </a:xfrm>
        </p:spPr>
        <p:txBody>
          <a:bodyPr/>
          <a:lstStyle/>
          <a:p>
            <a:pPr eaLnBrk="1" hangingPunct="1">
              <a:buFontTx/>
              <a:buNone/>
            </a:pPr>
            <a:r>
              <a:rPr lang="en-US" altLang="zh-CN" sz="2800" dirty="0">
                <a:solidFill>
                  <a:schemeClr val="hlink"/>
                </a:solidFill>
              </a:rPr>
              <a:t>A disk arrays replace larger disk</a:t>
            </a:r>
          </a:p>
        </p:txBody>
      </p:sp>
      <p:pic>
        <p:nvPicPr>
          <p:cNvPr id="91140" name="Picture 6"/>
          <p:cNvPicPr>
            <a:picLocks noChangeAspect="1" noChangeArrowheads="1"/>
          </p:cNvPicPr>
          <p:nvPr/>
        </p:nvPicPr>
        <p:blipFill>
          <a:blip r:embed="rId3"/>
          <a:srcRect/>
          <a:stretch>
            <a:fillRect/>
          </a:stretch>
        </p:blipFill>
        <p:spPr bwMode="auto">
          <a:xfrm>
            <a:off x="2524100" y="1571612"/>
            <a:ext cx="6858048" cy="4954588"/>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238612" y="0"/>
            <a:ext cx="6429388" cy="1428736"/>
          </a:xfrm>
        </p:spPr>
        <p:txBody>
          <a:bodyPr vert="horz" wrap="square" lIns="90487" tIns="45720" rIns="90487" bIns="45720" numCol="1" anchor="ctr" anchorCtr="0" compatLnSpc="1">
            <a:prstTxWarp prst="textNoShape">
              <a:avLst/>
            </a:prstTxWarp>
          </a:bodyPr>
          <a:lstStyle/>
          <a:p>
            <a:pPr eaLnBrk="1" hangingPunct="1">
              <a:defRPr/>
            </a:pPr>
            <a:r>
              <a:rPr lang="en-US" altLang="zh-CN" dirty="0" smtClean="0"/>
              <a:t>Use Arrays of Small Disks?</a:t>
            </a:r>
          </a:p>
        </p:txBody>
      </p:sp>
      <p:grpSp>
        <p:nvGrpSpPr>
          <p:cNvPr id="92163" name="Group 3"/>
          <p:cNvGrpSpPr>
            <a:grpSpLocks/>
          </p:cNvGrpSpPr>
          <p:nvPr/>
        </p:nvGrpSpPr>
        <p:grpSpPr bwMode="auto">
          <a:xfrm>
            <a:off x="4238612" y="3929068"/>
            <a:ext cx="4895850" cy="450617"/>
            <a:chOff x="1668" y="2460"/>
            <a:chExt cx="3596" cy="597"/>
          </a:xfrm>
        </p:grpSpPr>
        <p:sp>
          <p:nvSpPr>
            <p:cNvPr id="92278" name="Rectangle 4"/>
            <p:cNvSpPr>
              <a:spLocks noChangeArrowheads="1"/>
            </p:cNvSpPr>
            <p:nvPr/>
          </p:nvSpPr>
          <p:spPr bwMode="auto">
            <a:xfrm>
              <a:off x="1729" y="2534"/>
              <a:ext cx="1114" cy="523"/>
            </a:xfrm>
            <a:prstGeom prst="rect">
              <a:avLst/>
            </a:prstGeom>
            <a:noFill/>
            <a:ln w="12700">
              <a:noFill/>
              <a:miter lim="800000"/>
              <a:headEnd/>
              <a:tailEnd/>
            </a:ln>
            <a:effectLst/>
          </p:spPr>
          <p:txBody>
            <a:bodyPr lIns="90487" tIns="44450" rIns="90487" bIns="44450">
              <a:spAutoFit/>
            </a:bodyPr>
            <a:lstStyle/>
            <a:p>
              <a:pPr eaLnBrk="0" hangingPunct="0">
                <a:lnSpc>
                  <a:spcPct val="90000"/>
                </a:lnSpc>
                <a:spcBef>
                  <a:spcPct val="50000"/>
                </a:spcBef>
              </a:pPr>
              <a:r>
                <a:rPr lang="en-US" altLang="zh-CN" sz="2200" b="1">
                  <a:solidFill>
                    <a:srgbClr val="00FF00"/>
                  </a:solidFill>
                </a:rPr>
                <a:t>Low End</a:t>
              </a:r>
            </a:p>
          </p:txBody>
        </p:sp>
        <p:sp>
          <p:nvSpPr>
            <p:cNvPr id="92279" name="Rectangle 5"/>
            <p:cNvSpPr>
              <a:spLocks noChangeArrowheads="1"/>
            </p:cNvSpPr>
            <p:nvPr/>
          </p:nvSpPr>
          <p:spPr bwMode="auto">
            <a:xfrm>
              <a:off x="4069" y="2521"/>
              <a:ext cx="1115" cy="523"/>
            </a:xfrm>
            <a:prstGeom prst="rect">
              <a:avLst/>
            </a:prstGeom>
            <a:noFill/>
            <a:ln w="12700">
              <a:noFill/>
              <a:miter lim="800000"/>
              <a:headEnd/>
              <a:tailEnd/>
            </a:ln>
            <a:effectLst/>
          </p:spPr>
          <p:txBody>
            <a:bodyPr lIns="90487" tIns="44450" rIns="90487" bIns="44450">
              <a:spAutoFit/>
            </a:bodyPr>
            <a:lstStyle/>
            <a:p>
              <a:pPr eaLnBrk="0" hangingPunct="0">
                <a:lnSpc>
                  <a:spcPct val="90000"/>
                </a:lnSpc>
                <a:spcBef>
                  <a:spcPct val="50000"/>
                </a:spcBef>
              </a:pPr>
              <a:r>
                <a:rPr lang="en-US" altLang="zh-CN" sz="2200" b="1">
                  <a:solidFill>
                    <a:srgbClr val="00FF00"/>
                  </a:solidFill>
                </a:rPr>
                <a:t>High End</a:t>
              </a:r>
            </a:p>
          </p:txBody>
        </p:sp>
        <p:sp>
          <p:nvSpPr>
            <p:cNvPr id="92280" name="Line 6"/>
            <p:cNvSpPr>
              <a:spLocks noChangeShapeType="1"/>
            </p:cNvSpPr>
            <p:nvPr/>
          </p:nvSpPr>
          <p:spPr bwMode="auto">
            <a:xfrm>
              <a:off x="2836" y="2664"/>
              <a:ext cx="1264" cy="0"/>
            </a:xfrm>
            <a:prstGeom prst="line">
              <a:avLst/>
            </a:prstGeom>
            <a:noFill/>
            <a:ln w="50800">
              <a:solidFill>
                <a:schemeClr val="tx1"/>
              </a:solidFill>
              <a:round/>
              <a:headEnd/>
              <a:tailEnd type="triangle" w="med" len="med"/>
            </a:ln>
            <a:effectLst/>
          </p:spPr>
          <p:txBody>
            <a:bodyPr wrap="none" anchor="ctr"/>
            <a:lstStyle/>
            <a:p>
              <a:endParaRPr lang="zh-CN" altLang="en-US"/>
            </a:p>
          </p:txBody>
        </p:sp>
        <p:sp useBgFill="1">
          <p:nvSpPr>
            <p:cNvPr id="92281" name="Rectangle 7"/>
            <p:cNvSpPr>
              <a:spLocks noChangeArrowheads="1"/>
            </p:cNvSpPr>
            <p:nvPr/>
          </p:nvSpPr>
          <p:spPr bwMode="auto">
            <a:xfrm>
              <a:off x="5236" y="2500"/>
              <a:ext cx="28" cy="28"/>
            </a:xfrm>
            <a:prstGeom prst="rect">
              <a:avLst/>
            </a:prstGeom>
            <a:ln w="12700">
              <a:solidFill>
                <a:schemeClr val="tx1"/>
              </a:solidFill>
              <a:miter lim="800000"/>
              <a:headEnd/>
              <a:tailEnd/>
            </a:ln>
            <a:effectLst/>
          </p:spPr>
          <p:txBody>
            <a:bodyPr wrap="none" anchor="ctr"/>
            <a:lstStyle/>
            <a:p>
              <a:endParaRPr lang="zh-CN" altLang="en-US"/>
            </a:p>
          </p:txBody>
        </p:sp>
        <p:sp>
          <p:nvSpPr>
            <p:cNvPr id="92282" name="Line 8"/>
            <p:cNvSpPr>
              <a:spLocks noChangeShapeType="1"/>
            </p:cNvSpPr>
            <p:nvPr/>
          </p:nvSpPr>
          <p:spPr bwMode="auto">
            <a:xfrm>
              <a:off x="1684" y="2460"/>
              <a:ext cx="3544" cy="0"/>
            </a:xfrm>
            <a:prstGeom prst="line">
              <a:avLst/>
            </a:prstGeom>
            <a:noFill/>
            <a:ln w="12700">
              <a:solidFill>
                <a:schemeClr val="tx1"/>
              </a:solidFill>
              <a:round/>
              <a:headEnd/>
              <a:tailEnd/>
            </a:ln>
            <a:effectLst/>
          </p:spPr>
          <p:txBody>
            <a:bodyPr wrap="none" anchor="ctr"/>
            <a:lstStyle/>
            <a:p>
              <a:endParaRPr lang="zh-CN" altLang="en-US"/>
            </a:p>
          </p:txBody>
        </p:sp>
        <p:sp>
          <p:nvSpPr>
            <p:cNvPr id="92283" name="Line 9"/>
            <p:cNvSpPr>
              <a:spLocks noChangeShapeType="1"/>
            </p:cNvSpPr>
            <p:nvPr/>
          </p:nvSpPr>
          <p:spPr bwMode="auto">
            <a:xfrm>
              <a:off x="1668" y="2476"/>
              <a:ext cx="0" cy="472"/>
            </a:xfrm>
            <a:prstGeom prst="line">
              <a:avLst/>
            </a:prstGeom>
            <a:noFill/>
            <a:ln w="12700">
              <a:solidFill>
                <a:schemeClr val="tx1"/>
              </a:solidFill>
              <a:round/>
              <a:headEnd/>
              <a:tailEnd/>
            </a:ln>
            <a:effectLst/>
          </p:spPr>
          <p:txBody>
            <a:bodyPr wrap="none" anchor="ctr"/>
            <a:lstStyle/>
            <a:p>
              <a:endParaRPr lang="zh-CN" altLang="en-US"/>
            </a:p>
          </p:txBody>
        </p:sp>
        <p:sp>
          <p:nvSpPr>
            <p:cNvPr id="92284" name="Line 10"/>
            <p:cNvSpPr>
              <a:spLocks noChangeShapeType="1"/>
            </p:cNvSpPr>
            <p:nvPr/>
          </p:nvSpPr>
          <p:spPr bwMode="auto">
            <a:xfrm>
              <a:off x="5232" y="2464"/>
              <a:ext cx="0" cy="472"/>
            </a:xfrm>
            <a:prstGeom prst="line">
              <a:avLst/>
            </a:prstGeom>
            <a:noFill/>
            <a:ln w="12700">
              <a:solidFill>
                <a:schemeClr val="tx1"/>
              </a:solidFill>
              <a:round/>
              <a:headEnd/>
              <a:tailEnd/>
            </a:ln>
            <a:effectLst/>
          </p:spPr>
          <p:txBody>
            <a:bodyPr wrap="none" anchor="ctr"/>
            <a:lstStyle/>
            <a:p>
              <a:endParaRPr lang="zh-CN" altLang="en-US"/>
            </a:p>
          </p:txBody>
        </p:sp>
        <p:sp>
          <p:nvSpPr>
            <p:cNvPr id="92285" name="Line 11"/>
            <p:cNvSpPr>
              <a:spLocks noChangeShapeType="1"/>
            </p:cNvSpPr>
            <p:nvPr/>
          </p:nvSpPr>
          <p:spPr bwMode="auto">
            <a:xfrm>
              <a:off x="1684" y="2964"/>
              <a:ext cx="3544" cy="0"/>
            </a:xfrm>
            <a:prstGeom prst="line">
              <a:avLst/>
            </a:prstGeom>
            <a:noFill/>
            <a:ln w="12700">
              <a:solidFill>
                <a:schemeClr val="tx1"/>
              </a:solidFill>
              <a:round/>
              <a:headEnd/>
              <a:tailEnd/>
            </a:ln>
            <a:effectLst/>
          </p:spPr>
          <p:txBody>
            <a:bodyPr wrap="none" anchor="ctr"/>
            <a:lstStyle/>
            <a:p>
              <a:endParaRPr lang="zh-CN" altLang="en-US"/>
            </a:p>
          </p:txBody>
        </p:sp>
      </p:grpSp>
      <p:grpSp>
        <p:nvGrpSpPr>
          <p:cNvPr id="92164" name="Group 12"/>
          <p:cNvGrpSpPr>
            <a:grpSpLocks/>
          </p:cNvGrpSpPr>
          <p:nvPr/>
        </p:nvGrpSpPr>
        <p:grpSpPr bwMode="auto">
          <a:xfrm>
            <a:off x="2309787" y="4572008"/>
            <a:ext cx="7326313" cy="1504950"/>
            <a:chOff x="517" y="3075"/>
            <a:chExt cx="4615" cy="948"/>
          </a:xfrm>
        </p:grpSpPr>
        <p:sp>
          <p:nvSpPr>
            <p:cNvPr id="92205" name="Freeform 13"/>
            <p:cNvSpPr>
              <a:spLocks/>
            </p:cNvSpPr>
            <p:nvPr/>
          </p:nvSpPr>
          <p:spPr bwMode="auto">
            <a:xfrm>
              <a:off x="2375" y="3814"/>
              <a:ext cx="482" cy="101"/>
            </a:xfrm>
            <a:custGeom>
              <a:avLst/>
              <a:gdLst>
                <a:gd name="T0" fmla="*/ 0 w 482"/>
                <a:gd name="T1" fmla="*/ 0 h 101"/>
                <a:gd name="T2" fmla="*/ 481 w 482"/>
                <a:gd name="T3" fmla="*/ 0 h 101"/>
                <a:gd name="T4" fmla="*/ 481 w 482"/>
                <a:gd name="T5" fmla="*/ 100 h 101"/>
                <a:gd name="T6" fmla="*/ 0 w 482"/>
                <a:gd name="T7" fmla="*/ 100 h 101"/>
                <a:gd name="T8" fmla="*/ 0 w 482"/>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2" h="101">
                  <a:moveTo>
                    <a:pt x="0" y="0"/>
                  </a:moveTo>
                  <a:lnTo>
                    <a:pt x="481" y="0"/>
                  </a:lnTo>
                  <a:lnTo>
                    <a:pt x="481" y="100"/>
                  </a:lnTo>
                  <a:lnTo>
                    <a:pt x="0" y="100"/>
                  </a:lnTo>
                  <a:lnTo>
                    <a:pt x="0" y="0"/>
                  </a:lnTo>
                </a:path>
              </a:pathLst>
            </a:custGeom>
            <a:solidFill>
              <a:srgbClr val="FFFFFF"/>
            </a:solidFill>
            <a:ln w="12700" cap="rnd">
              <a:noFill/>
              <a:round/>
              <a:headEnd type="none" w="med" len="med"/>
              <a:tailEnd type="none" w="med" len="med"/>
            </a:ln>
            <a:effectLst/>
          </p:spPr>
          <p:txBody>
            <a:bodyPr/>
            <a:lstStyle/>
            <a:p>
              <a:endParaRPr lang="zh-CN" altLang="en-US"/>
            </a:p>
          </p:txBody>
        </p:sp>
        <p:sp>
          <p:nvSpPr>
            <p:cNvPr id="92206" name="Freeform 14"/>
            <p:cNvSpPr>
              <a:spLocks/>
            </p:cNvSpPr>
            <p:nvPr/>
          </p:nvSpPr>
          <p:spPr bwMode="auto">
            <a:xfrm>
              <a:off x="2369" y="3784"/>
              <a:ext cx="512" cy="137"/>
            </a:xfrm>
            <a:custGeom>
              <a:avLst/>
              <a:gdLst>
                <a:gd name="T0" fmla="*/ 0 w 512"/>
                <a:gd name="T1" fmla="*/ 0 h 137"/>
                <a:gd name="T2" fmla="*/ 511 w 512"/>
                <a:gd name="T3" fmla="*/ 0 h 137"/>
                <a:gd name="T4" fmla="*/ 511 w 512"/>
                <a:gd name="T5" fmla="*/ 136 h 137"/>
                <a:gd name="T6" fmla="*/ 0 w 512"/>
                <a:gd name="T7" fmla="*/ 136 h 137"/>
                <a:gd name="T8" fmla="*/ 0 w 512"/>
                <a:gd name="T9" fmla="*/ 0 h 1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137">
                  <a:moveTo>
                    <a:pt x="0" y="0"/>
                  </a:moveTo>
                  <a:lnTo>
                    <a:pt x="511" y="0"/>
                  </a:lnTo>
                  <a:lnTo>
                    <a:pt x="511" y="136"/>
                  </a:lnTo>
                  <a:lnTo>
                    <a:pt x="0" y="136"/>
                  </a:lnTo>
                  <a:lnTo>
                    <a:pt x="0" y="0"/>
                  </a:lnTo>
                </a:path>
              </a:pathLst>
            </a:custGeom>
            <a:solidFill>
              <a:srgbClr val="EAEC5E"/>
            </a:solidFill>
            <a:ln w="12700" cap="rnd" cmpd="sng">
              <a:solidFill>
                <a:srgbClr val="000000"/>
              </a:solidFill>
              <a:prstDash val="solid"/>
              <a:round/>
              <a:headEnd type="none" w="med" len="med"/>
              <a:tailEnd type="none" w="med" len="med"/>
            </a:ln>
            <a:effectLst/>
          </p:spPr>
          <p:txBody>
            <a:bodyPr/>
            <a:lstStyle/>
            <a:p>
              <a:endParaRPr lang="zh-CN" altLang="en-US"/>
            </a:p>
          </p:txBody>
        </p:sp>
        <p:sp>
          <p:nvSpPr>
            <p:cNvPr id="92207" name="Line 15"/>
            <p:cNvSpPr>
              <a:spLocks noChangeShapeType="1"/>
            </p:cNvSpPr>
            <p:nvPr/>
          </p:nvSpPr>
          <p:spPr bwMode="auto">
            <a:xfrm flipV="1">
              <a:off x="2373" y="3696"/>
              <a:ext cx="176" cy="82"/>
            </a:xfrm>
            <a:prstGeom prst="line">
              <a:avLst/>
            </a:prstGeom>
            <a:noFill/>
            <a:ln w="12700">
              <a:solidFill>
                <a:srgbClr val="000000"/>
              </a:solidFill>
              <a:round/>
              <a:headEnd/>
              <a:tailEnd/>
            </a:ln>
            <a:effectLst/>
          </p:spPr>
          <p:txBody>
            <a:bodyPr wrap="none" anchor="ctr"/>
            <a:lstStyle/>
            <a:p>
              <a:endParaRPr lang="zh-CN" altLang="en-US"/>
            </a:p>
          </p:txBody>
        </p:sp>
        <p:sp>
          <p:nvSpPr>
            <p:cNvPr id="92208" name="Line 16"/>
            <p:cNvSpPr>
              <a:spLocks noChangeShapeType="1"/>
            </p:cNvSpPr>
            <p:nvPr/>
          </p:nvSpPr>
          <p:spPr bwMode="auto">
            <a:xfrm flipV="1">
              <a:off x="2876" y="3702"/>
              <a:ext cx="159" cy="82"/>
            </a:xfrm>
            <a:prstGeom prst="line">
              <a:avLst/>
            </a:prstGeom>
            <a:noFill/>
            <a:ln w="12700">
              <a:solidFill>
                <a:srgbClr val="000000"/>
              </a:solidFill>
              <a:round/>
              <a:headEnd/>
              <a:tailEnd/>
            </a:ln>
            <a:effectLst/>
          </p:spPr>
          <p:txBody>
            <a:bodyPr wrap="none" anchor="ctr"/>
            <a:lstStyle/>
            <a:p>
              <a:endParaRPr lang="zh-CN" altLang="en-US"/>
            </a:p>
          </p:txBody>
        </p:sp>
        <p:sp>
          <p:nvSpPr>
            <p:cNvPr id="92209" name="Line 17"/>
            <p:cNvSpPr>
              <a:spLocks noChangeShapeType="1"/>
            </p:cNvSpPr>
            <p:nvPr/>
          </p:nvSpPr>
          <p:spPr bwMode="auto">
            <a:xfrm flipV="1">
              <a:off x="2864" y="3802"/>
              <a:ext cx="169" cy="111"/>
            </a:xfrm>
            <a:prstGeom prst="line">
              <a:avLst/>
            </a:prstGeom>
            <a:noFill/>
            <a:ln w="12700">
              <a:solidFill>
                <a:srgbClr val="000000"/>
              </a:solidFill>
              <a:round/>
              <a:headEnd/>
              <a:tailEnd/>
            </a:ln>
            <a:effectLst/>
          </p:spPr>
          <p:txBody>
            <a:bodyPr wrap="none" anchor="ctr"/>
            <a:lstStyle/>
            <a:p>
              <a:endParaRPr lang="zh-CN" altLang="en-US"/>
            </a:p>
          </p:txBody>
        </p:sp>
        <p:grpSp>
          <p:nvGrpSpPr>
            <p:cNvPr id="92210" name="Group 18"/>
            <p:cNvGrpSpPr>
              <a:grpSpLocks/>
            </p:cNvGrpSpPr>
            <p:nvPr/>
          </p:nvGrpSpPr>
          <p:grpSpPr bwMode="auto">
            <a:xfrm>
              <a:off x="2553" y="3694"/>
              <a:ext cx="482" cy="102"/>
              <a:chOff x="2553" y="3694"/>
              <a:chExt cx="482" cy="102"/>
            </a:xfrm>
          </p:grpSpPr>
          <p:sp>
            <p:nvSpPr>
              <p:cNvPr id="92276" name="Line 19"/>
              <p:cNvSpPr>
                <a:spLocks noChangeShapeType="1"/>
              </p:cNvSpPr>
              <p:nvPr/>
            </p:nvSpPr>
            <p:spPr bwMode="auto">
              <a:xfrm>
                <a:off x="2553" y="3694"/>
                <a:ext cx="478" cy="0"/>
              </a:xfrm>
              <a:prstGeom prst="line">
                <a:avLst/>
              </a:prstGeom>
              <a:noFill/>
              <a:ln w="12700">
                <a:solidFill>
                  <a:srgbClr val="000000"/>
                </a:solidFill>
                <a:round/>
                <a:headEnd/>
                <a:tailEnd/>
              </a:ln>
              <a:effectLst/>
            </p:spPr>
            <p:txBody>
              <a:bodyPr wrap="none" anchor="ctr"/>
              <a:lstStyle/>
              <a:p>
                <a:endParaRPr lang="zh-CN" altLang="en-US"/>
              </a:p>
            </p:txBody>
          </p:sp>
          <p:sp>
            <p:nvSpPr>
              <p:cNvPr id="92277" name="Line 20"/>
              <p:cNvSpPr>
                <a:spLocks noChangeShapeType="1"/>
              </p:cNvSpPr>
              <p:nvPr/>
            </p:nvSpPr>
            <p:spPr bwMode="auto">
              <a:xfrm>
                <a:off x="3035" y="3698"/>
                <a:ext cx="0" cy="98"/>
              </a:xfrm>
              <a:prstGeom prst="line">
                <a:avLst/>
              </a:prstGeom>
              <a:noFill/>
              <a:ln w="12700">
                <a:solidFill>
                  <a:srgbClr val="000000"/>
                </a:solidFill>
                <a:round/>
                <a:headEnd/>
                <a:tailEnd/>
              </a:ln>
              <a:effectLst/>
            </p:spPr>
            <p:txBody>
              <a:bodyPr wrap="none" anchor="ctr"/>
              <a:lstStyle/>
              <a:p>
                <a:endParaRPr lang="zh-CN" altLang="en-US"/>
              </a:p>
            </p:txBody>
          </p:sp>
        </p:grpSp>
        <p:sp>
          <p:nvSpPr>
            <p:cNvPr id="92211" name="Freeform 21"/>
            <p:cNvSpPr>
              <a:spLocks/>
            </p:cNvSpPr>
            <p:nvPr/>
          </p:nvSpPr>
          <p:spPr bwMode="auto">
            <a:xfrm>
              <a:off x="3057" y="3683"/>
              <a:ext cx="799" cy="251"/>
            </a:xfrm>
            <a:custGeom>
              <a:avLst/>
              <a:gdLst>
                <a:gd name="T0" fmla="*/ 0 w 799"/>
                <a:gd name="T1" fmla="*/ 0 h 251"/>
                <a:gd name="T2" fmla="*/ 798 w 799"/>
                <a:gd name="T3" fmla="*/ 0 h 251"/>
                <a:gd name="T4" fmla="*/ 798 w 799"/>
                <a:gd name="T5" fmla="*/ 250 h 251"/>
                <a:gd name="T6" fmla="*/ 0 w 799"/>
                <a:gd name="T7" fmla="*/ 250 h 251"/>
                <a:gd name="T8" fmla="*/ 0 w 799"/>
                <a:gd name="T9" fmla="*/ 0 h 2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251">
                  <a:moveTo>
                    <a:pt x="0" y="0"/>
                  </a:moveTo>
                  <a:lnTo>
                    <a:pt x="798" y="0"/>
                  </a:lnTo>
                  <a:lnTo>
                    <a:pt x="798" y="250"/>
                  </a:lnTo>
                  <a:lnTo>
                    <a:pt x="0" y="250"/>
                  </a:lnTo>
                  <a:lnTo>
                    <a:pt x="0" y="0"/>
                  </a:lnTo>
                </a:path>
              </a:pathLst>
            </a:custGeom>
            <a:solidFill>
              <a:srgbClr val="EAEC5E"/>
            </a:solidFill>
            <a:ln w="12700" cap="rnd" cmpd="sng">
              <a:solidFill>
                <a:srgbClr val="000000"/>
              </a:solidFill>
              <a:prstDash val="solid"/>
              <a:round/>
              <a:headEnd type="none" w="med" len="med"/>
              <a:tailEnd type="none" w="med" len="med"/>
            </a:ln>
            <a:effectLst/>
          </p:spPr>
          <p:txBody>
            <a:bodyPr/>
            <a:lstStyle/>
            <a:p>
              <a:endParaRPr lang="zh-CN" altLang="en-US"/>
            </a:p>
          </p:txBody>
        </p:sp>
        <p:sp>
          <p:nvSpPr>
            <p:cNvPr id="92212" name="Line 22"/>
            <p:cNvSpPr>
              <a:spLocks noChangeShapeType="1"/>
            </p:cNvSpPr>
            <p:nvPr/>
          </p:nvSpPr>
          <p:spPr bwMode="auto">
            <a:xfrm flipV="1">
              <a:off x="3079" y="3608"/>
              <a:ext cx="122" cy="69"/>
            </a:xfrm>
            <a:prstGeom prst="line">
              <a:avLst/>
            </a:prstGeom>
            <a:noFill/>
            <a:ln w="12700">
              <a:solidFill>
                <a:srgbClr val="000000"/>
              </a:solidFill>
              <a:round/>
              <a:headEnd/>
              <a:tailEnd/>
            </a:ln>
            <a:effectLst/>
          </p:spPr>
          <p:txBody>
            <a:bodyPr wrap="none" anchor="ctr"/>
            <a:lstStyle/>
            <a:p>
              <a:endParaRPr lang="zh-CN" altLang="en-US"/>
            </a:p>
          </p:txBody>
        </p:sp>
        <p:sp>
          <p:nvSpPr>
            <p:cNvPr id="92213" name="Line 23"/>
            <p:cNvSpPr>
              <a:spLocks noChangeShapeType="1"/>
            </p:cNvSpPr>
            <p:nvPr/>
          </p:nvSpPr>
          <p:spPr bwMode="auto">
            <a:xfrm flipV="1">
              <a:off x="3861" y="3600"/>
              <a:ext cx="136" cy="93"/>
            </a:xfrm>
            <a:prstGeom prst="line">
              <a:avLst/>
            </a:prstGeom>
            <a:noFill/>
            <a:ln w="12700">
              <a:solidFill>
                <a:srgbClr val="000000"/>
              </a:solidFill>
              <a:round/>
              <a:headEnd/>
              <a:tailEnd/>
            </a:ln>
            <a:effectLst/>
          </p:spPr>
          <p:txBody>
            <a:bodyPr wrap="none" anchor="ctr"/>
            <a:lstStyle/>
            <a:p>
              <a:endParaRPr lang="zh-CN" altLang="en-US"/>
            </a:p>
          </p:txBody>
        </p:sp>
        <p:grpSp>
          <p:nvGrpSpPr>
            <p:cNvPr id="92214" name="Group 24"/>
            <p:cNvGrpSpPr>
              <a:grpSpLocks/>
            </p:cNvGrpSpPr>
            <p:nvPr/>
          </p:nvGrpSpPr>
          <p:grpSpPr bwMode="auto">
            <a:xfrm>
              <a:off x="3205" y="3602"/>
              <a:ext cx="790" cy="215"/>
              <a:chOff x="3205" y="3602"/>
              <a:chExt cx="790" cy="215"/>
            </a:xfrm>
          </p:grpSpPr>
          <p:sp>
            <p:nvSpPr>
              <p:cNvPr id="92274" name="Line 25"/>
              <p:cNvSpPr>
                <a:spLocks noChangeShapeType="1"/>
              </p:cNvSpPr>
              <p:nvPr/>
            </p:nvSpPr>
            <p:spPr bwMode="auto">
              <a:xfrm>
                <a:off x="3205" y="3602"/>
                <a:ext cx="786" cy="0"/>
              </a:xfrm>
              <a:prstGeom prst="line">
                <a:avLst/>
              </a:prstGeom>
              <a:noFill/>
              <a:ln w="12700">
                <a:solidFill>
                  <a:srgbClr val="000000"/>
                </a:solidFill>
                <a:round/>
                <a:headEnd/>
                <a:tailEnd/>
              </a:ln>
              <a:effectLst/>
            </p:spPr>
            <p:txBody>
              <a:bodyPr wrap="none" anchor="ctr"/>
              <a:lstStyle/>
              <a:p>
                <a:endParaRPr lang="zh-CN" altLang="en-US"/>
              </a:p>
            </p:txBody>
          </p:sp>
          <p:sp>
            <p:nvSpPr>
              <p:cNvPr id="92275" name="Line 26"/>
              <p:cNvSpPr>
                <a:spLocks noChangeShapeType="1"/>
              </p:cNvSpPr>
              <p:nvPr/>
            </p:nvSpPr>
            <p:spPr bwMode="auto">
              <a:xfrm>
                <a:off x="3995" y="3606"/>
                <a:ext cx="0" cy="211"/>
              </a:xfrm>
              <a:prstGeom prst="line">
                <a:avLst/>
              </a:prstGeom>
              <a:noFill/>
              <a:ln w="12700">
                <a:solidFill>
                  <a:srgbClr val="000000"/>
                </a:solidFill>
                <a:round/>
                <a:headEnd/>
                <a:tailEnd/>
              </a:ln>
              <a:effectLst/>
            </p:spPr>
            <p:txBody>
              <a:bodyPr wrap="none" anchor="ctr"/>
              <a:lstStyle/>
              <a:p>
                <a:endParaRPr lang="zh-CN" altLang="en-US"/>
              </a:p>
            </p:txBody>
          </p:sp>
        </p:grpSp>
        <p:sp>
          <p:nvSpPr>
            <p:cNvPr id="92215" name="Line 27"/>
            <p:cNvSpPr>
              <a:spLocks noChangeShapeType="1"/>
            </p:cNvSpPr>
            <p:nvPr/>
          </p:nvSpPr>
          <p:spPr bwMode="auto">
            <a:xfrm flipV="1">
              <a:off x="3885" y="3819"/>
              <a:ext cx="114" cy="102"/>
            </a:xfrm>
            <a:prstGeom prst="line">
              <a:avLst/>
            </a:prstGeom>
            <a:noFill/>
            <a:ln w="12700">
              <a:solidFill>
                <a:srgbClr val="000000"/>
              </a:solidFill>
              <a:round/>
              <a:headEnd/>
              <a:tailEnd/>
            </a:ln>
            <a:effectLst/>
          </p:spPr>
          <p:txBody>
            <a:bodyPr wrap="none" anchor="ctr"/>
            <a:lstStyle/>
            <a:p>
              <a:endParaRPr lang="zh-CN" altLang="en-US"/>
            </a:p>
          </p:txBody>
        </p:sp>
        <p:grpSp>
          <p:nvGrpSpPr>
            <p:cNvPr id="92216" name="Group 28"/>
            <p:cNvGrpSpPr>
              <a:grpSpLocks/>
            </p:cNvGrpSpPr>
            <p:nvPr/>
          </p:nvGrpSpPr>
          <p:grpSpPr bwMode="auto">
            <a:xfrm>
              <a:off x="1854" y="3812"/>
              <a:ext cx="341" cy="85"/>
              <a:chOff x="1854" y="3812"/>
              <a:chExt cx="341" cy="85"/>
            </a:xfrm>
          </p:grpSpPr>
          <p:sp>
            <p:nvSpPr>
              <p:cNvPr id="92267" name="Freeform 29"/>
              <p:cNvSpPr>
                <a:spLocks/>
              </p:cNvSpPr>
              <p:nvPr/>
            </p:nvSpPr>
            <p:spPr bwMode="auto">
              <a:xfrm>
                <a:off x="1854" y="3871"/>
                <a:ext cx="153" cy="20"/>
              </a:xfrm>
              <a:custGeom>
                <a:avLst/>
                <a:gdLst>
                  <a:gd name="T0" fmla="*/ 0 w 153"/>
                  <a:gd name="T1" fmla="*/ 0 h 20"/>
                  <a:gd name="T2" fmla="*/ 152 w 153"/>
                  <a:gd name="T3" fmla="*/ 0 h 20"/>
                  <a:gd name="T4" fmla="*/ 152 w 153"/>
                  <a:gd name="T5" fmla="*/ 19 h 20"/>
                  <a:gd name="T6" fmla="*/ 0 w 153"/>
                  <a:gd name="T7" fmla="*/ 19 h 20"/>
                  <a:gd name="T8" fmla="*/ 0 w 153"/>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20">
                    <a:moveTo>
                      <a:pt x="0" y="0"/>
                    </a:moveTo>
                    <a:lnTo>
                      <a:pt x="152" y="0"/>
                    </a:lnTo>
                    <a:lnTo>
                      <a:pt x="152" y="19"/>
                    </a:lnTo>
                    <a:lnTo>
                      <a:pt x="0" y="19"/>
                    </a:lnTo>
                    <a:lnTo>
                      <a:pt x="0" y="0"/>
                    </a:lnTo>
                  </a:path>
                </a:pathLst>
              </a:custGeom>
              <a:solidFill>
                <a:srgbClr val="EAEC5E"/>
              </a:solidFill>
              <a:ln w="12700" cap="rnd" cmpd="sng">
                <a:solidFill>
                  <a:srgbClr val="000000"/>
                </a:solidFill>
                <a:prstDash val="solid"/>
                <a:round/>
                <a:headEnd type="none" w="med" len="med"/>
                <a:tailEnd type="none" w="med" len="med"/>
              </a:ln>
              <a:effectLst/>
            </p:spPr>
            <p:txBody>
              <a:bodyPr/>
              <a:lstStyle/>
              <a:p>
                <a:endParaRPr lang="zh-CN" altLang="en-US"/>
              </a:p>
            </p:txBody>
          </p:sp>
          <p:sp>
            <p:nvSpPr>
              <p:cNvPr id="92268" name="Freeform 30"/>
              <p:cNvSpPr>
                <a:spLocks/>
              </p:cNvSpPr>
              <p:nvPr/>
            </p:nvSpPr>
            <p:spPr bwMode="auto">
              <a:xfrm>
                <a:off x="1854" y="3871"/>
                <a:ext cx="160" cy="26"/>
              </a:xfrm>
              <a:custGeom>
                <a:avLst/>
                <a:gdLst>
                  <a:gd name="T0" fmla="*/ 0 w 160"/>
                  <a:gd name="T1" fmla="*/ 0 h 26"/>
                  <a:gd name="T2" fmla="*/ 159 w 160"/>
                  <a:gd name="T3" fmla="*/ 0 h 26"/>
                  <a:gd name="T4" fmla="*/ 159 w 160"/>
                  <a:gd name="T5" fmla="*/ 25 h 26"/>
                  <a:gd name="T6" fmla="*/ 0 w 160"/>
                  <a:gd name="T7" fmla="*/ 25 h 26"/>
                  <a:gd name="T8" fmla="*/ 0 w 160"/>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 h="26">
                    <a:moveTo>
                      <a:pt x="0" y="0"/>
                    </a:moveTo>
                    <a:lnTo>
                      <a:pt x="159" y="0"/>
                    </a:lnTo>
                    <a:lnTo>
                      <a:pt x="159" y="25"/>
                    </a:lnTo>
                    <a:lnTo>
                      <a:pt x="0" y="25"/>
                    </a:lnTo>
                    <a:lnTo>
                      <a:pt x="0" y="0"/>
                    </a:lnTo>
                  </a:path>
                </a:pathLst>
              </a:custGeom>
              <a:solidFill>
                <a:srgbClr val="EAEC5E"/>
              </a:solidFill>
              <a:ln w="12700" cap="rnd" cmpd="sng">
                <a:solidFill>
                  <a:srgbClr val="000000"/>
                </a:solidFill>
                <a:prstDash val="solid"/>
                <a:round/>
                <a:headEnd type="none" w="med" len="med"/>
                <a:tailEnd type="none" w="med" len="med"/>
              </a:ln>
              <a:effectLst/>
            </p:spPr>
            <p:txBody>
              <a:bodyPr/>
              <a:lstStyle/>
              <a:p>
                <a:endParaRPr lang="zh-CN" altLang="en-US"/>
              </a:p>
            </p:txBody>
          </p:sp>
          <p:sp>
            <p:nvSpPr>
              <p:cNvPr id="92269" name="Line 31"/>
              <p:cNvSpPr>
                <a:spLocks noChangeShapeType="1"/>
              </p:cNvSpPr>
              <p:nvPr/>
            </p:nvSpPr>
            <p:spPr bwMode="auto">
              <a:xfrm flipV="1">
                <a:off x="1858" y="3812"/>
                <a:ext cx="176" cy="59"/>
              </a:xfrm>
              <a:prstGeom prst="line">
                <a:avLst/>
              </a:prstGeom>
              <a:noFill/>
              <a:ln w="12700">
                <a:solidFill>
                  <a:srgbClr val="000000"/>
                </a:solidFill>
                <a:round/>
                <a:headEnd/>
                <a:tailEnd/>
              </a:ln>
              <a:effectLst/>
            </p:spPr>
            <p:txBody>
              <a:bodyPr wrap="none" anchor="ctr"/>
              <a:lstStyle/>
              <a:p>
                <a:endParaRPr lang="zh-CN" altLang="en-US"/>
              </a:p>
            </p:txBody>
          </p:sp>
          <p:sp>
            <p:nvSpPr>
              <p:cNvPr id="92270" name="Line 32"/>
              <p:cNvSpPr>
                <a:spLocks noChangeShapeType="1"/>
              </p:cNvSpPr>
              <p:nvPr/>
            </p:nvSpPr>
            <p:spPr bwMode="auto">
              <a:xfrm flipV="1">
                <a:off x="2017" y="3812"/>
                <a:ext cx="174" cy="59"/>
              </a:xfrm>
              <a:prstGeom prst="line">
                <a:avLst/>
              </a:prstGeom>
              <a:noFill/>
              <a:ln w="12700">
                <a:solidFill>
                  <a:srgbClr val="000000"/>
                </a:solidFill>
                <a:round/>
                <a:headEnd/>
                <a:tailEnd/>
              </a:ln>
              <a:effectLst/>
            </p:spPr>
            <p:txBody>
              <a:bodyPr wrap="none" anchor="ctr"/>
              <a:lstStyle/>
              <a:p>
                <a:endParaRPr lang="zh-CN" altLang="en-US"/>
              </a:p>
            </p:txBody>
          </p:sp>
          <p:sp>
            <p:nvSpPr>
              <p:cNvPr id="92271" name="Line 33"/>
              <p:cNvSpPr>
                <a:spLocks noChangeShapeType="1"/>
              </p:cNvSpPr>
              <p:nvPr/>
            </p:nvSpPr>
            <p:spPr bwMode="auto">
              <a:xfrm flipV="1">
                <a:off x="2017" y="3837"/>
                <a:ext cx="174" cy="59"/>
              </a:xfrm>
              <a:prstGeom prst="line">
                <a:avLst/>
              </a:prstGeom>
              <a:noFill/>
              <a:ln w="12700">
                <a:solidFill>
                  <a:srgbClr val="000000"/>
                </a:solidFill>
                <a:round/>
                <a:headEnd/>
                <a:tailEnd/>
              </a:ln>
              <a:effectLst/>
            </p:spPr>
            <p:txBody>
              <a:bodyPr wrap="none" anchor="ctr"/>
              <a:lstStyle/>
              <a:p>
                <a:endParaRPr lang="zh-CN" altLang="en-US"/>
              </a:p>
            </p:txBody>
          </p:sp>
          <p:sp>
            <p:nvSpPr>
              <p:cNvPr id="92272" name="Line 34"/>
              <p:cNvSpPr>
                <a:spLocks noChangeShapeType="1"/>
              </p:cNvSpPr>
              <p:nvPr/>
            </p:nvSpPr>
            <p:spPr bwMode="auto">
              <a:xfrm>
                <a:off x="2042" y="3812"/>
                <a:ext cx="149" cy="0"/>
              </a:xfrm>
              <a:prstGeom prst="line">
                <a:avLst/>
              </a:prstGeom>
              <a:noFill/>
              <a:ln w="12700">
                <a:solidFill>
                  <a:srgbClr val="000000"/>
                </a:solidFill>
                <a:round/>
                <a:headEnd/>
                <a:tailEnd/>
              </a:ln>
              <a:effectLst/>
            </p:spPr>
            <p:txBody>
              <a:bodyPr wrap="none" anchor="ctr"/>
              <a:lstStyle/>
              <a:p>
                <a:endParaRPr lang="zh-CN" altLang="en-US"/>
              </a:p>
            </p:txBody>
          </p:sp>
          <p:sp>
            <p:nvSpPr>
              <p:cNvPr id="92273" name="Line 35"/>
              <p:cNvSpPr>
                <a:spLocks noChangeShapeType="1"/>
              </p:cNvSpPr>
              <p:nvPr/>
            </p:nvSpPr>
            <p:spPr bwMode="auto">
              <a:xfrm>
                <a:off x="2195" y="3816"/>
                <a:ext cx="0" cy="17"/>
              </a:xfrm>
              <a:prstGeom prst="line">
                <a:avLst/>
              </a:prstGeom>
              <a:noFill/>
              <a:ln w="12700">
                <a:solidFill>
                  <a:srgbClr val="000000"/>
                </a:solidFill>
                <a:round/>
                <a:headEnd/>
                <a:tailEnd/>
              </a:ln>
              <a:effectLst/>
            </p:spPr>
            <p:txBody>
              <a:bodyPr wrap="none" anchor="ctr"/>
              <a:lstStyle/>
              <a:p>
                <a:endParaRPr lang="zh-CN" altLang="en-US"/>
              </a:p>
            </p:txBody>
          </p:sp>
        </p:grpSp>
        <p:sp>
          <p:nvSpPr>
            <p:cNvPr id="92217" name="Freeform 36"/>
            <p:cNvSpPr>
              <a:spLocks/>
            </p:cNvSpPr>
            <p:nvPr/>
          </p:nvSpPr>
          <p:spPr bwMode="auto">
            <a:xfrm>
              <a:off x="4104" y="3202"/>
              <a:ext cx="810" cy="821"/>
            </a:xfrm>
            <a:custGeom>
              <a:avLst/>
              <a:gdLst>
                <a:gd name="T0" fmla="*/ 0 w 810"/>
                <a:gd name="T1" fmla="*/ 0 h 821"/>
                <a:gd name="T2" fmla="*/ 809 w 810"/>
                <a:gd name="T3" fmla="*/ 0 h 821"/>
                <a:gd name="T4" fmla="*/ 809 w 810"/>
                <a:gd name="T5" fmla="*/ 820 h 821"/>
                <a:gd name="T6" fmla="*/ 0 w 810"/>
                <a:gd name="T7" fmla="*/ 820 h 821"/>
                <a:gd name="T8" fmla="*/ 0 w 810"/>
                <a:gd name="T9" fmla="*/ 0 h 8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0" h="821">
                  <a:moveTo>
                    <a:pt x="0" y="0"/>
                  </a:moveTo>
                  <a:lnTo>
                    <a:pt x="809" y="0"/>
                  </a:lnTo>
                  <a:lnTo>
                    <a:pt x="809" y="820"/>
                  </a:lnTo>
                  <a:lnTo>
                    <a:pt x="0" y="820"/>
                  </a:lnTo>
                  <a:lnTo>
                    <a:pt x="0" y="0"/>
                  </a:lnTo>
                </a:path>
              </a:pathLst>
            </a:custGeom>
            <a:solidFill>
              <a:srgbClr val="EAEC5E"/>
            </a:solidFill>
            <a:ln w="12700" cap="rnd" cmpd="sng">
              <a:solidFill>
                <a:srgbClr val="000000"/>
              </a:solidFill>
              <a:prstDash val="solid"/>
              <a:round/>
              <a:headEnd type="none" w="med" len="med"/>
              <a:tailEnd type="none" w="med" len="med"/>
            </a:ln>
            <a:effectLst/>
          </p:spPr>
          <p:txBody>
            <a:bodyPr/>
            <a:lstStyle/>
            <a:p>
              <a:endParaRPr lang="zh-CN" altLang="en-US"/>
            </a:p>
          </p:txBody>
        </p:sp>
        <p:sp>
          <p:nvSpPr>
            <p:cNvPr id="92218" name="Line 37"/>
            <p:cNvSpPr>
              <a:spLocks noChangeShapeType="1"/>
            </p:cNvSpPr>
            <p:nvPr/>
          </p:nvSpPr>
          <p:spPr bwMode="auto">
            <a:xfrm>
              <a:off x="4330" y="3079"/>
              <a:ext cx="798" cy="0"/>
            </a:xfrm>
            <a:prstGeom prst="line">
              <a:avLst/>
            </a:prstGeom>
            <a:noFill/>
            <a:ln w="12700">
              <a:solidFill>
                <a:srgbClr val="000000"/>
              </a:solidFill>
              <a:round/>
              <a:headEnd/>
              <a:tailEnd/>
            </a:ln>
            <a:effectLst/>
          </p:spPr>
          <p:txBody>
            <a:bodyPr wrap="none" anchor="ctr"/>
            <a:lstStyle/>
            <a:p>
              <a:endParaRPr lang="zh-CN" altLang="en-US"/>
            </a:p>
          </p:txBody>
        </p:sp>
        <p:sp>
          <p:nvSpPr>
            <p:cNvPr id="92219" name="Line 38"/>
            <p:cNvSpPr>
              <a:spLocks noChangeShapeType="1"/>
            </p:cNvSpPr>
            <p:nvPr/>
          </p:nvSpPr>
          <p:spPr bwMode="auto">
            <a:xfrm>
              <a:off x="5132" y="3083"/>
              <a:ext cx="0" cy="793"/>
            </a:xfrm>
            <a:prstGeom prst="line">
              <a:avLst/>
            </a:prstGeom>
            <a:noFill/>
            <a:ln w="12700">
              <a:solidFill>
                <a:srgbClr val="000000"/>
              </a:solidFill>
              <a:round/>
              <a:headEnd/>
              <a:tailEnd/>
            </a:ln>
            <a:effectLst/>
          </p:spPr>
          <p:txBody>
            <a:bodyPr wrap="none" anchor="ctr"/>
            <a:lstStyle/>
            <a:p>
              <a:endParaRPr lang="zh-CN" altLang="en-US"/>
            </a:p>
          </p:txBody>
        </p:sp>
        <p:sp>
          <p:nvSpPr>
            <p:cNvPr id="92220" name="Line 39"/>
            <p:cNvSpPr>
              <a:spLocks noChangeShapeType="1"/>
            </p:cNvSpPr>
            <p:nvPr/>
          </p:nvSpPr>
          <p:spPr bwMode="auto">
            <a:xfrm flipV="1">
              <a:off x="4897" y="3088"/>
              <a:ext cx="223" cy="118"/>
            </a:xfrm>
            <a:prstGeom prst="line">
              <a:avLst/>
            </a:prstGeom>
            <a:noFill/>
            <a:ln w="12700">
              <a:solidFill>
                <a:srgbClr val="000000"/>
              </a:solidFill>
              <a:round/>
              <a:headEnd/>
              <a:tailEnd/>
            </a:ln>
            <a:effectLst/>
          </p:spPr>
          <p:txBody>
            <a:bodyPr wrap="none" anchor="ctr"/>
            <a:lstStyle/>
            <a:p>
              <a:endParaRPr lang="zh-CN" altLang="en-US"/>
            </a:p>
          </p:txBody>
        </p:sp>
        <p:sp>
          <p:nvSpPr>
            <p:cNvPr id="92221" name="Line 40"/>
            <p:cNvSpPr>
              <a:spLocks noChangeShapeType="1"/>
            </p:cNvSpPr>
            <p:nvPr/>
          </p:nvSpPr>
          <p:spPr bwMode="auto">
            <a:xfrm flipV="1">
              <a:off x="4927" y="3886"/>
              <a:ext cx="205" cy="112"/>
            </a:xfrm>
            <a:prstGeom prst="line">
              <a:avLst/>
            </a:prstGeom>
            <a:noFill/>
            <a:ln w="12700">
              <a:solidFill>
                <a:srgbClr val="000000"/>
              </a:solidFill>
              <a:round/>
              <a:headEnd/>
              <a:tailEnd/>
            </a:ln>
            <a:effectLst/>
          </p:spPr>
          <p:txBody>
            <a:bodyPr wrap="none" anchor="ctr"/>
            <a:lstStyle/>
            <a:p>
              <a:endParaRPr lang="zh-CN" altLang="en-US"/>
            </a:p>
          </p:txBody>
        </p:sp>
        <p:sp>
          <p:nvSpPr>
            <p:cNvPr id="92222" name="Line 41"/>
            <p:cNvSpPr>
              <a:spLocks noChangeShapeType="1"/>
            </p:cNvSpPr>
            <p:nvPr/>
          </p:nvSpPr>
          <p:spPr bwMode="auto">
            <a:xfrm flipV="1">
              <a:off x="4083" y="3075"/>
              <a:ext cx="239" cy="131"/>
            </a:xfrm>
            <a:prstGeom prst="line">
              <a:avLst/>
            </a:prstGeom>
            <a:noFill/>
            <a:ln w="12700">
              <a:solidFill>
                <a:srgbClr val="000000"/>
              </a:solidFill>
              <a:round/>
              <a:headEnd/>
              <a:tailEnd/>
            </a:ln>
            <a:effectLst/>
          </p:spPr>
          <p:txBody>
            <a:bodyPr wrap="none" anchor="ctr"/>
            <a:lstStyle/>
            <a:p>
              <a:endParaRPr lang="zh-CN" altLang="en-US"/>
            </a:p>
          </p:txBody>
        </p:sp>
        <p:sp>
          <p:nvSpPr>
            <p:cNvPr id="92223" name="Rectangle 42"/>
            <p:cNvSpPr>
              <a:spLocks noChangeArrowheads="1"/>
            </p:cNvSpPr>
            <p:nvPr/>
          </p:nvSpPr>
          <p:spPr bwMode="auto">
            <a:xfrm>
              <a:off x="859" y="3697"/>
              <a:ext cx="787" cy="266"/>
            </a:xfrm>
            <a:prstGeom prst="rect">
              <a:avLst/>
            </a:prstGeom>
            <a:noFill/>
            <a:ln w="12700">
              <a:noFill/>
              <a:miter lim="800000"/>
              <a:headEnd/>
              <a:tailEnd/>
            </a:ln>
            <a:effectLst/>
          </p:spPr>
          <p:txBody>
            <a:bodyPr lIns="90487" tIns="44450" rIns="90487" bIns="44450">
              <a:spAutoFit/>
            </a:bodyPr>
            <a:lstStyle/>
            <a:p>
              <a:pPr eaLnBrk="0" hangingPunct="0">
                <a:lnSpc>
                  <a:spcPct val="90000"/>
                </a:lnSpc>
                <a:spcBef>
                  <a:spcPct val="50000"/>
                </a:spcBef>
              </a:pPr>
              <a:r>
                <a:rPr lang="en-US" altLang="zh-CN" sz="2400" b="1">
                  <a:solidFill>
                    <a:srgbClr val="414141"/>
                  </a:solidFill>
                </a:rPr>
                <a:t>3.5”</a:t>
              </a:r>
            </a:p>
          </p:txBody>
        </p:sp>
        <p:sp>
          <p:nvSpPr>
            <p:cNvPr id="92224" name="Rectangle 43"/>
            <p:cNvSpPr>
              <a:spLocks noChangeArrowheads="1"/>
            </p:cNvSpPr>
            <p:nvPr/>
          </p:nvSpPr>
          <p:spPr bwMode="auto">
            <a:xfrm>
              <a:off x="517" y="3121"/>
              <a:ext cx="1666" cy="540"/>
            </a:xfrm>
            <a:prstGeom prst="rect">
              <a:avLst/>
            </a:prstGeom>
            <a:noFill/>
            <a:ln w="12700">
              <a:noFill/>
              <a:miter lim="800000"/>
              <a:headEnd/>
              <a:tailEnd/>
            </a:ln>
            <a:effectLst/>
          </p:spPr>
          <p:txBody>
            <a:bodyPr lIns="90487" tIns="44450" rIns="90487" bIns="44450">
              <a:spAutoFit/>
            </a:bodyPr>
            <a:lstStyle/>
            <a:p>
              <a:pPr eaLnBrk="0" hangingPunct="0">
                <a:lnSpc>
                  <a:spcPct val="90000"/>
                </a:lnSpc>
                <a:spcBef>
                  <a:spcPct val="50000"/>
                </a:spcBef>
              </a:pPr>
              <a:r>
                <a:rPr lang="en-US" altLang="zh-CN" sz="2800" b="1">
                  <a:solidFill>
                    <a:srgbClr val="114FFB"/>
                  </a:solidFill>
                </a:rPr>
                <a:t>Disk Array:    1 disk design</a:t>
              </a:r>
            </a:p>
          </p:txBody>
        </p:sp>
        <p:sp>
          <p:nvSpPr>
            <p:cNvPr id="92225" name="Line 44"/>
            <p:cNvSpPr>
              <a:spLocks noChangeShapeType="1"/>
            </p:cNvSpPr>
            <p:nvPr/>
          </p:nvSpPr>
          <p:spPr bwMode="auto">
            <a:xfrm flipV="1">
              <a:off x="1428" y="3840"/>
              <a:ext cx="348" cy="12"/>
            </a:xfrm>
            <a:prstGeom prst="line">
              <a:avLst/>
            </a:prstGeom>
            <a:noFill/>
            <a:ln w="76200">
              <a:solidFill>
                <a:schemeClr val="tx1"/>
              </a:solidFill>
              <a:round/>
              <a:headEnd/>
              <a:tailEnd type="triangle" w="med" len="med"/>
            </a:ln>
            <a:effectLst/>
          </p:spPr>
          <p:txBody>
            <a:bodyPr wrap="none" anchor="ctr"/>
            <a:lstStyle/>
            <a:p>
              <a:endParaRPr lang="zh-CN" altLang="en-US"/>
            </a:p>
          </p:txBody>
        </p:sp>
        <p:sp>
          <p:nvSpPr>
            <p:cNvPr id="92226" name="Line 45"/>
            <p:cNvSpPr>
              <a:spLocks noChangeShapeType="1"/>
            </p:cNvSpPr>
            <p:nvPr/>
          </p:nvSpPr>
          <p:spPr bwMode="auto">
            <a:xfrm>
              <a:off x="4139" y="3227"/>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27" name="Line 46"/>
            <p:cNvSpPr>
              <a:spLocks noChangeShapeType="1"/>
            </p:cNvSpPr>
            <p:nvPr/>
          </p:nvSpPr>
          <p:spPr bwMode="auto">
            <a:xfrm>
              <a:off x="4140" y="3324"/>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28" name="Line 47"/>
            <p:cNvSpPr>
              <a:spLocks noChangeShapeType="1"/>
            </p:cNvSpPr>
            <p:nvPr/>
          </p:nvSpPr>
          <p:spPr bwMode="auto">
            <a:xfrm>
              <a:off x="4140" y="3420"/>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29" name="Line 48"/>
            <p:cNvSpPr>
              <a:spLocks noChangeShapeType="1"/>
            </p:cNvSpPr>
            <p:nvPr/>
          </p:nvSpPr>
          <p:spPr bwMode="auto">
            <a:xfrm>
              <a:off x="4136" y="3506"/>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30" name="Line 49"/>
            <p:cNvSpPr>
              <a:spLocks noChangeShapeType="1"/>
            </p:cNvSpPr>
            <p:nvPr/>
          </p:nvSpPr>
          <p:spPr bwMode="auto">
            <a:xfrm>
              <a:off x="4137" y="3591"/>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31" name="Line 50"/>
            <p:cNvSpPr>
              <a:spLocks noChangeShapeType="1"/>
            </p:cNvSpPr>
            <p:nvPr/>
          </p:nvSpPr>
          <p:spPr bwMode="auto">
            <a:xfrm>
              <a:off x="4137" y="3699"/>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32" name="Line 51"/>
            <p:cNvSpPr>
              <a:spLocks noChangeShapeType="1"/>
            </p:cNvSpPr>
            <p:nvPr/>
          </p:nvSpPr>
          <p:spPr bwMode="auto">
            <a:xfrm>
              <a:off x="4136" y="3803"/>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33" name="Line 52"/>
            <p:cNvSpPr>
              <a:spLocks noChangeShapeType="1"/>
            </p:cNvSpPr>
            <p:nvPr/>
          </p:nvSpPr>
          <p:spPr bwMode="auto">
            <a:xfrm>
              <a:off x="4137" y="3900"/>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34" name="Line 53"/>
            <p:cNvSpPr>
              <a:spLocks noChangeShapeType="1"/>
            </p:cNvSpPr>
            <p:nvPr/>
          </p:nvSpPr>
          <p:spPr bwMode="auto">
            <a:xfrm>
              <a:off x="4137" y="3996"/>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35" name="Line 54"/>
            <p:cNvSpPr>
              <a:spLocks noChangeShapeType="1"/>
            </p:cNvSpPr>
            <p:nvPr/>
          </p:nvSpPr>
          <p:spPr bwMode="auto">
            <a:xfrm>
              <a:off x="4448" y="3230"/>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36" name="Line 55"/>
            <p:cNvSpPr>
              <a:spLocks noChangeShapeType="1"/>
            </p:cNvSpPr>
            <p:nvPr/>
          </p:nvSpPr>
          <p:spPr bwMode="auto">
            <a:xfrm>
              <a:off x="4449" y="3327"/>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37" name="Line 56"/>
            <p:cNvSpPr>
              <a:spLocks noChangeShapeType="1"/>
            </p:cNvSpPr>
            <p:nvPr/>
          </p:nvSpPr>
          <p:spPr bwMode="auto">
            <a:xfrm>
              <a:off x="4449" y="3423"/>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38" name="Line 57"/>
            <p:cNvSpPr>
              <a:spLocks noChangeShapeType="1"/>
            </p:cNvSpPr>
            <p:nvPr/>
          </p:nvSpPr>
          <p:spPr bwMode="auto">
            <a:xfrm>
              <a:off x="4445" y="3509"/>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39" name="Line 58"/>
            <p:cNvSpPr>
              <a:spLocks noChangeShapeType="1"/>
            </p:cNvSpPr>
            <p:nvPr/>
          </p:nvSpPr>
          <p:spPr bwMode="auto">
            <a:xfrm>
              <a:off x="4446" y="3594"/>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40" name="Line 59"/>
            <p:cNvSpPr>
              <a:spLocks noChangeShapeType="1"/>
            </p:cNvSpPr>
            <p:nvPr/>
          </p:nvSpPr>
          <p:spPr bwMode="auto">
            <a:xfrm>
              <a:off x="4446" y="3702"/>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41" name="Line 60"/>
            <p:cNvSpPr>
              <a:spLocks noChangeShapeType="1"/>
            </p:cNvSpPr>
            <p:nvPr/>
          </p:nvSpPr>
          <p:spPr bwMode="auto">
            <a:xfrm>
              <a:off x="4445" y="3806"/>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42" name="Line 61"/>
            <p:cNvSpPr>
              <a:spLocks noChangeShapeType="1"/>
            </p:cNvSpPr>
            <p:nvPr/>
          </p:nvSpPr>
          <p:spPr bwMode="auto">
            <a:xfrm>
              <a:off x="4446" y="3897"/>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43" name="Line 62"/>
            <p:cNvSpPr>
              <a:spLocks noChangeShapeType="1"/>
            </p:cNvSpPr>
            <p:nvPr/>
          </p:nvSpPr>
          <p:spPr bwMode="auto">
            <a:xfrm>
              <a:off x="4446" y="3993"/>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44" name="Line 63"/>
            <p:cNvSpPr>
              <a:spLocks noChangeShapeType="1"/>
            </p:cNvSpPr>
            <p:nvPr/>
          </p:nvSpPr>
          <p:spPr bwMode="auto">
            <a:xfrm>
              <a:off x="4754" y="3230"/>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45" name="Line 64"/>
            <p:cNvSpPr>
              <a:spLocks noChangeShapeType="1"/>
            </p:cNvSpPr>
            <p:nvPr/>
          </p:nvSpPr>
          <p:spPr bwMode="auto">
            <a:xfrm>
              <a:off x="4743" y="3327"/>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46" name="Line 65"/>
            <p:cNvSpPr>
              <a:spLocks noChangeShapeType="1"/>
            </p:cNvSpPr>
            <p:nvPr/>
          </p:nvSpPr>
          <p:spPr bwMode="auto">
            <a:xfrm>
              <a:off x="4755" y="3423"/>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47" name="Line 66"/>
            <p:cNvSpPr>
              <a:spLocks noChangeShapeType="1"/>
            </p:cNvSpPr>
            <p:nvPr/>
          </p:nvSpPr>
          <p:spPr bwMode="auto">
            <a:xfrm>
              <a:off x="4751" y="3509"/>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48" name="Line 67"/>
            <p:cNvSpPr>
              <a:spLocks noChangeShapeType="1"/>
            </p:cNvSpPr>
            <p:nvPr/>
          </p:nvSpPr>
          <p:spPr bwMode="auto">
            <a:xfrm>
              <a:off x="4752" y="3594"/>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49" name="Line 68"/>
            <p:cNvSpPr>
              <a:spLocks noChangeShapeType="1"/>
            </p:cNvSpPr>
            <p:nvPr/>
          </p:nvSpPr>
          <p:spPr bwMode="auto">
            <a:xfrm>
              <a:off x="4752" y="3702"/>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50" name="Line 69"/>
            <p:cNvSpPr>
              <a:spLocks noChangeShapeType="1"/>
            </p:cNvSpPr>
            <p:nvPr/>
          </p:nvSpPr>
          <p:spPr bwMode="auto">
            <a:xfrm>
              <a:off x="4751" y="3806"/>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51" name="Line 70"/>
            <p:cNvSpPr>
              <a:spLocks noChangeShapeType="1"/>
            </p:cNvSpPr>
            <p:nvPr/>
          </p:nvSpPr>
          <p:spPr bwMode="auto">
            <a:xfrm>
              <a:off x="4752" y="3903"/>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52" name="Line 71"/>
            <p:cNvSpPr>
              <a:spLocks noChangeShapeType="1"/>
            </p:cNvSpPr>
            <p:nvPr/>
          </p:nvSpPr>
          <p:spPr bwMode="auto">
            <a:xfrm>
              <a:off x="4752" y="3993"/>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53" name="Line 72"/>
            <p:cNvSpPr>
              <a:spLocks noChangeShapeType="1"/>
            </p:cNvSpPr>
            <p:nvPr/>
          </p:nvSpPr>
          <p:spPr bwMode="auto">
            <a:xfrm>
              <a:off x="3098" y="3722"/>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54" name="Line 73"/>
            <p:cNvSpPr>
              <a:spLocks noChangeShapeType="1"/>
            </p:cNvSpPr>
            <p:nvPr/>
          </p:nvSpPr>
          <p:spPr bwMode="auto">
            <a:xfrm>
              <a:off x="3093" y="3819"/>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55" name="Line 74"/>
            <p:cNvSpPr>
              <a:spLocks noChangeShapeType="1"/>
            </p:cNvSpPr>
            <p:nvPr/>
          </p:nvSpPr>
          <p:spPr bwMode="auto">
            <a:xfrm>
              <a:off x="3099" y="3921"/>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56" name="Line 75"/>
            <p:cNvSpPr>
              <a:spLocks noChangeShapeType="1"/>
            </p:cNvSpPr>
            <p:nvPr/>
          </p:nvSpPr>
          <p:spPr bwMode="auto">
            <a:xfrm>
              <a:off x="3389" y="3719"/>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57" name="Line 76"/>
            <p:cNvSpPr>
              <a:spLocks noChangeShapeType="1"/>
            </p:cNvSpPr>
            <p:nvPr/>
          </p:nvSpPr>
          <p:spPr bwMode="auto">
            <a:xfrm>
              <a:off x="3390" y="3816"/>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58" name="Line 77"/>
            <p:cNvSpPr>
              <a:spLocks noChangeShapeType="1"/>
            </p:cNvSpPr>
            <p:nvPr/>
          </p:nvSpPr>
          <p:spPr bwMode="auto">
            <a:xfrm>
              <a:off x="3402" y="3924"/>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59" name="Line 78"/>
            <p:cNvSpPr>
              <a:spLocks noChangeShapeType="1"/>
            </p:cNvSpPr>
            <p:nvPr/>
          </p:nvSpPr>
          <p:spPr bwMode="auto">
            <a:xfrm>
              <a:off x="3683" y="3707"/>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60" name="Line 79"/>
            <p:cNvSpPr>
              <a:spLocks noChangeShapeType="1"/>
            </p:cNvSpPr>
            <p:nvPr/>
          </p:nvSpPr>
          <p:spPr bwMode="auto">
            <a:xfrm>
              <a:off x="3684" y="3810"/>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61" name="Line 80"/>
            <p:cNvSpPr>
              <a:spLocks noChangeShapeType="1"/>
            </p:cNvSpPr>
            <p:nvPr/>
          </p:nvSpPr>
          <p:spPr bwMode="auto">
            <a:xfrm>
              <a:off x="3696" y="3924"/>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62" name="Line 81"/>
            <p:cNvSpPr>
              <a:spLocks noChangeShapeType="1"/>
            </p:cNvSpPr>
            <p:nvPr/>
          </p:nvSpPr>
          <p:spPr bwMode="auto">
            <a:xfrm>
              <a:off x="2415" y="3807"/>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63" name="Line 82"/>
            <p:cNvSpPr>
              <a:spLocks noChangeShapeType="1"/>
            </p:cNvSpPr>
            <p:nvPr/>
          </p:nvSpPr>
          <p:spPr bwMode="auto">
            <a:xfrm>
              <a:off x="2409" y="3897"/>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64" name="Line 83"/>
            <p:cNvSpPr>
              <a:spLocks noChangeShapeType="1"/>
            </p:cNvSpPr>
            <p:nvPr/>
          </p:nvSpPr>
          <p:spPr bwMode="auto">
            <a:xfrm>
              <a:off x="2703" y="3801"/>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65" name="Line 84"/>
            <p:cNvSpPr>
              <a:spLocks noChangeShapeType="1"/>
            </p:cNvSpPr>
            <p:nvPr/>
          </p:nvSpPr>
          <p:spPr bwMode="auto">
            <a:xfrm>
              <a:off x="2715" y="3897"/>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66" name="Line 85"/>
            <p:cNvSpPr>
              <a:spLocks noChangeShapeType="1"/>
            </p:cNvSpPr>
            <p:nvPr/>
          </p:nvSpPr>
          <p:spPr bwMode="auto">
            <a:xfrm>
              <a:off x="1845" y="3885"/>
              <a:ext cx="140" cy="0"/>
            </a:xfrm>
            <a:prstGeom prst="line">
              <a:avLst/>
            </a:prstGeom>
            <a:noFill/>
            <a:ln w="76200">
              <a:solidFill>
                <a:schemeClr val="tx1"/>
              </a:solidFill>
              <a:round/>
              <a:headEnd/>
              <a:tailEnd/>
            </a:ln>
            <a:effectLst/>
          </p:spPr>
          <p:txBody>
            <a:bodyPr wrap="none" anchor="ctr"/>
            <a:lstStyle/>
            <a:p>
              <a:endParaRPr lang="zh-CN" altLang="en-US"/>
            </a:p>
          </p:txBody>
        </p:sp>
      </p:grpSp>
      <p:grpSp>
        <p:nvGrpSpPr>
          <p:cNvPr id="92165" name="Group 86"/>
          <p:cNvGrpSpPr>
            <a:grpSpLocks/>
          </p:cNvGrpSpPr>
          <p:nvPr/>
        </p:nvGrpSpPr>
        <p:grpSpPr bwMode="auto">
          <a:xfrm>
            <a:off x="2238349" y="2428870"/>
            <a:ext cx="7389813" cy="1689101"/>
            <a:chOff x="481" y="1410"/>
            <a:chExt cx="4655" cy="1064"/>
          </a:xfrm>
        </p:grpSpPr>
        <p:sp>
          <p:nvSpPr>
            <p:cNvPr id="92167" name="Freeform 87"/>
            <p:cNvSpPr>
              <a:spLocks/>
            </p:cNvSpPr>
            <p:nvPr/>
          </p:nvSpPr>
          <p:spPr bwMode="auto">
            <a:xfrm>
              <a:off x="3049" y="1826"/>
              <a:ext cx="793" cy="203"/>
            </a:xfrm>
            <a:custGeom>
              <a:avLst/>
              <a:gdLst>
                <a:gd name="T0" fmla="*/ 0 w 793"/>
                <a:gd name="T1" fmla="*/ 0 h 203"/>
                <a:gd name="T2" fmla="*/ 792 w 793"/>
                <a:gd name="T3" fmla="*/ 0 h 203"/>
                <a:gd name="T4" fmla="*/ 792 w 793"/>
                <a:gd name="T5" fmla="*/ 202 h 203"/>
                <a:gd name="T6" fmla="*/ 0 w 793"/>
                <a:gd name="T7" fmla="*/ 202 h 203"/>
                <a:gd name="T8" fmla="*/ 0 w 793"/>
                <a:gd name="T9" fmla="*/ 0 h 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3" h="203">
                  <a:moveTo>
                    <a:pt x="0" y="0"/>
                  </a:moveTo>
                  <a:lnTo>
                    <a:pt x="792" y="0"/>
                  </a:lnTo>
                  <a:lnTo>
                    <a:pt x="792" y="202"/>
                  </a:lnTo>
                  <a:lnTo>
                    <a:pt x="0" y="202"/>
                  </a:lnTo>
                  <a:lnTo>
                    <a:pt x="0" y="0"/>
                  </a:lnTo>
                </a:path>
              </a:pathLst>
            </a:custGeom>
            <a:noFill/>
            <a:ln w="12700" cap="rnd">
              <a:noFill/>
              <a:round/>
              <a:headEnd type="none" w="med" len="med"/>
              <a:tailEnd type="none" w="med" len="med"/>
            </a:ln>
            <a:effectLst/>
          </p:spPr>
          <p:txBody>
            <a:bodyPr/>
            <a:lstStyle/>
            <a:p>
              <a:endParaRPr lang="zh-CN" altLang="en-US"/>
            </a:p>
          </p:txBody>
        </p:sp>
        <p:sp>
          <p:nvSpPr>
            <p:cNvPr id="92168" name="Freeform 88"/>
            <p:cNvSpPr>
              <a:spLocks/>
            </p:cNvSpPr>
            <p:nvPr/>
          </p:nvSpPr>
          <p:spPr bwMode="auto">
            <a:xfrm>
              <a:off x="3049" y="1826"/>
              <a:ext cx="799" cy="209"/>
            </a:xfrm>
            <a:custGeom>
              <a:avLst/>
              <a:gdLst>
                <a:gd name="T0" fmla="*/ 0 w 799"/>
                <a:gd name="T1" fmla="*/ 0 h 209"/>
                <a:gd name="T2" fmla="*/ 798 w 799"/>
                <a:gd name="T3" fmla="*/ 0 h 209"/>
                <a:gd name="T4" fmla="*/ 798 w 799"/>
                <a:gd name="T5" fmla="*/ 208 h 209"/>
                <a:gd name="T6" fmla="*/ 0 w 799"/>
                <a:gd name="T7" fmla="*/ 208 h 209"/>
                <a:gd name="T8" fmla="*/ 0 w 799"/>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209">
                  <a:moveTo>
                    <a:pt x="0" y="0"/>
                  </a:moveTo>
                  <a:lnTo>
                    <a:pt x="798" y="0"/>
                  </a:lnTo>
                  <a:lnTo>
                    <a:pt x="798" y="208"/>
                  </a:lnTo>
                  <a:lnTo>
                    <a:pt x="0" y="208"/>
                  </a:lnTo>
                  <a:lnTo>
                    <a:pt x="0" y="0"/>
                  </a:lnTo>
                </a:path>
              </a:pathLst>
            </a:custGeom>
            <a:solidFill>
              <a:srgbClr val="EAEC5E"/>
            </a:solidFill>
            <a:ln w="12700" cap="rnd" cmpd="sng">
              <a:solidFill>
                <a:srgbClr val="000000"/>
              </a:solidFill>
              <a:prstDash val="solid"/>
              <a:round/>
              <a:headEnd type="none" w="med" len="med"/>
              <a:tailEnd type="none" w="med" len="med"/>
            </a:ln>
            <a:effectLst/>
          </p:spPr>
          <p:txBody>
            <a:bodyPr/>
            <a:lstStyle/>
            <a:p>
              <a:endParaRPr lang="zh-CN" altLang="en-US"/>
            </a:p>
          </p:txBody>
        </p:sp>
        <p:sp>
          <p:nvSpPr>
            <p:cNvPr id="92169" name="Line 89"/>
            <p:cNvSpPr>
              <a:spLocks noChangeShapeType="1"/>
            </p:cNvSpPr>
            <p:nvPr/>
          </p:nvSpPr>
          <p:spPr bwMode="auto">
            <a:xfrm flipV="1">
              <a:off x="3053" y="1744"/>
              <a:ext cx="175" cy="82"/>
            </a:xfrm>
            <a:prstGeom prst="line">
              <a:avLst/>
            </a:prstGeom>
            <a:noFill/>
            <a:ln w="12700">
              <a:solidFill>
                <a:srgbClr val="000000"/>
              </a:solidFill>
              <a:round/>
              <a:headEnd/>
              <a:tailEnd/>
            </a:ln>
            <a:effectLst/>
          </p:spPr>
          <p:txBody>
            <a:bodyPr wrap="none" anchor="ctr"/>
            <a:lstStyle/>
            <a:p>
              <a:endParaRPr lang="zh-CN" altLang="en-US"/>
            </a:p>
          </p:txBody>
        </p:sp>
        <p:sp>
          <p:nvSpPr>
            <p:cNvPr id="92170" name="Line 90"/>
            <p:cNvSpPr>
              <a:spLocks noChangeShapeType="1"/>
            </p:cNvSpPr>
            <p:nvPr/>
          </p:nvSpPr>
          <p:spPr bwMode="auto">
            <a:xfrm flipV="1">
              <a:off x="3835" y="1748"/>
              <a:ext cx="160" cy="82"/>
            </a:xfrm>
            <a:prstGeom prst="line">
              <a:avLst/>
            </a:prstGeom>
            <a:noFill/>
            <a:ln w="12700">
              <a:solidFill>
                <a:srgbClr val="000000"/>
              </a:solidFill>
              <a:round/>
              <a:headEnd/>
              <a:tailEnd/>
            </a:ln>
            <a:effectLst/>
          </p:spPr>
          <p:txBody>
            <a:bodyPr wrap="none" anchor="ctr"/>
            <a:lstStyle/>
            <a:p>
              <a:endParaRPr lang="zh-CN" altLang="en-US"/>
            </a:p>
          </p:txBody>
        </p:sp>
        <p:grpSp>
          <p:nvGrpSpPr>
            <p:cNvPr id="92171" name="Group 91"/>
            <p:cNvGrpSpPr>
              <a:grpSpLocks/>
            </p:cNvGrpSpPr>
            <p:nvPr/>
          </p:nvGrpSpPr>
          <p:grpSpPr bwMode="auto">
            <a:xfrm>
              <a:off x="3220" y="1744"/>
              <a:ext cx="779" cy="180"/>
              <a:chOff x="3220" y="1744"/>
              <a:chExt cx="779" cy="180"/>
            </a:xfrm>
          </p:grpSpPr>
          <p:sp>
            <p:nvSpPr>
              <p:cNvPr id="92203" name="Line 92"/>
              <p:cNvSpPr>
                <a:spLocks noChangeShapeType="1"/>
              </p:cNvSpPr>
              <p:nvPr/>
            </p:nvSpPr>
            <p:spPr bwMode="auto">
              <a:xfrm>
                <a:off x="3220" y="1744"/>
                <a:ext cx="775" cy="0"/>
              </a:xfrm>
              <a:prstGeom prst="line">
                <a:avLst/>
              </a:prstGeom>
              <a:noFill/>
              <a:ln w="12700">
                <a:solidFill>
                  <a:srgbClr val="000000"/>
                </a:solidFill>
                <a:round/>
                <a:headEnd/>
                <a:tailEnd/>
              </a:ln>
              <a:effectLst/>
            </p:spPr>
            <p:txBody>
              <a:bodyPr wrap="none" anchor="ctr"/>
              <a:lstStyle/>
              <a:p>
                <a:endParaRPr lang="zh-CN" altLang="en-US"/>
              </a:p>
            </p:txBody>
          </p:sp>
          <p:sp>
            <p:nvSpPr>
              <p:cNvPr id="92204" name="Line 93"/>
              <p:cNvSpPr>
                <a:spLocks noChangeShapeType="1"/>
              </p:cNvSpPr>
              <p:nvPr/>
            </p:nvSpPr>
            <p:spPr bwMode="auto">
              <a:xfrm>
                <a:off x="3999" y="1748"/>
                <a:ext cx="0" cy="176"/>
              </a:xfrm>
              <a:prstGeom prst="line">
                <a:avLst/>
              </a:prstGeom>
              <a:noFill/>
              <a:ln w="12700">
                <a:solidFill>
                  <a:srgbClr val="000000"/>
                </a:solidFill>
                <a:round/>
                <a:headEnd/>
                <a:tailEnd/>
              </a:ln>
              <a:effectLst/>
            </p:spPr>
            <p:txBody>
              <a:bodyPr wrap="none" anchor="ctr"/>
              <a:lstStyle/>
              <a:p>
                <a:endParaRPr lang="zh-CN" altLang="en-US"/>
              </a:p>
            </p:txBody>
          </p:sp>
        </p:grpSp>
        <p:sp>
          <p:nvSpPr>
            <p:cNvPr id="92172" name="Line 94"/>
            <p:cNvSpPr>
              <a:spLocks noChangeShapeType="1"/>
            </p:cNvSpPr>
            <p:nvPr/>
          </p:nvSpPr>
          <p:spPr bwMode="auto">
            <a:xfrm flipV="1">
              <a:off x="3859" y="1932"/>
              <a:ext cx="144" cy="90"/>
            </a:xfrm>
            <a:prstGeom prst="line">
              <a:avLst/>
            </a:prstGeom>
            <a:noFill/>
            <a:ln w="12700">
              <a:solidFill>
                <a:srgbClr val="000000"/>
              </a:solidFill>
              <a:round/>
              <a:headEnd/>
              <a:tailEnd/>
            </a:ln>
            <a:effectLst/>
          </p:spPr>
          <p:txBody>
            <a:bodyPr wrap="none" anchor="ctr"/>
            <a:lstStyle/>
            <a:p>
              <a:endParaRPr lang="zh-CN" altLang="en-US"/>
            </a:p>
          </p:txBody>
        </p:sp>
        <p:grpSp>
          <p:nvGrpSpPr>
            <p:cNvPr id="92173" name="Group 95"/>
            <p:cNvGrpSpPr>
              <a:grpSpLocks/>
            </p:cNvGrpSpPr>
            <p:nvPr/>
          </p:nvGrpSpPr>
          <p:grpSpPr bwMode="auto">
            <a:xfrm>
              <a:off x="1892" y="1899"/>
              <a:ext cx="327" cy="83"/>
              <a:chOff x="1892" y="1899"/>
              <a:chExt cx="327" cy="83"/>
            </a:xfrm>
          </p:grpSpPr>
          <p:sp>
            <p:nvSpPr>
              <p:cNvPr id="92196" name="Freeform 96"/>
              <p:cNvSpPr>
                <a:spLocks/>
              </p:cNvSpPr>
              <p:nvPr/>
            </p:nvSpPr>
            <p:spPr bwMode="auto">
              <a:xfrm>
                <a:off x="1892" y="1957"/>
                <a:ext cx="146" cy="19"/>
              </a:xfrm>
              <a:custGeom>
                <a:avLst/>
                <a:gdLst>
                  <a:gd name="T0" fmla="*/ 0 w 146"/>
                  <a:gd name="T1" fmla="*/ 0 h 19"/>
                  <a:gd name="T2" fmla="*/ 145 w 146"/>
                  <a:gd name="T3" fmla="*/ 0 h 19"/>
                  <a:gd name="T4" fmla="*/ 145 w 146"/>
                  <a:gd name="T5" fmla="*/ 18 h 19"/>
                  <a:gd name="T6" fmla="*/ 0 w 146"/>
                  <a:gd name="T7" fmla="*/ 18 h 19"/>
                  <a:gd name="T8" fmla="*/ 0 w 146"/>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6" h="19">
                    <a:moveTo>
                      <a:pt x="0" y="0"/>
                    </a:moveTo>
                    <a:lnTo>
                      <a:pt x="145" y="0"/>
                    </a:lnTo>
                    <a:lnTo>
                      <a:pt x="145" y="18"/>
                    </a:lnTo>
                    <a:lnTo>
                      <a:pt x="0" y="18"/>
                    </a:lnTo>
                    <a:lnTo>
                      <a:pt x="0" y="0"/>
                    </a:lnTo>
                  </a:path>
                </a:pathLst>
              </a:custGeom>
              <a:solidFill>
                <a:srgbClr val="EAEC5E"/>
              </a:solidFill>
              <a:ln w="12700" cap="rnd" cmpd="sng">
                <a:solidFill>
                  <a:srgbClr val="000000"/>
                </a:solidFill>
                <a:prstDash val="solid"/>
                <a:round/>
                <a:headEnd type="none" w="med" len="med"/>
                <a:tailEnd type="none" w="med" len="med"/>
              </a:ln>
              <a:effectLst/>
            </p:spPr>
            <p:txBody>
              <a:bodyPr/>
              <a:lstStyle/>
              <a:p>
                <a:endParaRPr lang="zh-CN" altLang="en-US"/>
              </a:p>
            </p:txBody>
          </p:sp>
          <p:sp>
            <p:nvSpPr>
              <p:cNvPr id="92197" name="Freeform 97"/>
              <p:cNvSpPr>
                <a:spLocks/>
              </p:cNvSpPr>
              <p:nvPr/>
            </p:nvSpPr>
            <p:spPr bwMode="auto">
              <a:xfrm>
                <a:off x="1892" y="1957"/>
                <a:ext cx="152" cy="25"/>
              </a:xfrm>
              <a:custGeom>
                <a:avLst/>
                <a:gdLst>
                  <a:gd name="T0" fmla="*/ 0 w 152"/>
                  <a:gd name="T1" fmla="*/ 0 h 25"/>
                  <a:gd name="T2" fmla="*/ 151 w 152"/>
                  <a:gd name="T3" fmla="*/ 0 h 25"/>
                  <a:gd name="T4" fmla="*/ 151 w 152"/>
                  <a:gd name="T5" fmla="*/ 24 h 25"/>
                  <a:gd name="T6" fmla="*/ 0 w 152"/>
                  <a:gd name="T7" fmla="*/ 24 h 25"/>
                  <a:gd name="T8" fmla="*/ 0 w 152"/>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5">
                    <a:moveTo>
                      <a:pt x="0" y="0"/>
                    </a:moveTo>
                    <a:lnTo>
                      <a:pt x="151" y="0"/>
                    </a:lnTo>
                    <a:lnTo>
                      <a:pt x="151" y="24"/>
                    </a:lnTo>
                    <a:lnTo>
                      <a:pt x="0" y="24"/>
                    </a:lnTo>
                    <a:lnTo>
                      <a:pt x="0" y="0"/>
                    </a:lnTo>
                  </a:path>
                </a:pathLst>
              </a:custGeom>
              <a:solidFill>
                <a:srgbClr val="EAEC5E"/>
              </a:solidFill>
              <a:ln w="12700" cap="rnd" cmpd="sng">
                <a:solidFill>
                  <a:srgbClr val="000000"/>
                </a:solidFill>
                <a:prstDash val="solid"/>
                <a:round/>
                <a:headEnd type="none" w="med" len="med"/>
                <a:tailEnd type="none" w="med" len="med"/>
              </a:ln>
              <a:effectLst/>
            </p:spPr>
            <p:txBody>
              <a:bodyPr/>
              <a:lstStyle/>
              <a:p>
                <a:endParaRPr lang="zh-CN" altLang="en-US"/>
              </a:p>
            </p:txBody>
          </p:sp>
          <p:sp>
            <p:nvSpPr>
              <p:cNvPr id="92198" name="Line 98"/>
              <p:cNvSpPr>
                <a:spLocks noChangeShapeType="1"/>
              </p:cNvSpPr>
              <p:nvPr/>
            </p:nvSpPr>
            <p:spPr bwMode="auto">
              <a:xfrm flipV="1">
                <a:off x="1896" y="1899"/>
                <a:ext cx="167" cy="58"/>
              </a:xfrm>
              <a:prstGeom prst="line">
                <a:avLst/>
              </a:prstGeom>
              <a:noFill/>
              <a:ln w="12700">
                <a:solidFill>
                  <a:srgbClr val="000000"/>
                </a:solidFill>
                <a:round/>
                <a:headEnd/>
                <a:tailEnd/>
              </a:ln>
              <a:effectLst/>
            </p:spPr>
            <p:txBody>
              <a:bodyPr wrap="none" anchor="ctr"/>
              <a:lstStyle/>
              <a:p>
                <a:endParaRPr lang="zh-CN" altLang="en-US"/>
              </a:p>
            </p:txBody>
          </p:sp>
          <p:sp>
            <p:nvSpPr>
              <p:cNvPr id="92199" name="Line 99"/>
              <p:cNvSpPr>
                <a:spLocks noChangeShapeType="1"/>
              </p:cNvSpPr>
              <p:nvPr/>
            </p:nvSpPr>
            <p:spPr bwMode="auto">
              <a:xfrm flipV="1">
                <a:off x="2047" y="1899"/>
                <a:ext cx="168" cy="58"/>
              </a:xfrm>
              <a:prstGeom prst="line">
                <a:avLst/>
              </a:prstGeom>
              <a:noFill/>
              <a:ln w="12700">
                <a:solidFill>
                  <a:srgbClr val="000000"/>
                </a:solidFill>
                <a:round/>
                <a:headEnd/>
                <a:tailEnd/>
              </a:ln>
              <a:effectLst/>
            </p:spPr>
            <p:txBody>
              <a:bodyPr wrap="none" anchor="ctr"/>
              <a:lstStyle/>
              <a:p>
                <a:endParaRPr lang="zh-CN" altLang="en-US"/>
              </a:p>
            </p:txBody>
          </p:sp>
          <p:sp>
            <p:nvSpPr>
              <p:cNvPr id="92200" name="Line 100"/>
              <p:cNvSpPr>
                <a:spLocks noChangeShapeType="1"/>
              </p:cNvSpPr>
              <p:nvPr/>
            </p:nvSpPr>
            <p:spPr bwMode="auto">
              <a:xfrm flipV="1">
                <a:off x="2047" y="1920"/>
                <a:ext cx="168" cy="57"/>
              </a:xfrm>
              <a:prstGeom prst="line">
                <a:avLst/>
              </a:prstGeom>
              <a:noFill/>
              <a:ln w="12700">
                <a:solidFill>
                  <a:srgbClr val="000000"/>
                </a:solidFill>
                <a:round/>
                <a:headEnd/>
                <a:tailEnd/>
              </a:ln>
              <a:effectLst/>
            </p:spPr>
            <p:txBody>
              <a:bodyPr wrap="none" anchor="ctr"/>
              <a:lstStyle/>
              <a:p>
                <a:endParaRPr lang="zh-CN" altLang="en-US"/>
              </a:p>
            </p:txBody>
          </p:sp>
          <p:sp>
            <p:nvSpPr>
              <p:cNvPr id="92201" name="Line 101"/>
              <p:cNvSpPr>
                <a:spLocks noChangeShapeType="1"/>
              </p:cNvSpPr>
              <p:nvPr/>
            </p:nvSpPr>
            <p:spPr bwMode="auto">
              <a:xfrm>
                <a:off x="2071" y="1899"/>
                <a:ext cx="144" cy="0"/>
              </a:xfrm>
              <a:prstGeom prst="line">
                <a:avLst/>
              </a:prstGeom>
              <a:noFill/>
              <a:ln w="12700">
                <a:solidFill>
                  <a:srgbClr val="000000"/>
                </a:solidFill>
                <a:round/>
                <a:headEnd/>
                <a:tailEnd/>
              </a:ln>
              <a:effectLst/>
            </p:spPr>
            <p:txBody>
              <a:bodyPr wrap="none" anchor="ctr"/>
              <a:lstStyle/>
              <a:p>
                <a:endParaRPr lang="zh-CN" altLang="en-US"/>
              </a:p>
            </p:txBody>
          </p:sp>
          <p:sp>
            <p:nvSpPr>
              <p:cNvPr id="92202" name="Line 102"/>
              <p:cNvSpPr>
                <a:spLocks noChangeShapeType="1"/>
              </p:cNvSpPr>
              <p:nvPr/>
            </p:nvSpPr>
            <p:spPr bwMode="auto">
              <a:xfrm>
                <a:off x="2219" y="1903"/>
                <a:ext cx="0" cy="17"/>
              </a:xfrm>
              <a:prstGeom prst="line">
                <a:avLst/>
              </a:prstGeom>
              <a:noFill/>
              <a:ln w="12700">
                <a:solidFill>
                  <a:srgbClr val="000000"/>
                </a:solidFill>
                <a:round/>
                <a:headEnd/>
                <a:tailEnd/>
              </a:ln>
              <a:effectLst/>
            </p:spPr>
            <p:txBody>
              <a:bodyPr wrap="none" anchor="ctr"/>
              <a:lstStyle/>
              <a:p>
                <a:endParaRPr lang="zh-CN" altLang="en-US"/>
              </a:p>
            </p:txBody>
          </p:sp>
        </p:grpSp>
        <p:grpSp>
          <p:nvGrpSpPr>
            <p:cNvPr id="92174" name="Group 103"/>
            <p:cNvGrpSpPr>
              <a:grpSpLocks/>
            </p:cNvGrpSpPr>
            <p:nvPr/>
          </p:nvGrpSpPr>
          <p:grpSpPr bwMode="auto">
            <a:xfrm>
              <a:off x="2326" y="1867"/>
              <a:ext cx="498" cy="162"/>
              <a:chOff x="2326" y="1867"/>
              <a:chExt cx="498" cy="162"/>
            </a:xfrm>
          </p:grpSpPr>
          <p:sp>
            <p:nvSpPr>
              <p:cNvPr id="92189" name="Freeform 104"/>
              <p:cNvSpPr>
                <a:spLocks/>
              </p:cNvSpPr>
              <p:nvPr/>
            </p:nvSpPr>
            <p:spPr bwMode="auto">
              <a:xfrm>
                <a:off x="2326" y="1980"/>
                <a:ext cx="228" cy="43"/>
              </a:xfrm>
              <a:custGeom>
                <a:avLst/>
                <a:gdLst>
                  <a:gd name="T0" fmla="*/ 0 w 228"/>
                  <a:gd name="T1" fmla="*/ 0 h 43"/>
                  <a:gd name="T2" fmla="*/ 227 w 228"/>
                  <a:gd name="T3" fmla="*/ 0 h 43"/>
                  <a:gd name="T4" fmla="*/ 227 w 228"/>
                  <a:gd name="T5" fmla="*/ 42 h 43"/>
                  <a:gd name="T6" fmla="*/ 0 w 228"/>
                  <a:gd name="T7" fmla="*/ 42 h 43"/>
                  <a:gd name="T8" fmla="*/ 0 w 228"/>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 h="43">
                    <a:moveTo>
                      <a:pt x="0" y="0"/>
                    </a:moveTo>
                    <a:lnTo>
                      <a:pt x="227" y="0"/>
                    </a:lnTo>
                    <a:lnTo>
                      <a:pt x="227" y="42"/>
                    </a:lnTo>
                    <a:lnTo>
                      <a:pt x="0" y="42"/>
                    </a:lnTo>
                    <a:lnTo>
                      <a:pt x="0" y="0"/>
                    </a:lnTo>
                  </a:path>
                </a:pathLst>
              </a:custGeom>
              <a:solidFill>
                <a:srgbClr val="EAEC5E"/>
              </a:solidFill>
              <a:ln w="12700" cap="rnd" cmpd="sng">
                <a:solidFill>
                  <a:srgbClr val="000000"/>
                </a:solidFill>
                <a:prstDash val="solid"/>
                <a:round/>
                <a:headEnd type="none" w="med" len="med"/>
                <a:tailEnd type="none" w="med" len="med"/>
              </a:ln>
              <a:effectLst/>
            </p:spPr>
            <p:txBody>
              <a:bodyPr/>
              <a:lstStyle/>
              <a:p>
                <a:endParaRPr lang="zh-CN" altLang="en-US"/>
              </a:p>
            </p:txBody>
          </p:sp>
          <p:sp>
            <p:nvSpPr>
              <p:cNvPr id="92190" name="Freeform 105"/>
              <p:cNvSpPr>
                <a:spLocks/>
              </p:cNvSpPr>
              <p:nvPr/>
            </p:nvSpPr>
            <p:spPr bwMode="auto">
              <a:xfrm>
                <a:off x="2326" y="1980"/>
                <a:ext cx="234" cy="49"/>
              </a:xfrm>
              <a:custGeom>
                <a:avLst/>
                <a:gdLst>
                  <a:gd name="T0" fmla="*/ 0 w 234"/>
                  <a:gd name="T1" fmla="*/ 0 h 49"/>
                  <a:gd name="T2" fmla="*/ 233 w 234"/>
                  <a:gd name="T3" fmla="*/ 0 h 49"/>
                  <a:gd name="T4" fmla="*/ 233 w 234"/>
                  <a:gd name="T5" fmla="*/ 48 h 49"/>
                  <a:gd name="T6" fmla="*/ 0 w 234"/>
                  <a:gd name="T7" fmla="*/ 48 h 49"/>
                  <a:gd name="T8" fmla="*/ 0 w 234"/>
                  <a:gd name="T9" fmla="*/ 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4" h="49">
                    <a:moveTo>
                      <a:pt x="0" y="0"/>
                    </a:moveTo>
                    <a:lnTo>
                      <a:pt x="233" y="0"/>
                    </a:lnTo>
                    <a:lnTo>
                      <a:pt x="233" y="48"/>
                    </a:lnTo>
                    <a:lnTo>
                      <a:pt x="0" y="48"/>
                    </a:lnTo>
                    <a:lnTo>
                      <a:pt x="0" y="0"/>
                    </a:lnTo>
                  </a:path>
                </a:pathLst>
              </a:custGeom>
              <a:solidFill>
                <a:srgbClr val="EAEC5E"/>
              </a:solidFill>
              <a:ln w="12700" cap="rnd" cmpd="sng">
                <a:solidFill>
                  <a:srgbClr val="000000"/>
                </a:solidFill>
                <a:prstDash val="solid"/>
                <a:round/>
                <a:headEnd type="none" w="med" len="med"/>
                <a:tailEnd type="none" w="med" len="med"/>
              </a:ln>
              <a:effectLst/>
            </p:spPr>
            <p:txBody>
              <a:bodyPr/>
              <a:lstStyle/>
              <a:p>
                <a:endParaRPr lang="zh-CN" altLang="en-US"/>
              </a:p>
            </p:txBody>
          </p:sp>
          <p:sp>
            <p:nvSpPr>
              <p:cNvPr id="92191" name="Line 106"/>
              <p:cNvSpPr>
                <a:spLocks noChangeShapeType="1"/>
              </p:cNvSpPr>
              <p:nvPr/>
            </p:nvSpPr>
            <p:spPr bwMode="auto">
              <a:xfrm flipV="1">
                <a:off x="2330" y="1867"/>
                <a:ext cx="259" cy="113"/>
              </a:xfrm>
              <a:prstGeom prst="line">
                <a:avLst/>
              </a:prstGeom>
              <a:noFill/>
              <a:ln w="12700">
                <a:solidFill>
                  <a:srgbClr val="000000"/>
                </a:solidFill>
                <a:round/>
                <a:headEnd/>
                <a:tailEnd/>
              </a:ln>
              <a:effectLst/>
            </p:spPr>
            <p:txBody>
              <a:bodyPr wrap="none" anchor="ctr"/>
              <a:lstStyle/>
              <a:p>
                <a:endParaRPr lang="zh-CN" altLang="en-US"/>
              </a:p>
            </p:txBody>
          </p:sp>
          <p:sp>
            <p:nvSpPr>
              <p:cNvPr id="92192" name="Line 107"/>
              <p:cNvSpPr>
                <a:spLocks noChangeShapeType="1"/>
              </p:cNvSpPr>
              <p:nvPr/>
            </p:nvSpPr>
            <p:spPr bwMode="auto">
              <a:xfrm flipV="1">
                <a:off x="2555" y="1867"/>
                <a:ext cx="257" cy="113"/>
              </a:xfrm>
              <a:prstGeom prst="line">
                <a:avLst/>
              </a:prstGeom>
              <a:noFill/>
              <a:ln w="12700">
                <a:solidFill>
                  <a:srgbClr val="000000"/>
                </a:solidFill>
                <a:round/>
                <a:headEnd/>
                <a:tailEnd/>
              </a:ln>
              <a:effectLst/>
            </p:spPr>
            <p:txBody>
              <a:bodyPr wrap="none" anchor="ctr"/>
              <a:lstStyle/>
              <a:p>
                <a:endParaRPr lang="zh-CN" altLang="en-US"/>
              </a:p>
            </p:txBody>
          </p:sp>
          <p:sp>
            <p:nvSpPr>
              <p:cNvPr id="92193" name="Line 108"/>
              <p:cNvSpPr>
                <a:spLocks noChangeShapeType="1"/>
              </p:cNvSpPr>
              <p:nvPr/>
            </p:nvSpPr>
            <p:spPr bwMode="auto">
              <a:xfrm flipV="1">
                <a:off x="2555" y="1911"/>
                <a:ext cx="257" cy="113"/>
              </a:xfrm>
              <a:prstGeom prst="line">
                <a:avLst/>
              </a:prstGeom>
              <a:noFill/>
              <a:ln w="12700">
                <a:solidFill>
                  <a:srgbClr val="000000"/>
                </a:solidFill>
                <a:round/>
                <a:headEnd/>
                <a:tailEnd/>
              </a:ln>
              <a:effectLst/>
            </p:spPr>
            <p:txBody>
              <a:bodyPr wrap="none" anchor="ctr"/>
              <a:lstStyle/>
              <a:p>
                <a:endParaRPr lang="zh-CN" altLang="en-US"/>
              </a:p>
            </p:txBody>
          </p:sp>
          <p:sp>
            <p:nvSpPr>
              <p:cNvPr id="92194" name="Line 109"/>
              <p:cNvSpPr>
                <a:spLocks noChangeShapeType="1"/>
              </p:cNvSpPr>
              <p:nvPr/>
            </p:nvSpPr>
            <p:spPr bwMode="auto">
              <a:xfrm>
                <a:off x="2597" y="1867"/>
                <a:ext cx="223" cy="0"/>
              </a:xfrm>
              <a:prstGeom prst="line">
                <a:avLst/>
              </a:prstGeom>
              <a:noFill/>
              <a:ln w="12700">
                <a:solidFill>
                  <a:srgbClr val="000000"/>
                </a:solidFill>
                <a:round/>
                <a:headEnd/>
                <a:tailEnd/>
              </a:ln>
              <a:effectLst/>
            </p:spPr>
            <p:txBody>
              <a:bodyPr wrap="none" anchor="ctr"/>
              <a:lstStyle/>
              <a:p>
                <a:endParaRPr lang="zh-CN" altLang="en-US"/>
              </a:p>
            </p:txBody>
          </p:sp>
          <p:sp>
            <p:nvSpPr>
              <p:cNvPr id="92195" name="Line 110"/>
              <p:cNvSpPr>
                <a:spLocks noChangeShapeType="1"/>
              </p:cNvSpPr>
              <p:nvPr/>
            </p:nvSpPr>
            <p:spPr bwMode="auto">
              <a:xfrm>
                <a:off x="2824" y="1871"/>
                <a:ext cx="0" cy="40"/>
              </a:xfrm>
              <a:prstGeom prst="line">
                <a:avLst/>
              </a:prstGeom>
              <a:noFill/>
              <a:ln w="12700">
                <a:solidFill>
                  <a:srgbClr val="000000"/>
                </a:solidFill>
                <a:round/>
                <a:headEnd/>
                <a:tailEnd/>
              </a:ln>
              <a:effectLst/>
            </p:spPr>
            <p:txBody>
              <a:bodyPr wrap="none" anchor="ctr"/>
              <a:lstStyle/>
              <a:p>
                <a:endParaRPr lang="zh-CN" altLang="en-US"/>
              </a:p>
            </p:txBody>
          </p:sp>
        </p:grpSp>
        <p:sp>
          <p:nvSpPr>
            <p:cNvPr id="92175" name="Freeform 111"/>
            <p:cNvSpPr>
              <a:spLocks/>
            </p:cNvSpPr>
            <p:nvPr/>
          </p:nvSpPr>
          <p:spPr bwMode="auto">
            <a:xfrm>
              <a:off x="4134" y="1532"/>
              <a:ext cx="746" cy="660"/>
            </a:xfrm>
            <a:custGeom>
              <a:avLst/>
              <a:gdLst>
                <a:gd name="T0" fmla="*/ 0 w 746"/>
                <a:gd name="T1" fmla="*/ 0 h 660"/>
                <a:gd name="T2" fmla="*/ 745 w 746"/>
                <a:gd name="T3" fmla="*/ 0 h 660"/>
                <a:gd name="T4" fmla="*/ 745 w 746"/>
                <a:gd name="T5" fmla="*/ 659 h 660"/>
                <a:gd name="T6" fmla="*/ 0 w 746"/>
                <a:gd name="T7" fmla="*/ 659 h 660"/>
                <a:gd name="T8" fmla="*/ 0 w 746"/>
                <a:gd name="T9" fmla="*/ 0 h 6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6" h="660">
                  <a:moveTo>
                    <a:pt x="0" y="0"/>
                  </a:moveTo>
                  <a:lnTo>
                    <a:pt x="745" y="0"/>
                  </a:lnTo>
                  <a:lnTo>
                    <a:pt x="745" y="659"/>
                  </a:lnTo>
                  <a:lnTo>
                    <a:pt x="0" y="659"/>
                  </a:lnTo>
                  <a:lnTo>
                    <a:pt x="0" y="0"/>
                  </a:lnTo>
                </a:path>
              </a:pathLst>
            </a:custGeom>
            <a:solidFill>
              <a:srgbClr val="EAEC5E"/>
            </a:solidFill>
            <a:ln w="12700" cap="rnd" cmpd="sng">
              <a:solidFill>
                <a:srgbClr val="000000"/>
              </a:solidFill>
              <a:prstDash val="solid"/>
              <a:round/>
              <a:headEnd type="none" w="med" len="med"/>
              <a:tailEnd type="none" w="med" len="med"/>
            </a:ln>
            <a:effectLst/>
          </p:spPr>
          <p:txBody>
            <a:bodyPr/>
            <a:lstStyle/>
            <a:p>
              <a:endParaRPr lang="zh-CN" altLang="en-US"/>
            </a:p>
          </p:txBody>
        </p:sp>
        <p:sp>
          <p:nvSpPr>
            <p:cNvPr id="92176" name="Freeform 112"/>
            <p:cNvSpPr>
              <a:spLocks/>
            </p:cNvSpPr>
            <p:nvPr/>
          </p:nvSpPr>
          <p:spPr bwMode="auto">
            <a:xfrm>
              <a:off x="4134" y="1532"/>
              <a:ext cx="752" cy="666"/>
            </a:xfrm>
            <a:custGeom>
              <a:avLst/>
              <a:gdLst>
                <a:gd name="T0" fmla="*/ 0 w 752"/>
                <a:gd name="T1" fmla="*/ 0 h 666"/>
                <a:gd name="T2" fmla="*/ 751 w 752"/>
                <a:gd name="T3" fmla="*/ 0 h 666"/>
                <a:gd name="T4" fmla="*/ 751 w 752"/>
                <a:gd name="T5" fmla="*/ 665 h 666"/>
                <a:gd name="T6" fmla="*/ 0 w 752"/>
                <a:gd name="T7" fmla="*/ 665 h 666"/>
                <a:gd name="T8" fmla="*/ 0 w 752"/>
                <a:gd name="T9" fmla="*/ 0 h 6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666">
                  <a:moveTo>
                    <a:pt x="0" y="0"/>
                  </a:moveTo>
                  <a:lnTo>
                    <a:pt x="751" y="0"/>
                  </a:lnTo>
                  <a:lnTo>
                    <a:pt x="751" y="665"/>
                  </a:lnTo>
                  <a:lnTo>
                    <a:pt x="0" y="665"/>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zh-CN" altLang="en-US"/>
            </a:p>
          </p:txBody>
        </p:sp>
        <p:sp>
          <p:nvSpPr>
            <p:cNvPr id="92177" name="Line 113"/>
            <p:cNvSpPr>
              <a:spLocks noChangeShapeType="1"/>
            </p:cNvSpPr>
            <p:nvPr/>
          </p:nvSpPr>
          <p:spPr bwMode="auto">
            <a:xfrm>
              <a:off x="4338" y="1410"/>
              <a:ext cx="774" cy="0"/>
            </a:xfrm>
            <a:prstGeom prst="line">
              <a:avLst/>
            </a:prstGeom>
            <a:noFill/>
            <a:ln w="12700">
              <a:solidFill>
                <a:srgbClr val="000000"/>
              </a:solidFill>
              <a:round/>
              <a:headEnd/>
              <a:tailEnd/>
            </a:ln>
            <a:effectLst/>
          </p:spPr>
          <p:txBody>
            <a:bodyPr wrap="none" anchor="ctr"/>
            <a:lstStyle/>
            <a:p>
              <a:endParaRPr lang="zh-CN" altLang="en-US"/>
            </a:p>
          </p:txBody>
        </p:sp>
        <p:sp>
          <p:nvSpPr>
            <p:cNvPr id="92178" name="Line 114"/>
            <p:cNvSpPr>
              <a:spLocks noChangeShapeType="1"/>
            </p:cNvSpPr>
            <p:nvPr/>
          </p:nvSpPr>
          <p:spPr bwMode="auto">
            <a:xfrm>
              <a:off x="5116" y="1414"/>
              <a:ext cx="0" cy="640"/>
            </a:xfrm>
            <a:prstGeom prst="line">
              <a:avLst/>
            </a:prstGeom>
            <a:noFill/>
            <a:ln w="12700">
              <a:solidFill>
                <a:srgbClr val="000000"/>
              </a:solidFill>
              <a:round/>
              <a:headEnd/>
              <a:tailEnd/>
            </a:ln>
            <a:effectLst/>
          </p:spPr>
          <p:txBody>
            <a:bodyPr wrap="none" anchor="ctr"/>
            <a:lstStyle/>
            <a:p>
              <a:endParaRPr lang="zh-CN" altLang="en-US"/>
            </a:p>
          </p:txBody>
        </p:sp>
        <p:sp>
          <p:nvSpPr>
            <p:cNvPr id="92179" name="Line 115"/>
            <p:cNvSpPr>
              <a:spLocks noChangeShapeType="1"/>
            </p:cNvSpPr>
            <p:nvPr/>
          </p:nvSpPr>
          <p:spPr bwMode="auto">
            <a:xfrm flipV="1">
              <a:off x="4138" y="1410"/>
              <a:ext cx="176" cy="122"/>
            </a:xfrm>
            <a:prstGeom prst="line">
              <a:avLst/>
            </a:prstGeom>
            <a:noFill/>
            <a:ln w="12700">
              <a:solidFill>
                <a:srgbClr val="000000"/>
              </a:solidFill>
              <a:round/>
              <a:headEnd/>
              <a:tailEnd/>
            </a:ln>
            <a:effectLst/>
          </p:spPr>
          <p:txBody>
            <a:bodyPr wrap="none" anchor="ctr"/>
            <a:lstStyle/>
            <a:p>
              <a:endParaRPr lang="zh-CN" altLang="en-US"/>
            </a:p>
          </p:txBody>
        </p:sp>
        <p:sp>
          <p:nvSpPr>
            <p:cNvPr id="92180" name="Line 116"/>
            <p:cNvSpPr>
              <a:spLocks noChangeShapeType="1"/>
            </p:cNvSpPr>
            <p:nvPr/>
          </p:nvSpPr>
          <p:spPr bwMode="auto">
            <a:xfrm flipV="1">
              <a:off x="4889" y="1414"/>
              <a:ext cx="223" cy="118"/>
            </a:xfrm>
            <a:prstGeom prst="line">
              <a:avLst/>
            </a:prstGeom>
            <a:noFill/>
            <a:ln w="12700">
              <a:solidFill>
                <a:srgbClr val="000000"/>
              </a:solidFill>
              <a:round/>
              <a:headEnd/>
              <a:tailEnd/>
            </a:ln>
            <a:effectLst/>
          </p:spPr>
          <p:txBody>
            <a:bodyPr wrap="none" anchor="ctr"/>
            <a:lstStyle/>
            <a:p>
              <a:endParaRPr lang="zh-CN" altLang="en-US"/>
            </a:p>
          </p:txBody>
        </p:sp>
        <p:sp>
          <p:nvSpPr>
            <p:cNvPr id="92181" name="Line 117"/>
            <p:cNvSpPr>
              <a:spLocks noChangeShapeType="1"/>
            </p:cNvSpPr>
            <p:nvPr/>
          </p:nvSpPr>
          <p:spPr bwMode="auto">
            <a:xfrm flipH="1">
              <a:off x="4905" y="2058"/>
              <a:ext cx="231" cy="123"/>
            </a:xfrm>
            <a:prstGeom prst="line">
              <a:avLst/>
            </a:prstGeom>
            <a:noFill/>
            <a:ln w="12700">
              <a:solidFill>
                <a:srgbClr val="000000"/>
              </a:solidFill>
              <a:round/>
              <a:headEnd/>
              <a:tailEnd/>
            </a:ln>
            <a:effectLst/>
          </p:spPr>
          <p:txBody>
            <a:bodyPr wrap="none" anchor="ctr"/>
            <a:lstStyle/>
            <a:p>
              <a:endParaRPr lang="zh-CN" altLang="en-US"/>
            </a:p>
          </p:txBody>
        </p:sp>
        <p:sp>
          <p:nvSpPr>
            <p:cNvPr id="92182" name="Rectangle 118"/>
            <p:cNvSpPr>
              <a:spLocks noChangeArrowheads="1"/>
            </p:cNvSpPr>
            <p:nvPr/>
          </p:nvSpPr>
          <p:spPr bwMode="auto">
            <a:xfrm>
              <a:off x="4224" y="2208"/>
              <a:ext cx="526" cy="266"/>
            </a:xfrm>
            <a:prstGeom prst="rect">
              <a:avLst/>
            </a:prstGeom>
            <a:noFill/>
            <a:ln w="12700">
              <a:noFill/>
              <a:miter lim="800000"/>
              <a:headEnd/>
              <a:tailEnd/>
            </a:ln>
            <a:effectLst/>
          </p:spPr>
          <p:txBody>
            <a:bodyPr lIns="90487" tIns="44450" rIns="90487" bIns="44450">
              <a:spAutoFit/>
            </a:bodyPr>
            <a:lstStyle/>
            <a:p>
              <a:pPr eaLnBrk="0" hangingPunct="0">
                <a:lnSpc>
                  <a:spcPct val="90000"/>
                </a:lnSpc>
                <a:spcBef>
                  <a:spcPct val="50000"/>
                </a:spcBef>
              </a:pPr>
              <a:r>
                <a:rPr lang="en-US" altLang="zh-CN" sz="2400" b="1">
                  <a:solidFill>
                    <a:srgbClr val="414141"/>
                  </a:solidFill>
                </a:rPr>
                <a:t>14”</a:t>
              </a:r>
            </a:p>
          </p:txBody>
        </p:sp>
        <p:sp>
          <p:nvSpPr>
            <p:cNvPr id="92183" name="Rectangle 119"/>
            <p:cNvSpPr>
              <a:spLocks noChangeArrowheads="1"/>
            </p:cNvSpPr>
            <p:nvPr/>
          </p:nvSpPr>
          <p:spPr bwMode="auto">
            <a:xfrm>
              <a:off x="3205" y="2053"/>
              <a:ext cx="562" cy="266"/>
            </a:xfrm>
            <a:prstGeom prst="rect">
              <a:avLst/>
            </a:prstGeom>
            <a:noFill/>
            <a:ln w="12700">
              <a:noFill/>
              <a:miter lim="800000"/>
              <a:headEnd/>
              <a:tailEnd/>
            </a:ln>
            <a:effectLst/>
          </p:spPr>
          <p:txBody>
            <a:bodyPr lIns="90487" tIns="44450" rIns="90487" bIns="44450">
              <a:spAutoFit/>
            </a:bodyPr>
            <a:lstStyle/>
            <a:p>
              <a:pPr eaLnBrk="0" hangingPunct="0">
                <a:lnSpc>
                  <a:spcPct val="90000"/>
                </a:lnSpc>
                <a:spcBef>
                  <a:spcPct val="50000"/>
                </a:spcBef>
              </a:pPr>
              <a:r>
                <a:rPr lang="en-US" altLang="zh-CN" sz="2400" b="1">
                  <a:solidFill>
                    <a:srgbClr val="414141"/>
                  </a:solidFill>
                </a:rPr>
                <a:t>10”</a:t>
              </a:r>
            </a:p>
          </p:txBody>
        </p:sp>
        <p:sp>
          <p:nvSpPr>
            <p:cNvPr id="92184" name="Rectangle 120"/>
            <p:cNvSpPr>
              <a:spLocks noChangeArrowheads="1"/>
            </p:cNvSpPr>
            <p:nvPr/>
          </p:nvSpPr>
          <p:spPr bwMode="auto">
            <a:xfrm>
              <a:off x="2302" y="2053"/>
              <a:ext cx="787" cy="266"/>
            </a:xfrm>
            <a:prstGeom prst="rect">
              <a:avLst/>
            </a:prstGeom>
            <a:noFill/>
            <a:ln w="12700">
              <a:noFill/>
              <a:miter lim="800000"/>
              <a:headEnd/>
              <a:tailEnd/>
            </a:ln>
            <a:effectLst/>
          </p:spPr>
          <p:txBody>
            <a:bodyPr lIns="90487" tIns="44450" rIns="90487" bIns="44450">
              <a:spAutoFit/>
            </a:bodyPr>
            <a:lstStyle/>
            <a:p>
              <a:pPr eaLnBrk="0" hangingPunct="0">
                <a:lnSpc>
                  <a:spcPct val="90000"/>
                </a:lnSpc>
                <a:spcBef>
                  <a:spcPct val="50000"/>
                </a:spcBef>
              </a:pPr>
              <a:r>
                <a:rPr lang="en-US" altLang="zh-CN" sz="2400" b="1">
                  <a:solidFill>
                    <a:srgbClr val="414141"/>
                  </a:solidFill>
                </a:rPr>
                <a:t>5.25”</a:t>
              </a:r>
            </a:p>
          </p:txBody>
        </p:sp>
        <p:sp>
          <p:nvSpPr>
            <p:cNvPr id="92185" name="Rectangle 121"/>
            <p:cNvSpPr>
              <a:spLocks noChangeArrowheads="1"/>
            </p:cNvSpPr>
            <p:nvPr/>
          </p:nvSpPr>
          <p:spPr bwMode="auto">
            <a:xfrm>
              <a:off x="1735" y="2053"/>
              <a:ext cx="787" cy="266"/>
            </a:xfrm>
            <a:prstGeom prst="rect">
              <a:avLst/>
            </a:prstGeom>
            <a:noFill/>
            <a:ln w="12700">
              <a:noFill/>
              <a:miter lim="800000"/>
              <a:headEnd/>
              <a:tailEnd/>
            </a:ln>
            <a:effectLst/>
          </p:spPr>
          <p:txBody>
            <a:bodyPr lIns="90487" tIns="44450" rIns="90487" bIns="44450">
              <a:spAutoFit/>
            </a:bodyPr>
            <a:lstStyle/>
            <a:p>
              <a:pPr eaLnBrk="0" hangingPunct="0">
                <a:lnSpc>
                  <a:spcPct val="90000"/>
                </a:lnSpc>
                <a:spcBef>
                  <a:spcPct val="50000"/>
                </a:spcBef>
              </a:pPr>
              <a:r>
                <a:rPr lang="en-US" altLang="zh-CN" sz="2400" b="1">
                  <a:solidFill>
                    <a:srgbClr val="414141"/>
                  </a:solidFill>
                </a:rPr>
                <a:t>3.5”</a:t>
              </a:r>
            </a:p>
          </p:txBody>
        </p:sp>
        <p:sp>
          <p:nvSpPr>
            <p:cNvPr id="92186" name="Rectangle 122"/>
            <p:cNvSpPr>
              <a:spLocks noChangeArrowheads="1"/>
            </p:cNvSpPr>
            <p:nvPr/>
          </p:nvSpPr>
          <p:spPr bwMode="auto">
            <a:xfrm>
              <a:off x="481" y="1561"/>
              <a:ext cx="1678" cy="782"/>
            </a:xfrm>
            <a:prstGeom prst="rect">
              <a:avLst/>
            </a:prstGeom>
            <a:noFill/>
            <a:ln w="12700">
              <a:noFill/>
              <a:miter lim="800000"/>
              <a:headEnd/>
              <a:tailEnd/>
            </a:ln>
            <a:effectLst/>
          </p:spPr>
          <p:txBody>
            <a:bodyPr lIns="90487" tIns="44450" rIns="90487" bIns="44450">
              <a:spAutoFit/>
            </a:bodyPr>
            <a:lstStyle/>
            <a:p>
              <a:pPr eaLnBrk="0" hangingPunct="0">
                <a:lnSpc>
                  <a:spcPct val="90000"/>
                </a:lnSpc>
                <a:spcBef>
                  <a:spcPct val="50000"/>
                </a:spcBef>
              </a:pPr>
              <a:r>
                <a:rPr lang="en-US" altLang="zh-CN" sz="2800" b="1">
                  <a:solidFill>
                    <a:srgbClr val="114FFB"/>
                  </a:solidFill>
                </a:rPr>
                <a:t>Conventional:                 4 disk  designs</a:t>
              </a:r>
            </a:p>
          </p:txBody>
        </p:sp>
        <p:sp>
          <p:nvSpPr>
            <p:cNvPr id="92187" name="Line 123"/>
            <p:cNvSpPr>
              <a:spLocks noChangeShapeType="1"/>
            </p:cNvSpPr>
            <p:nvPr/>
          </p:nvSpPr>
          <p:spPr bwMode="auto">
            <a:xfrm>
              <a:off x="1907" y="1967"/>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188" name="Line 124"/>
            <p:cNvSpPr>
              <a:spLocks noChangeShapeType="1"/>
            </p:cNvSpPr>
            <p:nvPr/>
          </p:nvSpPr>
          <p:spPr bwMode="auto">
            <a:xfrm flipV="1">
              <a:off x="2369" y="2003"/>
              <a:ext cx="180" cy="6"/>
            </a:xfrm>
            <a:prstGeom prst="line">
              <a:avLst/>
            </a:prstGeom>
            <a:noFill/>
            <a:ln w="76200">
              <a:solidFill>
                <a:schemeClr val="tx1"/>
              </a:solidFill>
              <a:round/>
              <a:headEnd/>
              <a:tailEnd/>
            </a:ln>
            <a:effectLst/>
          </p:spPr>
          <p:txBody>
            <a:bodyPr wrap="none" anchor="ctr"/>
            <a:lstStyle/>
            <a:p>
              <a:endParaRPr lang="zh-CN" altLang="en-US"/>
            </a:p>
          </p:txBody>
        </p:sp>
      </p:grpSp>
      <p:sp>
        <p:nvSpPr>
          <p:cNvPr id="92166" name="Rectangle 125"/>
          <p:cNvSpPr>
            <a:spLocks noChangeArrowheads="1"/>
          </p:cNvSpPr>
          <p:nvPr/>
        </p:nvSpPr>
        <p:spPr bwMode="auto">
          <a:xfrm>
            <a:off x="2095472" y="1214423"/>
            <a:ext cx="8153400" cy="1200329"/>
          </a:xfrm>
          <a:prstGeom prst="rect">
            <a:avLst/>
          </a:prstGeom>
          <a:noFill/>
          <a:ln w="12700">
            <a:noFill/>
            <a:miter lim="800000"/>
            <a:headEnd/>
            <a:tailEnd/>
          </a:ln>
          <a:effectLst/>
        </p:spPr>
        <p:txBody>
          <a:bodyPr>
            <a:spAutoFit/>
          </a:bodyPr>
          <a:lstStyle/>
          <a:p>
            <a:pPr eaLnBrk="0" hangingPunct="0">
              <a:buFontTx/>
              <a:buChar char="•"/>
            </a:pPr>
            <a:r>
              <a:rPr lang="en-US" altLang="zh-CN" sz="2400" b="1" dirty="0">
                <a:latin typeface="Helvetica" pitchFamily="34" charset="0"/>
              </a:rPr>
              <a:t>Katz and Patterson asked in 1987: </a:t>
            </a:r>
          </a:p>
          <a:p>
            <a:pPr lvl="1" eaLnBrk="0" hangingPunct="0">
              <a:buFontTx/>
              <a:buChar char="•"/>
            </a:pPr>
            <a:r>
              <a:rPr lang="en-US" altLang="zh-CN" sz="2400" b="1" dirty="0">
                <a:latin typeface="Helvetica" pitchFamily="34" charset="0"/>
              </a:rPr>
              <a:t>Can smaller disks be used  to close gap in performance between disks and CPUs?</a:t>
            </a:r>
            <a:endParaRPr lang="en-US" altLang="zh-CN" sz="2400" dirty="0">
              <a:latin typeface="Helvetica" pitchFamily="34" charset="0"/>
            </a:endParaRP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5095869" y="285728"/>
            <a:ext cx="4929223" cy="661988"/>
          </a:xfrm>
        </p:spPr>
        <p:txBody>
          <a:bodyPr/>
          <a:lstStyle/>
          <a:p>
            <a:pPr eaLnBrk="1" hangingPunct="1">
              <a:defRPr/>
            </a:pPr>
            <a:r>
              <a:rPr lang="en-US" altLang="zh-CN" dirty="0" smtClean="0">
                <a:solidFill>
                  <a:srgbClr val="FC0128"/>
                </a:solidFill>
              </a:rPr>
              <a:t>Array Reliability</a:t>
            </a:r>
          </a:p>
        </p:txBody>
      </p:sp>
      <p:sp>
        <p:nvSpPr>
          <p:cNvPr id="93187" name="Rectangle 3"/>
          <p:cNvSpPr>
            <a:spLocks noChangeArrowheads="1"/>
          </p:cNvSpPr>
          <p:nvPr/>
        </p:nvSpPr>
        <p:spPr bwMode="auto">
          <a:xfrm>
            <a:off x="1930400" y="1812925"/>
            <a:ext cx="8528050" cy="1995488"/>
          </a:xfrm>
          <a:prstGeom prst="rect">
            <a:avLst/>
          </a:prstGeom>
          <a:noFill/>
          <a:ln w="12700">
            <a:noFill/>
            <a:miter lim="800000"/>
            <a:headEnd/>
            <a:tailEnd/>
          </a:ln>
          <a:effectLst/>
        </p:spPr>
        <p:txBody>
          <a:bodyPr lIns="63500" tIns="25400" rIns="63500" bIns="25400">
            <a:spAutoFit/>
          </a:bodyPr>
          <a:lstStyle/>
          <a:p>
            <a:pPr eaLnBrk="0" hangingPunct="0">
              <a:lnSpc>
                <a:spcPct val="85000"/>
              </a:lnSpc>
              <a:buFontTx/>
              <a:buChar char="•"/>
            </a:pPr>
            <a:r>
              <a:rPr lang="en-US" altLang="zh-CN" sz="2400" b="1" dirty="0"/>
              <a:t>  Reliability of N disks = Reliability of 1 Disk ÷ N</a:t>
            </a:r>
            <a:br>
              <a:rPr lang="en-US" altLang="zh-CN" sz="2400" b="1" dirty="0"/>
            </a:br>
            <a:endParaRPr lang="en-US" altLang="zh-CN" sz="2400" b="1" dirty="0"/>
          </a:p>
          <a:p>
            <a:pPr lvl="1" eaLnBrk="0" hangingPunct="0">
              <a:lnSpc>
                <a:spcPct val="85000"/>
              </a:lnSpc>
            </a:pPr>
            <a:r>
              <a:rPr lang="en-US" altLang="zh-CN" b="1" dirty="0"/>
              <a:t>	50,000 Hours ÷ 70 disks = 700 hours</a:t>
            </a:r>
          </a:p>
          <a:p>
            <a:pPr eaLnBrk="0" hangingPunct="0">
              <a:lnSpc>
                <a:spcPct val="85000"/>
              </a:lnSpc>
            </a:pPr>
            <a:endParaRPr lang="en-US" altLang="zh-CN" b="1" dirty="0"/>
          </a:p>
          <a:p>
            <a:pPr eaLnBrk="0" hangingPunct="0">
              <a:lnSpc>
                <a:spcPct val="85000"/>
              </a:lnSpc>
            </a:pPr>
            <a:r>
              <a:rPr lang="en-US" altLang="zh-CN" b="1" dirty="0"/>
              <a:t>   	Disk system </a:t>
            </a:r>
            <a:r>
              <a:rPr lang="en-US" altLang="zh-CN" b="1" dirty="0" err="1"/>
              <a:t>MTTF</a:t>
            </a:r>
            <a:r>
              <a:rPr lang="en-US" altLang="zh-CN" b="1" dirty="0"/>
              <a:t>: </a:t>
            </a:r>
            <a:r>
              <a:rPr lang="en-US" altLang="zh-CN" b="1" dirty="0" smtClean="0"/>
              <a:t> Drops </a:t>
            </a:r>
            <a:r>
              <a:rPr lang="en-US" altLang="zh-CN" b="1" dirty="0"/>
              <a:t>from 6 years  to 1 month!</a:t>
            </a:r>
          </a:p>
          <a:p>
            <a:pPr eaLnBrk="0" hangingPunct="0">
              <a:lnSpc>
                <a:spcPct val="85000"/>
              </a:lnSpc>
            </a:pPr>
            <a:endParaRPr lang="en-US" altLang="zh-CN" sz="2400" b="1" dirty="0"/>
          </a:p>
          <a:p>
            <a:pPr eaLnBrk="0" hangingPunct="0">
              <a:lnSpc>
                <a:spcPct val="85000"/>
              </a:lnSpc>
            </a:pPr>
            <a:r>
              <a:rPr lang="en-US" altLang="zh-CN" sz="2400" b="1" dirty="0"/>
              <a:t>• Arrays (without redundancy) too unreliable to be useful!</a:t>
            </a:r>
          </a:p>
        </p:txBody>
      </p:sp>
      <p:sp>
        <p:nvSpPr>
          <p:cNvPr id="93188" name="Rectangle 4"/>
          <p:cNvSpPr>
            <a:spLocks noChangeArrowheads="1"/>
          </p:cNvSpPr>
          <p:nvPr/>
        </p:nvSpPr>
        <p:spPr bwMode="auto">
          <a:xfrm>
            <a:off x="1738283" y="4714884"/>
            <a:ext cx="8713787" cy="74295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lIns="90488" tIns="44450" rIns="90488" bIns="44450">
            <a:spAutoFit/>
          </a:bodyPr>
          <a:lstStyle/>
          <a:p>
            <a:pPr eaLnBrk="0" hangingPunct="0">
              <a:lnSpc>
                <a:spcPct val="88000"/>
              </a:lnSpc>
            </a:pPr>
            <a:r>
              <a:rPr lang="en-US" altLang="zh-CN" sz="2400" b="1"/>
              <a:t>Hot spares support reconstruction in parallel with access: very high media availability can be achieved</a:t>
            </a:r>
          </a:p>
        </p:txBody>
      </p:sp>
    </p:spTree>
  </p:cSld>
  <p:clrMapOvr>
    <a:overrideClrMapping bg1="lt1" tx1="dk1" bg2="lt2" tx2="dk2" accent1="accent1" accent2="accent2" accent3="accent3" accent4="accent4" accent5="accent5" accent6="accent6" hlink="hlink" folHlink="folHlink"/>
  </p:clrMapOvr>
  <p:transition spd="med">
    <p:random/>
    <p:sndAc>
      <p:stSnd>
        <p:snd r:embed="rId2" name="chimes.wav"/>
      </p:stSnd>
    </p:sndAc>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310050" y="0"/>
            <a:ext cx="6053150" cy="1238250"/>
          </a:xfrm>
        </p:spPr>
        <p:txBody>
          <a:bodyPr vert="horz" wrap="square" lIns="90487" tIns="45720" rIns="90487" bIns="45720" numCol="1" anchor="ctr" anchorCtr="0" compatLnSpc="1">
            <a:prstTxWarp prst="textNoShape">
              <a:avLst/>
            </a:prstTxWarp>
          </a:bodyPr>
          <a:lstStyle/>
          <a:p>
            <a:pPr eaLnBrk="1" hangingPunct="1">
              <a:defRPr/>
            </a:pPr>
            <a:r>
              <a:rPr lang="en-US" altLang="zh-CN" sz="3600" u="sng" dirty="0">
                <a:solidFill>
                  <a:srgbClr val="FC0128"/>
                </a:solidFill>
              </a:rPr>
              <a:t>Redundant</a:t>
            </a:r>
            <a:r>
              <a:rPr lang="en-US" altLang="zh-CN" sz="3600" dirty="0">
                <a:solidFill>
                  <a:srgbClr val="FC0128"/>
                </a:solidFill>
              </a:rPr>
              <a:t> Arrays of (Inexpensive) Disks</a:t>
            </a:r>
          </a:p>
        </p:txBody>
      </p:sp>
      <p:sp>
        <p:nvSpPr>
          <p:cNvPr id="94211" name="Rectangle 3"/>
          <p:cNvSpPr>
            <a:spLocks noGrp="1" noChangeArrowheads="1"/>
          </p:cNvSpPr>
          <p:nvPr>
            <p:ph idx="1"/>
          </p:nvPr>
        </p:nvSpPr>
        <p:spPr>
          <a:xfrm>
            <a:off x="1905000" y="1479550"/>
            <a:ext cx="8534400" cy="4277068"/>
          </a:xfrm>
        </p:spPr>
        <p:txBody>
          <a:bodyPr vert="horz" wrap="square" lIns="63500" tIns="25400" rIns="63500" bIns="25400" numCol="1" anchor="t" anchorCtr="0" compatLnSpc="1">
            <a:prstTxWarp prst="textNoShape">
              <a:avLst/>
            </a:prstTxWarp>
            <a:spAutoFit/>
          </a:bodyPr>
          <a:lstStyle/>
          <a:p>
            <a:pPr eaLnBrk="1" hangingPunct="1">
              <a:lnSpc>
                <a:spcPct val="110000"/>
              </a:lnSpc>
            </a:pPr>
            <a:r>
              <a:rPr lang="en-US" altLang="zh-CN" sz="2800" dirty="0"/>
              <a:t>Files are "striped" across multiple disks</a:t>
            </a:r>
          </a:p>
          <a:p>
            <a:pPr eaLnBrk="1" hangingPunct="1">
              <a:lnSpc>
                <a:spcPct val="110000"/>
              </a:lnSpc>
            </a:pPr>
            <a:r>
              <a:rPr lang="en-US" altLang="zh-CN" sz="2800" dirty="0"/>
              <a:t>Redundancy yields high data availability</a:t>
            </a:r>
          </a:p>
          <a:p>
            <a:pPr lvl="1" eaLnBrk="1" hangingPunct="1">
              <a:lnSpc>
                <a:spcPct val="110000"/>
              </a:lnSpc>
            </a:pPr>
            <a:r>
              <a:rPr lang="en-US" altLang="zh-CN" sz="2400" u="sng" dirty="0">
                <a:solidFill>
                  <a:srgbClr val="FF0000"/>
                </a:solidFill>
              </a:rPr>
              <a:t>Availability</a:t>
            </a:r>
            <a:r>
              <a:rPr lang="en-US" altLang="zh-CN" sz="2400" dirty="0"/>
              <a:t>: service still provided to user, even if some components failed</a:t>
            </a:r>
          </a:p>
          <a:p>
            <a:pPr eaLnBrk="1" hangingPunct="1">
              <a:lnSpc>
                <a:spcPct val="85000"/>
              </a:lnSpc>
            </a:pPr>
            <a:r>
              <a:rPr lang="en-US" altLang="zh-CN" sz="2800" dirty="0"/>
              <a:t>Disks will still fail</a:t>
            </a:r>
          </a:p>
          <a:p>
            <a:pPr eaLnBrk="1" hangingPunct="1">
              <a:lnSpc>
                <a:spcPct val="85000"/>
              </a:lnSpc>
            </a:pPr>
            <a:r>
              <a:rPr lang="en-US" altLang="zh-CN" sz="2800" dirty="0"/>
              <a:t>Contents reconstructed from data   redundantly stored in the array</a:t>
            </a:r>
          </a:p>
          <a:p>
            <a:pPr lvl="1" eaLnBrk="1" hangingPunct="1">
              <a:buFontTx/>
              <a:buNone/>
            </a:pPr>
            <a:r>
              <a:rPr lang="en-US" altLang="zh-CN" sz="2400" dirty="0">
                <a:latin typeface="Symbol" pitchFamily="18" charset="2"/>
              </a:rPr>
              <a:t></a:t>
            </a:r>
            <a:r>
              <a:rPr lang="en-US" altLang="zh-CN" sz="2400" dirty="0"/>
              <a:t> Capacity penalty to store redundant info</a:t>
            </a:r>
          </a:p>
          <a:p>
            <a:pPr lvl="1" eaLnBrk="1" hangingPunct="1">
              <a:buFontTx/>
              <a:buNone/>
            </a:pPr>
            <a:r>
              <a:rPr lang="en-US" altLang="zh-CN" sz="2400" dirty="0">
                <a:latin typeface="Symbol" pitchFamily="18" charset="2"/>
              </a:rPr>
              <a:t></a:t>
            </a:r>
            <a:r>
              <a:rPr lang="en-US" altLang="zh-CN" sz="2400" dirty="0"/>
              <a:t> Bandwidth penalty to update redundant info</a:t>
            </a:r>
          </a:p>
        </p:txBody>
      </p:sp>
    </p:spTree>
  </p:cSld>
  <p:clrMapOvr>
    <a:overrideClrMapping bg1="lt1" tx1="dk1" bg2="lt2" tx2="dk2" accent1="accent1" accent2="accent2" accent3="accent3" accent4="accent4" accent5="accent5" accent6="accent6" hlink="hlink" folHlink="folHlink"/>
  </p:clrMapOvr>
  <p:transition spd="med">
    <p:random/>
    <p:sndAc>
      <p:stSnd>
        <p:snd r:embed="rId2" name="chimes.wav"/>
      </p:stSnd>
    </p:sndAc>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452926" y="152400"/>
            <a:ext cx="6202374" cy="1143000"/>
          </a:xfrm>
        </p:spPr>
        <p:txBody>
          <a:bodyPr vert="horz" wrap="square" lIns="90487" tIns="45720" rIns="90487" bIns="45720" numCol="1" anchor="ctr" anchorCtr="0" compatLnSpc="1">
            <a:prstTxWarp prst="textNoShape">
              <a:avLst/>
            </a:prstTxWarp>
          </a:bodyPr>
          <a:lstStyle/>
          <a:p>
            <a:pPr eaLnBrk="1" hangingPunct="1">
              <a:defRPr/>
            </a:pPr>
            <a:r>
              <a:rPr lang="en-US" altLang="zh-CN" dirty="0" smtClean="0">
                <a:solidFill>
                  <a:srgbClr val="FC0128"/>
                </a:solidFill>
              </a:rPr>
              <a:t>RAID 0: No Redundancy</a:t>
            </a:r>
          </a:p>
        </p:txBody>
      </p:sp>
      <p:sp>
        <p:nvSpPr>
          <p:cNvPr id="147459" name="Rectangle 3"/>
          <p:cNvSpPr>
            <a:spLocks noChangeArrowheads="1"/>
          </p:cNvSpPr>
          <p:nvPr/>
        </p:nvSpPr>
        <p:spPr bwMode="auto">
          <a:xfrm>
            <a:off x="1798639" y="1905000"/>
            <a:ext cx="8474075" cy="3105978"/>
          </a:xfrm>
          <a:prstGeom prst="rect">
            <a:avLst/>
          </a:prstGeom>
          <a:noFill/>
          <a:ln w="12700">
            <a:noFill/>
            <a:miter lim="800000"/>
            <a:headEnd/>
            <a:tailEnd/>
          </a:ln>
          <a:effectLst/>
        </p:spPr>
        <p:txBody>
          <a:bodyPr lIns="90487" tIns="44450" rIns="90487" bIns="44450">
            <a:spAutoFit/>
          </a:bodyPr>
          <a:lstStyle/>
          <a:p>
            <a:pPr eaLnBrk="0" hangingPunct="0"/>
            <a:r>
              <a:rPr lang="en-US" altLang="zh-CN" sz="2800" b="1" dirty="0">
                <a:latin typeface="Helvetica" pitchFamily="34" charset="0"/>
              </a:rPr>
              <a:t>•  </a:t>
            </a:r>
            <a:r>
              <a:rPr lang="en-US" altLang="zh-CN" sz="2400" dirty="0">
                <a:latin typeface="Times-Roman" charset="0"/>
              </a:rPr>
              <a:t>Data is striped across a disk array but there is no redundancy to tolerate disk failure.</a:t>
            </a:r>
          </a:p>
          <a:p>
            <a:pPr eaLnBrk="0" hangingPunct="0"/>
            <a:r>
              <a:rPr lang="en-US" altLang="zh-CN" sz="2400" dirty="0">
                <a:latin typeface="Times-Roman" charset="0"/>
              </a:rPr>
              <a:t>It also improves performance for large accesses, </a:t>
            </a:r>
          </a:p>
          <a:p>
            <a:pPr eaLnBrk="0" hangingPunct="0"/>
            <a:r>
              <a:rPr lang="en-US" altLang="zh-CN" sz="2400" dirty="0">
                <a:latin typeface="Times-Roman" charset="0"/>
              </a:rPr>
              <a:t>			since many disks can operate at once.</a:t>
            </a:r>
          </a:p>
          <a:p>
            <a:pPr eaLnBrk="0" hangingPunct="0"/>
            <a:endParaRPr lang="en-US" altLang="zh-CN" sz="2400" dirty="0">
              <a:latin typeface="Times-Roman" charset="0"/>
            </a:endParaRPr>
          </a:p>
          <a:p>
            <a:pPr eaLnBrk="0" hangingPunct="0"/>
            <a:r>
              <a:rPr lang="en-US" altLang="zh-CN" sz="2400" dirty="0">
                <a:latin typeface="Times-Roman" charset="0"/>
              </a:rPr>
              <a:t>RAID 0 something of a </a:t>
            </a:r>
            <a:r>
              <a:rPr lang="en-US" altLang="zh-CN" sz="2400" dirty="0">
                <a:solidFill>
                  <a:srgbClr val="FF3300"/>
                </a:solidFill>
                <a:latin typeface="Times-Roman" charset="0"/>
              </a:rPr>
              <a:t>misnomer </a:t>
            </a:r>
            <a:r>
              <a:rPr lang="en-US" altLang="zh-CN" sz="2400" dirty="0">
                <a:latin typeface="Times-Roman" charset="0"/>
              </a:rPr>
              <a:t>as there is no Redundancy,</a:t>
            </a:r>
          </a:p>
          <a:p>
            <a:pPr eaLnBrk="0" hangingPunct="0"/>
            <a:endParaRPr lang="en-US" altLang="zh-CN" sz="2400" dirty="0">
              <a:latin typeface="Times-Roman" charset="0"/>
            </a:endParaRPr>
          </a:p>
          <a:p>
            <a:pPr eaLnBrk="0" hangingPunct="0"/>
            <a:endParaRPr lang="en-US" altLang="zh-CN" sz="2400" b="1" dirty="0">
              <a:latin typeface="Helvetica" pitchFamily="34" charset="0"/>
            </a:endParaRPr>
          </a:p>
        </p:txBody>
      </p:sp>
    </p:spTree>
  </p:cSld>
  <p:clrMapOvr>
    <a:overrideClrMapping bg1="lt1" tx1="dk1" bg2="lt2" tx2="dk2" accent1="accent1" accent2="accent2" accent3="accent3" accent4="accent4" accent5="accent5" accent6="accent6" hlink="hlink" folHlink="folHlink"/>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74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74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74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7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endParaRPr lang="zh-CN" altLang="en-US" smtClean="0"/>
          </a:p>
        </p:txBody>
      </p:sp>
      <p:sp>
        <p:nvSpPr>
          <p:cNvPr id="17411" name="内容占位符 2"/>
          <p:cNvSpPr>
            <a:spLocks noGrp="1"/>
          </p:cNvSpPr>
          <p:nvPr>
            <p:ph idx="1"/>
          </p:nvPr>
        </p:nvSpPr>
        <p:spPr/>
        <p:txBody>
          <a:bodyPr/>
          <a:lstStyle/>
          <a:p>
            <a:pPr eaLnBrk="1" hangingPunct="1"/>
            <a:r>
              <a:rPr lang="en-US" altLang="zh-CN" dirty="0" smtClean="0">
                <a:solidFill>
                  <a:srgbClr val="0000FF"/>
                </a:solidFill>
              </a:rPr>
              <a:t>Reliability(</a:t>
            </a:r>
            <a:r>
              <a:rPr lang="zh-CN" altLang="en-US" dirty="0" smtClean="0">
                <a:solidFill>
                  <a:srgbClr val="0000FF"/>
                </a:solidFill>
              </a:rPr>
              <a:t>可靠性）</a:t>
            </a:r>
            <a:endParaRPr lang="en-US" altLang="zh-CN" dirty="0" smtClean="0">
              <a:solidFill>
                <a:srgbClr val="0000FF"/>
              </a:solidFill>
            </a:endParaRPr>
          </a:p>
          <a:p>
            <a:pPr lvl="1" eaLnBrk="1" hangingPunct="1">
              <a:lnSpc>
                <a:spcPct val="90000"/>
              </a:lnSpc>
            </a:pPr>
            <a:r>
              <a:rPr lang="en-US" altLang="zh-CN" i="1" dirty="0" err="1" smtClean="0"/>
              <a:t>MTTF</a:t>
            </a:r>
            <a:r>
              <a:rPr lang="en-US" altLang="zh-CN" i="1" dirty="0" smtClean="0"/>
              <a:t>    mean tine to failure</a:t>
            </a:r>
          </a:p>
          <a:p>
            <a:pPr lvl="1" eaLnBrk="1" hangingPunct="1">
              <a:lnSpc>
                <a:spcPct val="90000"/>
              </a:lnSpc>
            </a:pPr>
            <a:r>
              <a:rPr lang="en-US" altLang="zh-CN" i="1" dirty="0" err="1" smtClean="0"/>
              <a:t>MTTR</a:t>
            </a:r>
            <a:r>
              <a:rPr lang="en-US" altLang="zh-CN" i="1" dirty="0" smtClean="0"/>
              <a:t>   mean time to repair</a:t>
            </a:r>
          </a:p>
          <a:p>
            <a:pPr lvl="1" eaLnBrk="1" hangingPunct="1">
              <a:lnSpc>
                <a:spcPct val="90000"/>
              </a:lnSpc>
            </a:pPr>
            <a:r>
              <a:rPr lang="en-US" altLang="zh-CN" i="1" dirty="0" err="1" smtClean="0"/>
              <a:t>MTBF</a:t>
            </a:r>
            <a:r>
              <a:rPr lang="en-US" altLang="zh-CN" i="1" dirty="0" smtClean="0"/>
              <a:t> (</a:t>
            </a:r>
            <a:r>
              <a:rPr lang="en-US" altLang="zh-CN" dirty="0" smtClean="0"/>
              <a:t>Mean Time Between Failures</a:t>
            </a:r>
            <a:r>
              <a:rPr lang="en-US" altLang="zh-CN" i="1" dirty="0" smtClean="0"/>
              <a:t>)</a:t>
            </a:r>
            <a:br>
              <a:rPr lang="en-US" altLang="zh-CN" i="1" dirty="0" smtClean="0"/>
            </a:br>
            <a:r>
              <a:rPr lang="en-US" altLang="zh-CN" i="1" dirty="0" smtClean="0"/>
              <a:t>		= </a:t>
            </a:r>
            <a:r>
              <a:rPr lang="en-US" altLang="zh-CN" i="1" dirty="0" err="1" smtClean="0"/>
              <a:t>MTTF</a:t>
            </a:r>
            <a:r>
              <a:rPr lang="en-US" altLang="zh-CN" i="1" dirty="0" smtClean="0"/>
              <a:t>+ </a:t>
            </a:r>
            <a:r>
              <a:rPr lang="en-US" altLang="zh-CN" i="1" dirty="0" err="1" smtClean="0"/>
              <a:t>MTTR</a:t>
            </a:r>
            <a:endParaRPr lang="en-US" altLang="zh-CN" i="1" dirty="0" smtClean="0"/>
          </a:p>
          <a:p>
            <a:pPr>
              <a:lnSpc>
                <a:spcPct val="90000"/>
              </a:lnSpc>
            </a:pPr>
            <a:r>
              <a:rPr lang="en-US" altLang="zh-CN" i="1" dirty="0" smtClean="0">
                <a:solidFill>
                  <a:srgbClr val="0000FF"/>
                </a:solidFill>
              </a:rPr>
              <a:t>Availability</a:t>
            </a:r>
            <a:r>
              <a:rPr lang="zh-CN" altLang="en-US" i="1" dirty="0" smtClean="0">
                <a:solidFill>
                  <a:srgbClr val="0000FF"/>
                </a:solidFill>
              </a:rPr>
              <a:t>（可用性）</a:t>
            </a:r>
            <a:endParaRPr lang="en-US" altLang="zh-CN" i="1" dirty="0" smtClean="0">
              <a:solidFill>
                <a:srgbClr val="0000FF"/>
              </a:solidFill>
            </a:endParaRPr>
          </a:p>
          <a:p>
            <a:pPr eaLnBrk="1" hangingPunct="1"/>
            <a:endParaRPr lang="en-US" altLang="zh-CN" dirty="0" smtClean="0"/>
          </a:p>
          <a:p>
            <a:pPr lvl="1" eaLnBrk="1" hangingPunct="1"/>
            <a:endParaRPr lang="en-US" altLang="zh-CN" dirty="0" smtClean="0"/>
          </a:p>
          <a:p>
            <a:pPr lvl="1" eaLnBrk="1" hangingPunct="1"/>
            <a:endParaRPr lang="zh-CN" altLang="en-US" dirty="0" smtClean="0"/>
          </a:p>
          <a:p>
            <a:pPr eaLnBrk="1" hangingPunct="1"/>
            <a:endParaRPr lang="zh-CN" altLang="en-US" dirty="0" smtClean="0"/>
          </a:p>
        </p:txBody>
      </p:sp>
      <p:sp>
        <p:nvSpPr>
          <p:cNvPr id="17412" name="Text Box 5"/>
          <p:cNvSpPr txBox="1">
            <a:spLocks noChangeArrowheads="1"/>
          </p:cNvSpPr>
          <p:nvPr/>
        </p:nvSpPr>
        <p:spPr bwMode="auto">
          <a:xfrm>
            <a:off x="5232401" y="4268788"/>
            <a:ext cx="1223963" cy="457200"/>
          </a:xfrm>
          <a:prstGeom prst="rect">
            <a:avLst/>
          </a:prstGeom>
          <a:noFill/>
          <a:ln w="9525">
            <a:noFill/>
            <a:miter lim="800000"/>
            <a:headEnd/>
            <a:tailEnd/>
          </a:ln>
          <a:effectLst/>
        </p:spPr>
        <p:txBody>
          <a:bodyPr>
            <a:spAutoFit/>
          </a:bodyPr>
          <a:lstStyle/>
          <a:p>
            <a:pPr>
              <a:spcBef>
                <a:spcPct val="50000"/>
              </a:spcBef>
            </a:pPr>
            <a:r>
              <a:rPr lang="en-US" altLang="zh-CN" sz="2400"/>
              <a:t>MTTF</a:t>
            </a:r>
          </a:p>
        </p:txBody>
      </p:sp>
      <p:sp>
        <p:nvSpPr>
          <p:cNvPr id="17413" name="Text Box 6"/>
          <p:cNvSpPr txBox="1">
            <a:spLocks noChangeArrowheads="1"/>
          </p:cNvSpPr>
          <p:nvPr/>
        </p:nvSpPr>
        <p:spPr bwMode="auto">
          <a:xfrm>
            <a:off x="4873625" y="4700588"/>
            <a:ext cx="2159000" cy="457200"/>
          </a:xfrm>
          <a:prstGeom prst="rect">
            <a:avLst/>
          </a:prstGeom>
          <a:noFill/>
          <a:ln w="9525">
            <a:noFill/>
            <a:miter lim="800000"/>
            <a:headEnd/>
            <a:tailEnd/>
          </a:ln>
          <a:effectLst/>
        </p:spPr>
        <p:txBody>
          <a:bodyPr>
            <a:spAutoFit/>
          </a:bodyPr>
          <a:lstStyle/>
          <a:p>
            <a:pPr>
              <a:spcBef>
                <a:spcPct val="50000"/>
              </a:spcBef>
            </a:pPr>
            <a:r>
              <a:rPr lang="en-US" altLang="zh-CN" sz="2400"/>
              <a:t>MTTF+MTTR</a:t>
            </a:r>
          </a:p>
        </p:txBody>
      </p:sp>
      <p:sp>
        <p:nvSpPr>
          <p:cNvPr id="17414" name="Line 7"/>
          <p:cNvSpPr>
            <a:spLocks noChangeShapeType="1"/>
          </p:cNvSpPr>
          <p:nvPr/>
        </p:nvSpPr>
        <p:spPr bwMode="auto">
          <a:xfrm>
            <a:off x="4945063" y="4700588"/>
            <a:ext cx="1655762" cy="0"/>
          </a:xfrm>
          <a:prstGeom prst="line">
            <a:avLst/>
          </a:prstGeom>
          <a:noFill/>
          <a:ln w="9525">
            <a:solidFill>
              <a:schemeClr val="tx1"/>
            </a:solidFill>
            <a:round/>
            <a:headEnd/>
            <a:tailEnd/>
          </a:ln>
          <a:effectLst/>
        </p:spPr>
        <p:txBody>
          <a:bodyPr/>
          <a:lstStyle/>
          <a:p>
            <a:endParaRPr lang="zh-CN" altLang="en-US"/>
          </a:p>
        </p:txBody>
      </p:sp>
      <p:sp>
        <p:nvSpPr>
          <p:cNvPr id="17415" name="Text Box 8"/>
          <p:cNvSpPr txBox="1">
            <a:spLocks noChangeArrowheads="1"/>
          </p:cNvSpPr>
          <p:nvPr/>
        </p:nvSpPr>
        <p:spPr bwMode="auto">
          <a:xfrm>
            <a:off x="3181350" y="4459288"/>
            <a:ext cx="2159000" cy="457200"/>
          </a:xfrm>
          <a:prstGeom prst="rect">
            <a:avLst/>
          </a:prstGeom>
          <a:noFill/>
          <a:ln w="9525">
            <a:noFill/>
            <a:miter lim="800000"/>
            <a:headEnd/>
            <a:tailEnd/>
          </a:ln>
          <a:effectLst/>
        </p:spPr>
        <p:txBody>
          <a:bodyPr>
            <a:spAutoFit/>
          </a:bodyPr>
          <a:lstStyle/>
          <a:p>
            <a:pPr>
              <a:spcBef>
                <a:spcPct val="50000"/>
              </a:spcBef>
            </a:pPr>
            <a:r>
              <a:rPr lang="en-US" altLang="zh-CN" sz="2400" i="1" dirty="0"/>
              <a:t>Availability=</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524364" y="44450"/>
            <a:ext cx="6396049" cy="1143000"/>
          </a:xfrm>
        </p:spPr>
        <p:txBody>
          <a:bodyPr vert="horz" wrap="square" lIns="90487" tIns="45720" rIns="90487" bIns="45720" numCol="1" anchor="ctr" anchorCtr="0" compatLnSpc="1">
            <a:prstTxWarp prst="textNoShape">
              <a:avLst/>
            </a:prstTxWarp>
          </a:bodyPr>
          <a:lstStyle/>
          <a:p>
            <a:pPr eaLnBrk="1" hangingPunct="1">
              <a:defRPr/>
            </a:pPr>
            <a:r>
              <a:rPr lang="en-US" altLang="zh-CN" sz="3200" dirty="0">
                <a:solidFill>
                  <a:srgbClr val="FC0128"/>
                </a:solidFill>
              </a:rPr>
              <a:t>RAID 1: </a:t>
            </a:r>
            <a:br>
              <a:rPr lang="en-US" altLang="zh-CN" sz="3200" dirty="0">
                <a:solidFill>
                  <a:srgbClr val="FC0128"/>
                </a:solidFill>
              </a:rPr>
            </a:br>
            <a:r>
              <a:rPr lang="en-US" altLang="zh-CN" sz="3200" dirty="0">
                <a:solidFill>
                  <a:srgbClr val="FC0128"/>
                </a:solidFill>
              </a:rPr>
              <a:t>Disk Mirroring/Shadowing</a:t>
            </a:r>
          </a:p>
        </p:txBody>
      </p:sp>
      <p:sp useBgFill="1">
        <p:nvSpPr>
          <p:cNvPr id="96259" name="Oval 3"/>
          <p:cNvSpPr>
            <a:spLocks noChangeArrowheads="1"/>
          </p:cNvSpPr>
          <p:nvPr/>
        </p:nvSpPr>
        <p:spPr bwMode="auto">
          <a:xfrm>
            <a:off x="7664450" y="1862138"/>
            <a:ext cx="850900" cy="279400"/>
          </a:xfrm>
          <a:prstGeom prst="ellipse">
            <a:avLst/>
          </a:prstGeom>
          <a:ln w="38100">
            <a:solidFill>
              <a:schemeClr val="tx1"/>
            </a:solidFill>
            <a:round/>
            <a:headEnd/>
            <a:tailEnd/>
          </a:ln>
          <a:effectLst/>
        </p:spPr>
        <p:txBody>
          <a:bodyPr wrap="none" anchor="ctr"/>
          <a:lstStyle/>
          <a:p>
            <a:endParaRPr lang="zh-CN" altLang="en-US"/>
          </a:p>
        </p:txBody>
      </p:sp>
      <p:sp useBgFill="1">
        <p:nvSpPr>
          <p:cNvPr id="96260" name="Oval 4"/>
          <p:cNvSpPr>
            <a:spLocks noChangeArrowheads="1"/>
          </p:cNvSpPr>
          <p:nvPr/>
        </p:nvSpPr>
        <p:spPr bwMode="auto">
          <a:xfrm>
            <a:off x="7664450" y="2459038"/>
            <a:ext cx="850900" cy="279400"/>
          </a:xfrm>
          <a:prstGeom prst="ellipse">
            <a:avLst/>
          </a:prstGeom>
          <a:ln w="38100">
            <a:solidFill>
              <a:schemeClr val="tx1"/>
            </a:solidFill>
            <a:round/>
            <a:headEnd/>
            <a:tailEnd/>
          </a:ln>
          <a:effectLst/>
        </p:spPr>
        <p:txBody>
          <a:bodyPr wrap="none" anchor="ctr"/>
          <a:lstStyle/>
          <a:p>
            <a:endParaRPr lang="zh-CN" altLang="en-US"/>
          </a:p>
        </p:txBody>
      </p:sp>
      <p:sp>
        <p:nvSpPr>
          <p:cNvPr id="96261" name="Line 5"/>
          <p:cNvSpPr>
            <a:spLocks noChangeShapeType="1"/>
          </p:cNvSpPr>
          <p:nvPr/>
        </p:nvSpPr>
        <p:spPr bwMode="auto">
          <a:xfrm>
            <a:off x="7651750" y="2039938"/>
            <a:ext cx="0" cy="558800"/>
          </a:xfrm>
          <a:prstGeom prst="line">
            <a:avLst/>
          </a:prstGeom>
          <a:noFill/>
          <a:ln w="38100">
            <a:solidFill>
              <a:schemeClr val="tx1"/>
            </a:solidFill>
            <a:round/>
            <a:headEnd/>
            <a:tailEnd/>
          </a:ln>
          <a:effectLst/>
        </p:spPr>
        <p:txBody>
          <a:bodyPr wrap="none" anchor="ctr"/>
          <a:lstStyle/>
          <a:p>
            <a:endParaRPr lang="zh-CN" altLang="en-US"/>
          </a:p>
        </p:txBody>
      </p:sp>
      <p:sp>
        <p:nvSpPr>
          <p:cNvPr id="96262" name="Line 6"/>
          <p:cNvSpPr>
            <a:spLocks noChangeShapeType="1"/>
          </p:cNvSpPr>
          <p:nvPr/>
        </p:nvSpPr>
        <p:spPr bwMode="auto">
          <a:xfrm>
            <a:off x="8528050" y="2014538"/>
            <a:ext cx="0" cy="558800"/>
          </a:xfrm>
          <a:prstGeom prst="line">
            <a:avLst/>
          </a:prstGeom>
          <a:noFill/>
          <a:ln w="38100">
            <a:solidFill>
              <a:schemeClr val="tx1"/>
            </a:solidFill>
            <a:round/>
            <a:headEnd/>
            <a:tailEnd/>
          </a:ln>
          <a:effectLst/>
        </p:spPr>
        <p:txBody>
          <a:bodyPr wrap="none" anchor="ctr"/>
          <a:lstStyle/>
          <a:p>
            <a:endParaRPr lang="zh-CN" altLang="en-US"/>
          </a:p>
        </p:txBody>
      </p:sp>
      <p:sp useBgFill="1">
        <p:nvSpPr>
          <p:cNvPr id="96263" name="Oval 7"/>
          <p:cNvSpPr>
            <a:spLocks noChangeArrowheads="1"/>
          </p:cNvSpPr>
          <p:nvPr/>
        </p:nvSpPr>
        <p:spPr bwMode="auto">
          <a:xfrm>
            <a:off x="8820150" y="1862138"/>
            <a:ext cx="850900" cy="279400"/>
          </a:xfrm>
          <a:prstGeom prst="ellipse">
            <a:avLst/>
          </a:prstGeom>
          <a:ln w="38100">
            <a:solidFill>
              <a:srgbClr val="00FF00"/>
            </a:solidFill>
            <a:round/>
            <a:headEnd/>
            <a:tailEnd/>
          </a:ln>
          <a:effectLst/>
        </p:spPr>
        <p:txBody>
          <a:bodyPr wrap="none" anchor="ctr"/>
          <a:lstStyle/>
          <a:p>
            <a:endParaRPr lang="zh-CN" altLang="en-US"/>
          </a:p>
        </p:txBody>
      </p:sp>
      <p:sp useBgFill="1">
        <p:nvSpPr>
          <p:cNvPr id="96264" name="Oval 8"/>
          <p:cNvSpPr>
            <a:spLocks noChangeArrowheads="1"/>
          </p:cNvSpPr>
          <p:nvPr/>
        </p:nvSpPr>
        <p:spPr bwMode="auto">
          <a:xfrm>
            <a:off x="8820150" y="2459038"/>
            <a:ext cx="850900" cy="279400"/>
          </a:xfrm>
          <a:prstGeom prst="ellipse">
            <a:avLst/>
          </a:prstGeom>
          <a:ln w="38100">
            <a:solidFill>
              <a:srgbClr val="00FF00"/>
            </a:solidFill>
            <a:round/>
            <a:headEnd/>
            <a:tailEnd/>
          </a:ln>
          <a:effectLst/>
        </p:spPr>
        <p:txBody>
          <a:bodyPr wrap="none" anchor="ctr"/>
          <a:lstStyle/>
          <a:p>
            <a:endParaRPr lang="zh-CN" altLang="en-US"/>
          </a:p>
        </p:txBody>
      </p:sp>
      <p:sp>
        <p:nvSpPr>
          <p:cNvPr id="96265" name="Line 9"/>
          <p:cNvSpPr>
            <a:spLocks noChangeShapeType="1"/>
          </p:cNvSpPr>
          <p:nvPr/>
        </p:nvSpPr>
        <p:spPr bwMode="auto">
          <a:xfrm>
            <a:off x="8807450" y="2039938"/>
            <a:ext cx="0" cy="558800"/>
          </a:xfrm>
          <a:prstGeom prst="line">
            <a:avLst/>
          </a:prstGeom>
          <a:noFill/>
          <a:ln w="38100">
            <a:solidFill>
              <a:srgbClr val="00FF00"/>
            </a:solidFill>
            <a:round/>
            <a:headEnd/>
            <a:tailEnd/>
          </a:ln>
          <a:effectLst/>
        </p:spPr>
        <p:txBody>
          <a:bodyPr wrap="none" anchor="ctr"/>
          <a:lstStyle/>
          <a:p>
            <a:endParaRPr lang="zh-CN" altLang="en-US"/>
          </a:p>
        </p:txBody>
      </p:sp>
      <p:sp>
        <p:nvSpPr>
          <p:cNvPr id="96266" name="Line 10"/>
          <p:cNvSpPr>
            <a:spLocks noChangeShapeType="1"/>
          </p:cNvSpPr>
          <p:nvPr/>
        </p:nvSpPr>
        <p:spPr bwMode="auto">
          <a:xfrm>
            <a:off x="9683750" y="2014538"/>
            <a:ext cx="0" cy="558800"/>
          </a:xfrm>
          <a:prstGeom prst="line">
            <a:avLst/>
          </a:prstGeom>
          <a:noFill/>
          <a:ln w="38100">
            <a:solidFill>
              <a:srgbClr val="00FF00"/>
            </a:solidFill>
            <a:round/>
            <a:headEnd/>
            <a:tailEnd/>
          </a:ln>
          <a:effectLst/>
        </p:spPr>
        <p:txBody>
          <a:bodyPr wrap="none" anchor="ctr"/>
          <a:lstStyle/>
          <a:p>
            <a:endParaRPr lang="zh-CN" altLang="en-US"/>
          </a:p>
        </p:txBody>
      </p:sp>
      <p:sp>
        <p:nvSpPr>
          <p:cNvPr id="96267" name="Rectangle 11"/>
          <p:cNvSpPr>
            <a:spLocks noChangeArrowheads="1"/>
          </p:cNvSpPr>
          <p:nvPr/>
        </p:nvSpPr>
        <p:spPr bwMode="auto">
          <a:xfrm>
            <a:off x="7397750" y="1608138"/>
            <a:ext cx="2628900" cy="1511300"/>
          </a:xfrm>
          <a:prstGeom prst="rect">
            <a:avLst/>
          </a:prstGeom>
          <a:noFill/>
          <a:ln w="25400">
            <a:solidFill>
              <a:schemeClr val="tx1"/>
            </a:solidFill>
            <a:miter lim="800000"/>
            <a:headEnd/>
            <a:tailEnd/>
          </a:ln>
          <a:effectLst/>
        </p:spPr>
        <p:txBody>
          <a:bodyPr wrap="none" anchor="ctr"/>
          <a:lstStyle/>
          <a:p>
            <a:endParaRPr lang="zh-CN" altLang="en-US"/>
          </a:p>
        </p:txBody>
      </p:sp>
      <p:sp useBgFill="1">
        <p:nvSpPr>
          <p:cNvPr id="96268" name="Oval 12"/>
          <p:cNvSpPr>
            <a:spLocks noChangeArrowheads="1"/>
          </p:cNvSpPr>
          <p:nvPr/>
        </p:nvSpPr>
        <p:spPr bwMode="auto">
          <a:xfrm>
            <a:off x="2635250" y="1836738"/>
            <a:ext cx="850900" cy="279400"/>
          </a:xfrm>
          <a:prstGeom prst="ellipse">
            <a:avLst/>
          </a:prstGeom>
          <a:ln w="38100">
            <a:solidFill>
              <a:schemeClr val="tx1"/>
            </a:solidFill>
            <a:round/>
            <a:headEnd/>
            <a:tailEnd/>
          </a:ln>
          <a:effectLst/>
        </p:spPr>
        <p:txBody>
          <a:bodyPr wrap="none" anchor="ctr"/>
          <a:lstStyle/>
          <a:p>
            <a:endParaRPr lang="zh-CN" altLang="en-US"/>
          </a:p>
        </p:txBody>
      </p:sp>
      <p:sp useBgFill="1">
        <p:nvSpPr>
          <p:cNvPr id="96269" name="Oval 13"/>
          <p:cNvSpPr>
            <a:spLocks noChangeArrowheads="1"/>
          </p:cNvSpPr>
          <p:nvPr/>
        </p:nvSpPr>
        <p:spPr bwMode="auto">
          <a:xfrm>
            <a:off x="2635250" y="2433638"/>
            <a:ext cx="850900" cy="279400"/>
          </a:xfrm>
          <a:prstGeom prst="ellipse">
            <a:avLst/>
          </a:prstGeom>
          <a:ln w="38100">
            <a:solidFill>
              <a:schemeClr val="tx1"/>
            </a:solidFill>
            <a:round/>
            <a:headEnd/>
            <a:tailEnd/>
          </a:ln>
          <a:effectLst/>
        </p:spPr>
        <p:txBody>
          <a:bodyPr wrap="none" anchor="ctr"/>
          <a:lstStyle/>
          <a:p>
            <a:endParaRPr lang="zh-CN" altLang="en-US"/>
          </a:p>
        </p:txBody>
      </p:sp>
      <p:sp>
        <p:nvSpPr>
          <p:cNvPr id="96270" name="Line 14"/>
          <p:cNvSpPr>
            <a:spLocks noChangeShapeType="1"/>
          </p:cNvSpPr>
          <p:nvPr/>
        </p:nvSpPr>
        <p:spPr bwMode="auto">
          <a:xfrm>
            <a:off x="2622550" y="2014538"/>
            <a:ext cx="0" cy="558800"/>
          </a:xfrm>
          <a:prstGeom prst="line">
            <a:avLst/>
          </a:prstGeom>
          <a:noFill/>
          <a:ln w="38100">
            <a:solidFill>
              <a:schemeClr val="tx1"/>
            </a:solidFill>
            <a:round/>
            <a:headEnd/>
            <a:tailEnd/>
          </a:ln>
          <a:effectLst/>
        </p:spPr>
        <p:txBody>
          <a:bodyPr wrap="none" anchor="ctr"/>
          <a:lstStyle/>
          <a:p>
            <a:endParaRPr lang="zh-CN" altLang="en-US"/>
          </a:p>
        </p:txBody>
      </p:sp>
      <p:sp>
        <p:nvSpPr>
          <p:cNvPr id="96271" name="Line 15"/>
          <p:cNvSpPr>
            <a:spLocks noChangeShapeType="1"/>
          </p:cNvSpPr>
          <p:nvPr/>
        </p:nvSpPr>
        <p:spPr bwMode="auto">
          <a:xfrm>
            <a:off x="3498850" y="1989138"/>
            <a:ext cx="0" cy="558800"/>
          </a:xfrm>
          <a:prstGeom prst="line">
            <a:avLst/>
          </a:prstGeom>
          <a:noFill/>
          <a:ln w="38100">
            <a:solidFill>
              <a:schemeClr val="tx1"/>
            </a:solidFill>
            <a:round/>
            <a:headEnd/>
            <a:tailEnd/>
          </a:ln>
          <a:effectLst/>
        </p:spPr>
        <p:txBody>
          <a:bodyPr wrap="none" anchor="ctr"/>
          <a:lstStyle/>
          <a:p>
            <a:endParaRPr lang="zh-CN" altLang="en-US"/>
          </a:p>
        </p:txBody>
      </p:sp>
      <p:sp useBgFill="1">
        <p:nvSpPr>
          <p:cNvPr id="96272" name="Oval 16"/>
          <p:cNvSpPr>
            <a:spLocks noChangeArrowheads="1"/>
          </p:cNvSpPr>
          <p:nvPr/>
        </p:nvSpPr>
        <p:spPr bwMode="auto">
          <a:xfrm>
            <a:off x="3790950" y="1836738"/>
            <a:ext cx="850900" cy="279400"/>
          </a:xfrm>
          <a:prstGeom prst="ellipse">
            <a:avLst/>
          </a:prstGeom>
          <a:ln w="38100">
            <a:solidFill>
              <a:srgbClr val="00FF00"/>
            </a:solidFill>
            <a:round/>
            <a:headEnd/>
            <a:tailEnd/>
          </a:ln>
          <a:effectLst/>
        </p:spPr>
        <p:txBody>
          <a:bodyPr wrap="none" anchor="ctr"/>
          <a:lstStyle/>
          <a:p>
            <a:endParaRPr lang="zh-CN" altLang="en-US"/>
          </a:p>
        </p:txBody>
      </p:sp>
      <p:sp useBgFill="1">
        <p:nvSpPr>
          <p:cNvPr id="96273" name="Oval 17"/>
          <p:cNvSpPr>
            <a:spLocks noChangeArrowheads="1"/>
          </p:cNvSpPr>
          <p:nvPr/>
        </p:nvSpPr>
        <p:spPr bwMode="auto">
          <a:xfrm>
            <a:off x="3790950" y="2433638"/>
            <a:ext cx="850900" cy="279400"/>
          </a:xfrm>
          <a:prstGeom prst="ellipse">
            <a:avLst/>
          </a:prstGeom>
          <a:ln w="38100">
            <a:solidFill>
              <a:srgbClr val="00FF00"/>
            </a:solidFill>
            <a:round/>
            <a:headEnd/>
            <a:tailEnd/>
          </a:ln>
          <a:effectLst/>
        </p:spPr>
        <p:txBody>
          <a:bodyPr wrap="none" anchor="ctr"/>
          <a:lstStyle/>
          <a:p>
            <a:endParaRPr lang="zh-CN" altLang="en-US"/>
          </a:p>
        </p:txBody>
      </p:sp>
      <p:sp>
        <p:nvSpPr>
          <p:cNvPr id="96274" name="Line 18"/>
          <p:cNvSpPr>
            <a:spLocks noChangeShapeType="1"/>
          </p:cNvSpPr>
          <p:nvPr/>
        </p:nvSpPr>
        <p:spPr bwMode="auto">
          <a:xfrm>
            <a:off x="3778250" y="2014538"/>
            <a:ext cx="0" cy="558800"/>
          </a:xfrm>
          <a:prstGeom prst="line">
            <a:avLst/>
          </a:prstGeom>
          <a:noFill/>
          <a:ln w="38100">
            <a:solidFill>
              <a:srgbClr val="00FF00"/>
            </a:solidFill>
            <a:round/>
            <a:headEnd/>
            <a:tailEnd/>
          </a:ln>
          <a:effectLst/>
        </p:spPr>
        <p:txBody>
          <a:bodyPr wrap="none" anchor="ctr"/>
          <a:lstStyle/>
          <a:p>
            <a:endParaRPr lang="zh-CN" altLang="en-US"/>
          </a:p>
        </p:txBody>
      </p:sp>
      <p:sp>
        <p:nvSpPr>
          <p:cNvPr id="96275" name="Line 19"/>
          <p:cNvSpPr>
            <a:spLocks noChangeShapeType="1"/>
          </p:cNvSpPr>
          <p:nvPr/>
        </p:nvSpPr>
        <p:spPr bwMode="auto">
          <a:xfrm>
            <a:off x="4654550" y="1989138"/>
            <a:ext cx="0" cy="558800"/>
          </a:xfrm>
          <a:prstGeom prst="line">
            <a:avLst/>
          </a:prstGeom>
          <a:noFill/>
          <a:ln w="38100">
            <a:solidFill>
              <a:srgbClr val="00FF00"/>
            </a:solidFill>
            <a:round/>
            <a:headEnd/>
            <a:tailEnd/>
          </a:ln>
          <a:effectLst/>
        </p:spPr>
        <p:txBody>
          <a:bodyPr wrap="none" anchor="ctr"/>
          <a:lstStyle/>
          <a:p>
            <a:endParaRPr lang="zh-CN" altLang="en-US"/>
          </a:p>
        </p:txBody>
      </p:sp>
      <p:sp>
        <p:nvSpPr>
          <p:cNvPr id="96276" name="Rectangle 20"/>
          <p:cNvSpPr>
            <a:spLocks noChangeArrowheads="1"/>
          </p:cNvSpPr>
          <p:nvPr/>
        </p:nvSpPr>
        <p:spPr bwMode="auto">
          <a:xfrm>
            <a:off x="2368550" y="1582738"/>
            <a:ext cx="2628900" cy="1511300"/>
          </a:xfrm>
          <a:prstGeom prst="rect">
            <a:avLst/>
          </a:prstGeom>
          <a:noFill/>
          <a:ln w="25400">
            <a:solidFill>
              <a:schemeClr val="tx1"/>
            </a:solidFill>
            <a:miter lim="800000"/>
            <a:headEnd/>
            <a:tailEnd/>
          </a:ln>
          <a:effectLst/>
        </p:spPr>
        <p:txBody>
          <a:bodyPr wrap="none" anchor="ctr"/>
          <a:lstStyle/>
          <a:p>
            <a:endParaRPr lang="zh-CN" altLang="en-US"/>
          </a:p>
        </p:txBody>
      </p:sp>
      <p:sp>
        <p:nvSpPr>
          <p:cNvPr id="148501" name="Rectangle 21"/>
          <p:cNvSpPr>
            <a:spLocks noChangeArrowheads="1"/>
          </p:cNvSpPr>
          <p:nvPr/>
        </p:nvSpPr>
        <p:spPr bwMode="auto">
          <a:xfrm>
            <a:off x="2309786" y="3143250"/>
            <a:ext cx="7572428" cy="3044423"/>
          </a:xfrm>
          <a:prstGeom prst="rect">
            <a:avLst/>
          </a:prstGeom>
          <a:noFill/>
          <a:ln w="12700">
            <a:noFill/>
            <a:miter lim="800000"/>
            <a:headEnd/>
            <a:tailEnd/>
          </a:ln>
          <a:effectLst/>
        </p:spPr>
        <p:txBody>
          <a:bodyPr wrap="square" lIns="90487" tIns="44450" rIns="90487" bIns="44450">
            <a:spAutoFit/>
          </a:bodyPr>
          <a:lstStyle/>
          <a:p>
            <a:pPr eaLnBrk="0" hangingPunct="0"/>
            <a:r>
              <a:rPr lang="en-US" altLang="zh-CN" sz="2800" b="1" dirty="0">
                <a:latin typeface="Helvetica" pitchFamily="34" charset="0"/>
              </a:rPr>
              <a:t>• </a:t>
            </a:r>
            <a:r>
              <a:rPr lang="en-US" altLang="zh-CN" sz="2400" dirty="0">
                <a:latin typeface="Times New Roman" pitchFamily="18" charset="0"/>
                <a:cs typeface="Times New Roman" pitchFamily="18" charset="0"/>
              </a:rPr>
              <a:t>Each disk is fully duplicated onto its “</a:t>
            </a:r>
            <a:r>
              <a:rPr lang="en-US" altLang="zh-CN" sz="2400" u="sng" dirty="0">
                <a:solidFill>
                  <a:srgbClr val="FF0000"/>
                </a:solidFill>
                <a:latin typeface="Times New Roman" pitchFamily="18" charset="0"/>
                <a:cs typeface="Times New Roman" pitchFamily="18" charset="0"/>
              </a:rPr>
              <a:t>mirror</a:t>
            </a:r>
            <a:r>
              <a:rPr lang="en-US" altLang="zh-CN" sz="2400" dirty="0">
                <a:latin typeface="Times New Roman" pitchFamily="18" charset="0"/>
                <a:cs typeface="Times New Roman" pitchFamily="18" charset="0"/>
              </a:rPr>
              <a:t>”</a:t>
            </a:r>
          </a:p>
          <a:p>
            <a:pPr eaLnBrk="0" hangingPunct="0"/>
            <a:r>
              <a:rPr lang="en-US" altLang="zh-CN" sz="2400" dirty="0">
                <a:latin typeface="Times New Roman" pitchFamily="18" charset="0"/>
                <a:cs typeface="Times New Roman" pitchFamily="18" charset="0"/>
              </a:rPr>
              <a:t>      Very high availability can be achieved</a:t>
            </a:r>
          </a:p>
          <a:p>
            <a:pPr eaLnBrk="0" hangingPunct="0"/>
            <a:r>
              <a:rPr lang="en-US" altLang="zh-CN" sz="2400" dirty="0">
                <a:latin typeface="Times New Roman" pitchFamily="18" charset="0"/>
                <a:cs typeface="Times New Roman" pitchFamily="18" charset="0"/>
              </a:rPr>
              <a:t>• Bandwidth sacrifice on write:</a:t>
            </a:r>
          </a:p>
          <a:p>
            <a:pPr eaLnBrk="0" hangingPunct="0"/>
            <a:r>
              <a:rPr lang="en-US" altLang="zh-CN" sz="2400" dirty="0">
                <a:latin typeface="Times New Roman" pitchFamily="18" charset="0"/>
                <a:cs typeface="Times New Roman" pitchFamily="18" charset="0"/>
              </a:rPr>
              <a:t>      Logical write = two physical writes</a:t>
            </a:r>
          </a:p>
          <a:p>
            <a:pPr eaLnBrk="0" hangingPunct="0"/>
            <a:r>
              <a:rPr lang="en-US" altLang="zh-CN" sz="2400" dirty="0">
                <a:latin typeface="Times New Roman" pitchFamily="18" charset="0"/>
                <a:cs typeface="Times New Roman" pitchFamily="18" charset="0"/>
              </a:rPr>
              <a:t>       Reads may be optimized</a:t>
            </a:r>
          </a:p>
          <a:p>
            <a:pPr eaLnBrk="0" hangingPunct="0"/>
            <a:r>
              <a:rPr lang="en-US" altLang="zh-CN" sz="2400" dirty="0">
                <a:latin typeface="Times New Roman" pitchFamily="18" charset="0"/>
                <a:cs typeface="Times New Roman" pitchFamily="18" charset="0"/>
              </a:rPr>
              <a:t>• Most expensive solution: 100% capacity overhead</a:t>
            </a:r>
          </a:p>
          <a:p>
            <a:pPr eaLnBrk="0" hangingPunct="0"/>
            <a:endParaRPr lang="en-US" altLang="zh-CN" sz="2400" b="1" dirty="0">
              <a:latin typeface="Helvetica" pitchFamily="34" charset="0"/>
            </a:endParaRPr>
          </a:p>
          <a:p>
            <a:pPr eaLnBrk="0" hangingPunct="0">
              <a:buFontTx/>
              <a:buChar char="•"/>
            </a:pPr>
            <a:r>
              <a:rPr lang="en-US" altLang="zh-CN" b="1" dirty="0">
                <a:latin typeface="Helvetica" pitchFamily="34" charset="0"/>
              </a:rPr>
              <a:t> (</a:t>
            </a:r>
            <a:r>
              <a:rPr lang="en-US" altLang="zh-CN" sz="2000" b="1" dirty="0">
                <a:latin typeface="Helvetica" pitchFamily="34" charset="0"/>
              </a:rPr>
              <a:t>RAID 2 not interesting, so skip)</a:t>
            </a:r>
            <a:endParaRPr lang="en-US" altLang="zh-CN" b="1" dirty="0">
              <a:latin typeface="Helvetica" pitchFamily="34" charset="0"/>
            </a:endParaRPr>
          </a:p>
        </p:txBody>
      </p:sp>
      <p:sp>
        <p:nvSpPr>
          <p:cNvPr id="96278" name="Oval 22"/>
          <p:cNvSpPr>
            <a:spLocks noChangeArrowheads="1"/>
          </p:cNvSpPr>
          <p:nvPr/>
        </p:nvSpPr>
        <p:spPr bwMode="auto">
          <a:xfrm>
            <a:off x="5556250" y="2255838"/>
            <a:ext cx="127000" cy="127000"/>
          </a:xfrm>
          <a:prstGeom prst="ellipse">
            <a:avLst/>
          </a:prstGeom>
          <a:solidFill>
            <a:schemeClr val="accent1"/>
          </a:solidFill>
          <a:ln w="25400">
            <a:solidFill>
              <a:schemeClr val="tx1"/>
            </a:solidFill>
            <a:round/>
            <a:headEnd/>
            <a:tailEnd/>
          </a:ln>
          <a:effectLst/>
        </p:spPr>
        <p:txBody>
          <a:bodyPr wrap="none" anchor="ctr"/>
          <a:lstStyle/>
          <a:p>
            <a:endParaRPr lang="zh-CN" altLang="en-US"/>
          </a:p>
        </p:txBody>
      </p:sp>
      <p:sp>
        <p:nvSpPr>
          <p:cNvPr id="96279" name="Oval 23"/>
          <p:cNvSpPr>
            <a:spLocks noChangeArrowheads="1"/>
          </p:cNvSpPr>
          <p:nvPr/>
        </p:nvSpPr>
        <p:spPr bwMode="auto">
          <a:xfrm>
            <a:off x="5988050" y="2255838"/>
            <a:ext cx="127000" cy="127000"/>
          </a:xfrm>
          <a:prstGeom prst="ellipse">
            <a:avLst/>
          </a:prstGeom>
          <a:solidFill>
            <a:schemeClr val="accent1"/>
          </a:solidFill>
          <a:ln w="25400">
            <a:solidFill>
              <a:schemeClr val="tx1"/>
            </a:solidFill>
            <a:round/>
            <a:headEnd/>
            <a:tailEnd/>
          </a:ln>
          <a:effectLst/>
        </p:spPr>
        <p:txBody>
          <a:bodyPr wrap="none" anchor="ctr"/>
          <a:lstStyle/>
          <a:p>
            <a:endParaRPr lang="zh-CN" altLang="en-US"/>
          </a:p>
        </p:txBody>
      </p:sp>
      <p:sp>
        <p:nvSpPr>
          <p:cNvPr id="96280" name="Oval 24"/>
          <p:cNvSpPr>
            <a:spLocks noChangeArrowheads="1"/>
          </p:cNvSpPr>
          <p:nvPr/>
        </p:nvSpPr>
        <p:spPr bwMode="auto">
          <a:xfrm>
            <a:off x="6407150" y="2255838"/>
            <a:ext cx="127000" cy="127000"/>
          </a:xfrm>
          <a:prstGeom prst="ellipse">
            <a:avLst/>
          </a:prstGeom>
          <a:solidFill>
            <a:schemeClr val="accent1"/>
          </a:solidFill>
          <a:ln w="25400">
            <a:solidFill>
              <a:schemeClr val="tx1"/>
            </a:solidFill>
            <a:round/>
            <a:headEnd/>
            <a:tailEnd/>
          </a:ln>
          <a:effectLst/>
        </p:spPr>
        <p:txBody>
          <a:bodyPr wrap="none" anchor="ctr"/>
          <a:lstStyle/>
          <a:p>
            <a:endParaRPr lang="zh-CN" altLang="en-US"/>
          </a:p>
        </p:txBody>
      </p:sp>
      <p:sp>
        <p:nvSpPr>
          <p:cNvPr id="96281" name="Line 25"/>
          <p:cNvSpPr>
            <a:spLocks noChangeShapeType="1"/>
          </p:cNvSpPr>
          <p:nvPr/>
        </p:nvSpPr>
        <p:spPr bwMode="auto">
          <a:xfrm flipH="1">
            <a:off x="5029200" y="1868488"/>
            <a:ext cx="381000" cy="247650"/>
          </a:xfrm>
          <a:prstGeom prst="line">
            <a:avLst/>
          </a:prstGeom>
          <a:noFill/>
          <a:ln w="25400">
            <a:solidFill>
              <a:schemeClr val="tx1"/>
            </a:solidFill>
            <a:round/>
            <a:headEnd/>
            <a:tailEnd type="triangle" w="med" len="med"/>
          </a:ln>
          <a:effectLst/>
        </p:spPr>
        <p:txBody>
          <a:bodyPr wrap="none" anchor="ctr"/>
          <a:lstStyle/>
          <a:p>
            <a:endParaRPr lang="zh-CN" altLang="en-US"/>
          </a:p>
        </p:txBody>
      </p:sp>
      <p:sp>
        <p:nvSpPr>
          <p:cNvPr id="96282" name="Rectangle 26"/>
          <p:cNvSpPr>
            <a:spLocks noChangeArrowheads="1"/>
          </p:cNvSpPr>
          <p:nvPr/>
        </p:nvSpPr>
        <p:spPr bwMode="auto">
          <a:xfrm>
            <a:off x="5257801" y="1411289"/>
            <a:ext cx="1666875" cy="815975"/>
          </a:xfrm>
          <a:prstGeom prst="rect">
            <a:avLst/>
          </a:prstGeom>
          <a:noFill/>
          <a:ln w="12700">
            <a:noFill/>
            <a:miter lim="800000"/>
            <a:headEnd/>
            <a:tailEnd/>
          </a:ln>
          <a:effectLst/>
        </p:spPr>
        <p:txBody>
          <a:bodyPr wrap="none" lIns="90487" tIns="44450" rIns="90487" bIns="44450">
            <a:spAutoFit/>
          </a:bodyPr>
          <a:lstStyle/>
          <a:p>
            <a:pPr algn="ctr" eaLnBrk="0" hangingPunct="0">
              <a:lnSpc>
                <a:spcPct val="85000"/>
              </a:lnSpc>
            </a:pPr>
            <a:r>
              <a:rPr lang="en-US" altLang="zh-CN" sz="2800" b="1" dirty="0">
                <a:latin typeface="Helvetica" pitchFamily="34" charset="0"/>
              </a:rPr>
              <a:t>recovery</a:t>
            </a:r>
          </a:p>
          <a:p>
            <a:pPr algn="ctr" eaLnBrk="0" hangingPunct="0">
              <a:lnSpc>
                <a:spcPct val="85000"/>
              </a:lnSpc>
            </a:pPr>
            <a:r>
              <a:rPr lang="en-US" altLang="zh-CN" sz="2800" b="1" dirty="0">
                <a:latin typeface="Helvetica" pitchFamily="34" charset="0"/>
              </a:rPr>
              <a:t>group</a:t>
            </a:r>
            <a:endParaRPr lang="en-US" altLang="zh-CN" b="1" dirty="0">
              <a:latin typeface="Helvetica" pitchFamily="34" charset="0"/>
            </a:endParaRPr>
          </a:p>
        </p:txBody>
      </p:sp>
      <p:sp>
        <p:nvSpPr>
          <p:cNvPr id="96283" name="Line 27"/>
          <p:cNvSpPr>
            <a:spLocks noChangeShapeType="1"/>
          </p:cNvSpPr>
          <p:nvPr/>
        </p:nvSpPr>
        <p:spPr bwMode="auto">
          <a:xfrm>
            <a:off x="6934200" y="1944688"/>
            <a:ext cx="457200" cy="228600"/>
          </a:xfrm>
          <a:prstGeom prst="line">
            <a:avLst/>
          </a:prstGeom>
          <a:noFill/>
          <a:ln w="28575">
            <a:solidFill>
              <a:schemeClr val="tx1"/>
            </a:solidFill>
            <a:round/>
            <a:headEnd/>
            <a:tailEnd type="triangle" w="med" len="med"/>
          </a:ln>
          <a:effectLst/>
        </p:spPr>
        <p:txBody>
          <a:bodyPr wrap="none" anchor="ctr"/>
          <a:lstStyle/>
          <a:p>
            <a:endParaRPr lang="zh-CN" altLang="en-US"/>
          </a:p>
        </p:txBody>
      </p:sp>
    </p:spTree>
  </p:cSld>
  <p:clrMapOvr>
    <a:overrideClrMapping bg1="lt1" tx1="dk1" bg2="lt2" tx2="dk2" accent1="accent1" accent2="accent2" accent3="accent3" accent4="accent4" accent5="accent5" accent6="accent6" hlink="hlink" folHlink="folHlink"/>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50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850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850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850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850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4850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850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01" grpId="0" build="p"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4310050" y="-100013"/>
            <a:ext cx="6357950" cy="1171559"/>
          </a:xfrm>
        </p:spPr>
        <p:txBody>
          <a:bodyPr vert="horz" wrap="square" lIns="90487" tIns="45720" rIns="90487" bIns="45720" numCol="1" anchor="ctr" anchorCtr="0" compatLnSpc="1">
            <a:prstTxWarp prst="textNoShape">
              <a:avLst/>
            </a:prstTxWarp>
          </a:bodyPr>
          <a:lstStyle/>
          <a:p>
            <a:pPr eaLnBrk="1" hangingPunct="1">
              <a:defRPr/>
            </a:pPr>
            <a:r>
              <a:rPr lang="en-US" altLang="zh-CN" sz="3200" dirty="0">
                <a:solidFill>
                  <a:srgbClr val="FC0128"/>
                </a:solidFill>
              </a:rPr>
              <a:t>RAID 3: </a:t>
            </a:r>
            <a:br>
              <a:rPr lang="en-US" altLang="zh-CN" sz="3200" dirty="0">
                <a:solidFill>
                  <a:srgbClr val="FC0128"/>
                </a:solidFill>
              </a:rPr>
            </a:br>
            <a:r>
              <a:rPr lang="en-US" altLang="zh-CN" sz="3200" dirty="0">
                <a:solidFill>
                  <a:srgbClr val="FC0128"/>
                </a:solidFill>
              </a:rPr>
              <a:t>Bit-Interleaved Parity Disk</a:t>
            </a:r>
          </a:p>
        </p:txBody>
      </p:sp>
      <p:grpSp>
        <p:nvGrpSpPr>
          <p:cNvPr id="149507" name="Group 3"/>
          <p:cNvGrpSpPr>
            <a:grpSpLocks/>
          </p:cNvGrpSpPr>
          <p:nvPr/>
        </p:nvGrpSpPr>
        <p:grpSpPr bwMode="auto">
          <a:xfrm>
            <a:off x="5168900" y="1522413"/>
            <a:ext cx="4851400" cy="1219200"/>
            <a:chOff x="2296" y="780"/>
            <a:chExt cx="3056" cy="768"/>
          </a:xfrm>
        </p:grpSpPr>
        <p:sp useBgFill="1">
          <p:nvSpPr>
            <p:cNvPr id="97303" name="Oval 4"/>
            <p:cNvSpPr>
              <a:spLocks noChangeArrowheads="1"/>
            </p:cNvSpPr>
            <p:nvPr/>
          </p:nvSpPr>
          <p:spPr bwMode="auto">
            <a:xfrm>
              <a:off x="2472" y="876"/>
              <a:ext cx="536" cy="176"/>
            </a:xfrm>
            <a:prstGeom prst="ellipse">
              <a:avLst/>
            </a:prstGeom>
            <a:ln w="38100">
              <a:solidFill>
                <a:schemeClr val="tx1"/>
              </a:solidFill>
              <a:round/>
              <a:headEnd/>
              <a:tailEnd/>
            </a:ln>
            <a:effectLst/>
          </p:spPr>
          <p:txBody>
            <a:bodyPr wrap="none" anchor="ctr"/>
            <a:lstStyle/>
            <a:p>
              <a:endParaRPr lang="zh-CN" altLang="en-US"/>
            </a:p>
          </p:txBody>
        </p:sp>
        <p:sp useBgFill="1">
          <p:nvSpPr>
            <p:cNvPr id="97304" name="Oval 5"/>
            <p:cNvSpPr>
              <a:spLocks noChangeArrowheads="1"/>
            </p:cNvSpPr>
            <p:nvPr/>
          </p:nvSpPr>
          <p:spPr bwMode="auto">
            <a:xfrm>
              <a:off x="2472" y="1252"/>
              <a:ext cx="536" cy="176"/>
            </a:xfrm>
            <a:prstGeom prst="ellipse">
              <a:avLst/>
            </a:prstGeom>
            <a:ln w="38100">
              <a:solidFill>
                <a:schemeClr val="tx1"/>
              </a:solidFill>
              <a:round/>
              <a:headEnd/>
              <a:tailEnd/>
            </a:ln>
            <a:effectLst/>
          </p:spPr>
          <p:txBody>
            <a:bodyPr wrap="none" anchor="ctr"/>
            <a:lstStyle/>
            <a:p>
              <a:endParaRPr lang="zh-CN" altLang="en-US"/>
            </a:p>
          </p:txBody>
        </p:sp>
        <p:sp>
          <p:nvSpPr>
            <p:cNvPr id="97305" name="Line 6"/>
            <p:cNvSpPr>
              <a:spLocks noChangeShapeType="1"/>
            </p:cNvSpPr>
            <p:nvPr/>
          </p:nvSpPr>
          <p:spPr bwMode="auto">
            <a:xfrm>
              <a:off x="2464" y="988"/>
              <a:ext cx="0" cy="352"/>
            </a:xfrm>
            <a:prstGeom prst="line">
              <a:avLst/>
            </a:prstGeom>
            <a:noFill/>
            <a:ln w="38100">
              <a:solidFill>
                <a:schemeClr val="tx1"/>
              </a:solidFill>
              <a:round/>
              <a:headEnd/>
              <a:tailEnd/>
            </a:ln>
            <a:effectLst/>
          </p:spPr>
          <p:txBody>
            <a:bodyPr wrap="none" anchor="ctr"/>
            <a:lstStyle/>
            <a:p>
              <a:endParaRPr lang="zh-CN" altLang="en-US"/>
            </a:p>
          </p:txBody>
        </p:sp>
        <p:sp>
          <p:nvSpPr>
            <p:cNvPr id="97306" name="Line 7"/>
            <p:cNvSpPr>
              <a:spLocks noChangeShapeType="1"/>
            </p:cNvSpPr>
            <p:nvPr/>
          </p:nvSpPr>
          <p:spPr bwMode="auto">
            <a:xfrm>
              <a:off x="3016" y="972"/>
              <a:ext cx="0" cy="352"/>
            </a:xfrm>
            <a:prstGeom prst="line">
              <a:avLst/>
            </a:prstGeom>
            <a:noFill/>
            <a:ln w="38100">
              <a:solidFill>
                <a:schemeClr val="tx1"/>
              </a:solidFill>
              <a:round/>
              <a:headEnd/>
              <a:tailEnd/>
            </a:ln>
            <a:effectLst/>
          </p:spPr>
          <p:txBody>
            <a:bodyPr wrap="none" anchor="ctr"/>
            <a:lstStyle/>
            <a:p>
              <a:endParaRPr lang="zh-CN" altLang="en-US"/>
            </a:p>
          </p:txBody>
        </p:sp>
        <p:sp useBgFill="1">
          <p:nvSpPr>
            <p:cNvPr id="97307" name="Oval 8"/>
            <p:cNvSpPr>
              <a:spLocks noChangeArrowheads="1"/>
            </p:cNvSpPr>
            <p:nvPr/>
          </p:nvSpPr>
          <p:spPr bwMode="auto">
            <a:xfrm>
              <a:off x="3200" y="876"/>
              <a:ext cx="536" cy="176"/>
            </a:xfrm>
            <a:prstGeom prst="ellipse">
              <a:avLst/>
            </a:prstGeom>
            <a:ln w="38100">
              <a:solidFill>
                <a:schemeClr val="tx1"/>
              </a:solidFill>
              <a:round/>
              <a:headEnd/>
              <a:tailEnd/>
            </a:ln>
            <a:effectLst/>
          </p:spPr>
          <p:txBody>
            <a:bodyPr wrap="none" anchor="ctr"/>
            <a:lstStyle/>
            <a:p>
              <a:endParaRPr lang="zh-CN" altLang="en-US"/>
            </a:p>
          </p:txBody>
        </p:sp>
        <p:sp useBgFill="1">
          <p:nvSpPr>
            <p:cNvPr id="97308" name="Oval 9"/>
            <p:cNvSpPr>
              <a:spLocks noChangeArrowheads="1"/>
            </p:cNvSpPr>
            <p:nvPr/>
          </p:nvSpPr>
          <p:spPr bwMode="auto">
            <a:xfrm>
              <a:off x="3200" y="1252"/>
              <a:ext cx="536" cy="176"/>
            </a:xfrm>
            <a:prstGeom prst="ellipse">
              <a:avLst/>
            </a:prstGeom>
            <a:ln w="38100">
              <a:solidFill>
                <a:schemeClr val="tx1"/>
              </a:solidFill>
              <a:round/>
              <a:headEnd/>
              <a:tailEnd/>
            </a:ln>
            <a:effectLst/>
          </p:spPr>
          <p:txBody>
            <a:bodyPr wrap="none" anchor="ctr"/>
            <a:lstStyle/>
            <a:p>
              <a:endParaRPr lang="zh-CN" altLang="en-US"/>
            </a:p>
          </p:txBody>
        </p:sp>
        <p:sp>
          <p:nvSpPr>
            <p:cNvPr id="97309" name="Line 10"/>
            <p:cNvSpPr>
              <a:spLocks noChangeShapeType="1"/>
            </p:cNvSpPr>
            <p:nvPr/>
          </p:nvSpPr>
          <p:spPr bwMode="auto">
            <a:xfrm>
              <a:off x="3192" y="988"/>
              <a:ext cx="0" cy="352"/>
            </a:xfrm>
            <a:prstGeom prst="line">
              <a:avLst/>
            </a:prstGeom>
            <a:noFill/>
            <a:ln w="38100">
              <a:solidFill>
                <a:schemeClr val="tx1"/>
              </a:solidFill>
              <a:round/>
              <a:headEnd/>
              <a:tailEnd/>
            </a:ln>
            <a:effectLst/>
          </p:spPr>
          <p:txBody>
            <a:bodyPr wrap="none" anchor="ctr"/>
            <a:lstStyle/>
            <a:p>
              <a:endParaRPr lang="zh-CN" altLang="en-US"/>
            </a:p>
          </p:txBody>
        </p:sp>
        <p:sp>
          <p:nvSpPr>
            <p:cNvPr id="97310" name="Line 11"/>
            <p:cNvSpPr>
              <a:spLocks noChangeShapeType="1"/>
            </p:cNvSpPr>
            <p:nvPr/>
          </p:nvSpPr>
          <p:spPr bwMode="auto">
            <a:xfrm>
              <a:off x="3744" y="972"/>
              <a:ext cx="0" cy="352"/>
            </a:xfrm>
            <a:prstGeom prst="line">
              <a:avLst/>
            </a:prstGeom>
            <a:noFill/>
            <a:ln w="38100">
              <a:solidFill>
                <a:schemeClr val="tx1"/>
              </a:solidFill>
              <a:round/>
              <a:headEnd/>
              <a:tailEnd/>
            </a:ln>
            <a:effectLst/>
          </p:spPr>
          <p:txBody>
            <a:bodyPr wrap="none" anchor="ctr"/>
            <a:lstStyle/>
            <a:p>
              <a:endParaRPr lang="zh-CN" altLang="en-US"/>
            </a:p>
          </p:txBody>
        </p:sp>
        <p:sp useBgFill="1">
          <p:nvSpPr>
            <p:cNvPr id="97311" name="Oval 12"/>
            <p:cNvSpPr>
              <a:spLocks noChangeArrowheads="1"/>
            </p:cNvSpPr>
            <p:nvPr/>
          </p:nvSpPr>
          <p:spPr bwMode="auto">
            <a:xfrm>
              <a:off x="3912" y="876"/>
              <a:ext cx="536" cy="176"/>
            </a:xfrm>
            <a:prstGeom prst="ellipse">
              <a:avLst/>
            </a:prstGeom>
            <a:ln w="38100">
              <a:solidFill>
                <a:schemeClr val="tx1"/>
              </a:solidFill>
              <a:round/>
              <a:headEnd/>
              <a:tailEnd/>
            </a:ln>
            <a:effectLst/>
          </p:spPr>
          <p:txBody>
            <a:bodyPr wrap="none" anchor="ctr"/>
            <a:lstStyle/>
            <a:p>
              <a:endParaRPr lang="zh-CN" altLang="en-US"/>
            </a:p>
          </p:txBody>
        </p:sp>
        <p:sp useBgFill="1">
          <p:nvSpPr>
            <p:cNvPr id="97312" name="Oval 13"/>
            <p:cNvSpPr>
              <a:spLocks noChangeArrowheads="1"/>
            </p:cNvSpPr>
            <p:nvPr/>
          </p:nvSpPr>
          <p:spPr bwMode="auto">
            <a:xfrm>
              <a:off x="3912" y="1252"/>
              <a:ext cx="536" cy="176"/>
            </a:xfrm>
            <a:prstGeom prst="ellipse">
              <a:avLst/>
            </a:prstGeom>
            <a:ln w="38100">
              <a:solidFill>
                <a:schemeClr val="tx1"/>
              </a:solidFill>
              <a:round/>
              <a:headEnd/>
              <a:tailEnd/>
            </a:ln>
            <a:effectLst/>
          </p:spPr>
          <p:txBody>
            <a:bodyPr wrap="none" anchor="ctr"/>
            <a:lstStyle/>
            <a:p>
              <a:endParaRPr lang="zh-CN" altLang="en-US"/>
            </a:p>
          </p:txBody>
        </p:sp>
        <p:sp>
          <p:nvSpPr>
            <p:cNvPr id="97313" name="Line 14"/>
            <p:cNvSpPr>
              <a:spLocks noChangeShapeType="1"/>
            </p:cNvSpPr>
            <p:nvPr/>
          </p:nvSpPr>
          <p:spPr bwMode="auto">
            <a:xfrm>
              <a:off x="3904" y="988"/>
              <a:ext cx="0" cy="352"/>
            </a:xfrm>
            <a:prstGeom prst="line">
              <a:avLst/>
            </a:prstGeom>
            <a:noFill/>
            <a:ln w="38100">
              <a:solidFill>
                <a:schemeClr val="tx1"/>
              </a:solidFill>
              <a:round/>
              <a:headEnd/>
              <a:tailEnd/>
            </a:ln>
            <a:effectLst/>
          </p:spPr>
          <p:txBody>
            <a:bodyPr wrap="none" anchor="ctr"/>
            <a:lstStyle/>
            <a:p>
              <a:endParaRPr lang="zh-CN" altLang="en-US"/>
            </a:p>
          </p:txBody>
        </p:sp>
        <p:sp>
          <p:nvSpPr>
            <p:cNvPr id="97314" name="Line 15"/>
            <p:cNvSpPr>
              <a:spLocks noChangeShapeType="1"/>
            </p:cNvSpPr>
            <p:nvPr/>
          </p:nvSpPr>
          <p:spPr bwMode="auto">
            <a:xfrm>
              <a:off x="4456" y="972"/>
              <a:ext cx="0" cy="352"/>
            </a:xfrm>
            <a:prstGeom prst="line">
              <a:avLst/>
            </a:prstGeom>
            <a:noFill/>
            <a:ln w="38100">
              <a:solidFill>
                <a:schemeClr val="tx1"/>
              </a:solidFill>
              <a:round/>
              <a:headEnd/>
              <a:tailEnd/>
            </a:ln>
            <a:effectLst/>
          </p:spPr>
          <p:txBody>
            <a:bodyPr wrap="none" anchor="ctr"/>
            <a:lstStyle/>
            <a:p>
              <a:endParaRPr lang="zh-CN" altLang="en-US"/>
            </a:p>
          </p:txBody>
        </p:sp>
        <p:sp useBgFill="1">
          <p:nvSpPr>
            <p:cNvPr id="97315" name="Oval 16"/>
            <p:cNvSpPr>
              <a:spLocks noChangeArrowheads="1"/>
            </p:cNvSpPr>
            <p:nvPr/>
          </p:nvSpPr>
          <p:spPr bwMode="auto">
            <a:xfrm>
              <a:off x="4640" y="876"/>
              <a:ext cx="536" cy="176"/>
            </a:xfrm>
            <a:prstGeom prst="ellipse">
              <a:avLst/>
            </a:prstGeom>
            <a:ln w="38100">
              <a:solidFill>
                <a:srgbClr val="00FF00"/>
              </a:solidFill>
              <a:round/>
              <a:headEnd/>
              <a:tailEnd/>
            </a:ln>
            <a:effectLst/>
          </p:spPr>
          <p:txBody>
            <a:bodyPr wrap="none" anchor="ctr"/>
            <a:lstStyle/>
            <a:p>
              <a:endParaRPr lang="zh-CN" altLang="en-US"/>
            </a:p>
          </p:txBody>
        </p:sp>
        <p:sp useBgFill="1">
          <p:nvSpPr>
            <p:cNvPr id="97316" name="Oval 17"/>
            <p:cNvSpPr>
              <a:spLocks noChangeArrowheads="1"/>
            </p:cNvSpPr>
            <p:nvPr/>
          </p:nvSpPr>
          <p:spPr bwMode="auto">
            <a:xfrm>
              <a:off x="4640" y="1252"/>
              <a:ext cx="536" cy="176"/>
            </a:xfrm>
            <a:prstGeom prst="ellipse">
              <a:avLst/>
            </a:prstGeom>
            <a:ln w="38100">
              <a:solidFill>
                <a:srgbClr val="00FF00"/>
              </a:solidFill>
              <a:round/>
              <a:headEnd/>
              <a:tailEnd/>
            </a:ln>
            <a:effectLst/>
          </p:spPr>
          <p:txBody>
            <a:bodyPr wrap="none" anchor="ctr"/>
            <a:lstStyle/>
            <a:p>
              <a:endParaRPr lang="zh-CN" altLang="en-US"/>
            </a:p>
          </p:txBody>
        </p:sp>
        <p:sp>
          <p:nvSpPr>
            <p:cNvPr id="97317" name="Line 18"/>
            <p:cNvSpPr>
              <a:spLocks noChangeShapeType="1"/>
            </p:cNvSpPr>
            <p:nvPr/>
          </p:nvSpPr>
          <p:spPr bwMode="auto">
            <a:xfrm>
              <a:off x="4632" y="988"/>
              <a:ext cx="0" cy="352"/>
            </a:xfrm>
            <a:prstGeom prst="line">
              <a:avLst/>
            </a:prstGeom>
            <a:noFill/>
            <a:ln w="38100">
              <a:solidFill>
                <a:srgbClr val="00FF00"/>
              </a:solidFill>
              <a:round/>
              <a:headEnd/>
              <a:tailEnd/>
            </a:ln>
            <a:effectLst/>
          </p:spPr>
          <p:txBody>
            <a:bodyPr wrap="none" anchor="ctr"/>
            <a:lstStyle/>
            <a:p>
              <a:endParaRPr lang="zh-CN" altLang="en-US"/>
            </a:p>
          </p:txBody>
        </p:sp>
        <p:sp>
          <p:nvSpPr>
            <p:cNvPr id="97318" name="Line 19"/>
            <p:cNvSpPr>
              <a:spLocks noChangeShapeType="1"/>
            </p:cNvSpPr>
            <p:nvPr/>
          </p:nvSpPr>
          <p:spPr bwMode="auto">
            <a:xfrm>
              <a:off x="5184" y="972"/>
              <a:ext cx="0" cy="352"/>
            </a:xfrm>
            <a:prstGeom prst="line">
              <a:avLst/>
            </a:prstGeom>
            <a:noFill/>
            <a:ln w="38100">
              <a:solidFill>
                <a:srgbClr val="00FF00"/>
              </a:solidFill>
              <a:round/>
              <a:headEnd/>
              <a:tailEnd/>
            </a:ln>
            <a:effectLst/>
          </p:spPr>
          <p:txBody>
            <a:bodyPr wrap="none" anchor="ctr"/>
            <a:lstStyle/>
            <a:p>
              <a:endParaRPr lang="zh-CN" altLang="en-US"/>
            </a:p>
          </p:txBody>
        </p:sp>
        <p:sp>
          <p:nvSpPr>
            <p:cNvPr id="97319" name="Rectangle 20"/>
            <p:cNvSpPr>
              <a:spLocks noChangeArrowheads="1"/>
            </p:cNvSpPr>
            <p:nvPr/>
          </p:nvSpPr>
          <p:spPr bwMode="auto">
            <a:xfrm>
              <a:off x="2296" y="780"/>
              <a:ext cx="3056" cy="768"/>
            </a:xfrm>
            <a:prstGeom prst="rect">
              <a:avLst/>
            </a:prstGeom>
            <a:noFill/>
            <a:ln w="38100">
              <a:solidFill>
                <a:schemeClr val="tx1"/>
              </a:solidFill>
              <a:miter lim="800000"/>
              <a:headEnd/>
              <a:tailEnd/>
            </a:ln>
            <a:effectLst/>
          </p:spPr>
          <p:txBody>
            <a:bodyPr wrap="none" anchor="ctr"/>
            <a:lstStyle/>
            <a:p>
              <a:endParaRPr lang="zh-CN" altLang="en-US"/>
            </a:p>
          </p:txBody>
        </p:sp>
        <p:sp>
          <p:nvSpPr>
            <p:cNvPr id="97320" name="Rectangle 21"/>
            <p:cNvSpPr>
              <a:spLocks noChangeArrowheads="1"/>
            </p:cNvSpPr>
            <p:nvPr/>
          </p:nvSpPr>
          <p:spPr bwMode="auto">
            <a:xfrm>
              <a:off x="4783" y="1080"/>
              <a:ext cx="263" cy="285"/>
            </a:xfrm>
            <a:prstGeom prst="rect">
              <a:avLst/>
            </a:prstGeom>
            <a:noFill/>
            <a:ln w="38100">
              <a:noFill/>
              <a:miter lim="800000"/>
              <a:headEnd/>
              <a:tailEnd/>
            </a:ln>
            <a:effectLst/>
          </p:spPr>
          <p:txBody>
            <a:bodyPr wrap="none" lIns="90487" tIns="44450" rIns="90487" bIns="44450">
              <a:spAutoFit/>
            </a:bodyPr>
            <a:lstStyle/>
            <a:p>
              <a:pPr eaLnBrk="0" hangingPunct="0">
                <a:lnSpc>
                  <a:spcPct val="85000"/>
                </a:lnSpc>
              </a:pPr>
              <a:r>
                <a:rPr lang="en-US" altLang="zh-CN" sz="2800" b="1">
                  <a:latin typeface="Helvetica" pitchFamily="34" charset="0"/>
                </a:rPr>
                <a:t>P</a:t>
              </a:r>
              <a:endParaRPr lang="en-US" altLang="zh-CN" b="1">
                <a:latin typeface="Helvetica" pitchFamily="34" charset="0"/>
              </a:endParaRPr>
            </a:p>
          </p:txBody>
        </p:sp>
      </p:grpSp>
      <p:grpSp>
        <p:nvGrpSpPr>
          <p:cNvPr id="149526" name="Group 22"/>
          <p:cNvGrpSpPr>
            <a:grpSpLocks/>
          </p:cNvGrpSpPr>
          <p:nvPr/>
        </p:nvGrpSpPr>
        <p:grpSpPr bwMode="auto">
          <a:xfrm>
            <a:off x="1828800" y="1411288"/>
            <a:ext cx="2514600" cy="1992312"/>
            <a:chOff x="192" y="710"/>
            <a:chExt cx="1584" cy="1255"/>
          </a:xfrm>
        </p:grpSpPr>
        <p:sp useBgFill="1">
          <p:nvSpPr>
            <p:cNvPr id="97301" name="Rectangle 23"/>
            <p:cNvSpPr>
              <a:spLocks noChangeArrowheads="1"/>
            </p:cNvSpPr>
            <p:nvPr/>
          </p:nvSpPr>
          <p:spPr bwMode="auto">
            <a:xfrm>
              <a:off x="418" y="710"/>
              <a:ext cx="1130" cy="988"/>
            </a:xfrm>
            <a:prstGeom prst="rect">
              <a:avLst/>
            </a:prstGeom>
            <a:ln w="25400">
              <a:solidFill>
                <a:schemeClr val="tx1"/>
              </a:solidFill>
              <a:miter lim="800000"/>
              <a:headEnd/>
              <a:tailEnd/>
            </a:ln>
            <a:effectLst/>
          </p:spPr>
          <p:txBody>
            <a:bodyPr wrap="none" lIns="90487" tIns="44450" rIns="90487" bIns="44450" anchor="ctr">
              <a:spAutoFit/>
            </a:bodyPr>
            <a:lstStyle/>
            <a:p>
              <a:pPr algn="ctr" eaLnBrk="0" hangingPunct="0">
                <a:lnSpc>
                  <a:spcPct val="85000"/>
                </a:lnSpc>
              </a:pPr>
              <a:r>
                <a:rPr lang="en-US" altLang="zh-CN" sz="2800" b="1">
                  <a:latin typeface="Helvetica" pitchFamily="34" charset="0"/>
                </a:rPr>
                <a:t>10010011</a:t>
              </a:r>
            </a:p>
            <a:p>
              <a:pPr algn="ctr" eaLnBrk="0" hangingPunct="0">
                <a:lnSpc>
                  <a:spcPct val="85000"/>
                </a:lnSpc>
              </a:pPr>
              <a:r>
                <a:rPr lang="en-US" altLang="zh-CN" sz="2800" b="1">
                  <a:latin typeface="Helvetica" pitchFamily="34" charset="0"/>
                </a:rPr>
                <a:t>11001101</a:t>
              </a:r>
            </a:p>
            <a:p>
              <a:pPr algn="ctr" eaLnBrk="0" hangingPunct="0">
                <a:lnSpc>
                  <a:spcPct val="85000"/>
                </a:lnSpc>
              </a:pPr>
              <a:r>
                <a:rPr lang="en-US" altLang="zh-CN" sz="2800" b="1">
                  <a:latin typeface="Helvetica" pitchFamily="34" charset="0"/>
                </a:rPr>
                <a:t>10010011</a:t>
              </a:r>
            </a:p>
            <a:p>
              <a:pPr algn="ctr" eaLnBrk="0" hangingPunct="0">
                <a:lnSpc>
                  <a:spcPct val="85000"/>
                </a:lnSpc>
              </a:pPr>
              <a:r>
                <a:rPr lang="en-US" altLang="zh-CN" sz="2800" b="1">
                  <a:latin typeface="Helvetica" pitchFamily="34" charset="0"/>
                </a:rPr>
                <a:t>. . .</a:t>
              </a:r>
            </a:p>
          </p:txBody>
        </p:sp>
        <p:sp>
          <p:nvSpPr>
            <p:cNvPr id="97302" name="Rectangle 24"/>
            <p:cNvSpPr>
              <a:spLocks noChangeArrowheads="1"/>
            </p:cNvSpPr>
            <p:nvPr/>
          </p:nvSpPr>
          <p:spPr bwMode="auto">
            <a:xfrm>
              <a:off x="192" y="1680"/>
              <a:ext cx="1584" cy="285"/>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sz="2800" b="1" dirty="0">
                  <a:latin typeface="Helvetica" pitchFamily="34" charset="0"/>
                </a:rPr>
                <a:t>logical record</a:t>
              </a:r>
            </a:p>
          </p:txBody>
        </p:sp>
      </p:grpSp>
      <p:grpSp>
        <p:nvGrpSpPr>
          <p:cNvPr id="149529" name="Group 25"/>
          <p:cNvGrpSpPr>
            <a:grpSpLocks/>
          </p:cNvGrpSpPr>
          <p:nvPr/>
        </p:nvGrpSpPr>
        <p:grpSpPr bwMode="auto">
          <a:xfrm>
            <a:off x="5713413" y="2887663"/>
            <a:ext cx="3859212" cy="3213100"/>
            <a:chOff x="2639" y="1640"/>
            <a:chExt cx="2431" cy="2024"/>
          </a:xfrm>
        </p:grpSpPr>
        <p:sp>
          <p:nvSpPr>
            <p:cNvPr id="97297" name="Rectangle 26"/>
            <p:cNvSpPr>
              <a:spLocks noChangeArrowheads="1"/>
            </p:cNvSpPr>
            <p:nvPr/>
          </p:nvSpPr>
          <p:spPr bwMode="auto">
            <a:xfrm>
              <a:off x="2639" y="1640"/>
              <a:ext cx="239" cy="1992"/>
            </a:xfrm>
            <a:prstGeom prst="rect">
              <a:avLst/>
            </a:prstGeom>
            <a:noFill/>
            <a:ln w="12700">
              <a:noFill/>
              <a:miter lim="800000"/>
              <a:headEnd/>
              <a:tailEnd/>
            </a:ln>
            <a:effectLst/>
          </p:spPr>
          <p:txBody>
            <a:bodyPr wrap="none" lIns="90487" tIns="44450" rIns="90487" bIns="44450">
              <a:spAutoFit/>
            </a:bodyPr>
            <a:lstStyle/>
            <a:p>
              <a:pPr eaLnBrk="0" hangingPunct="0">
                <a:lnSpc>
                  <a:spcPct val="90000"/>
                </a:lnSpc>
              </a:pPr>
              <a:r>
                <a:rPr lang="en-US" altLang="zh-CN" sz="2800" b="1">
                  <a:latin typeface="Helvetica" pitchFamily="34" charset="0"/>
                </a:rPr>
                <a:t>1</a:t>
              </a:r>
            </a:p>
            <a:p>
              <a:pPr eaLnBrk="0" hangingPunct="0">
                <a:lnSpc>
                  <a:spcPct val="90000"/>
                </a:lnSpc>
              </a:pPr>
              <a:r>
                <a:rPr lang="en-US" altLang="zh-CN" sz="2800" b="1">
                  <a:latin typeface="Helvetica" pitchFamily="34" charset="0"/>
                </a:rPr>
                <a:t>0</a:t>
              </a:r>
            </a:p>
            <a:p>
              <a:pPr eaLnBrk="0" hangingPunct="0">
                <a:lnSpc>
                  <a:spcPct val="90000"/>
                </a:lnSpc>
              </a:pPr>
              <a:r>
                <a:rPr lang="en-US" altLang="zh-CN" sz="2800" b="1">
                  <a:latin typeface="Helvetica" pitchFamily="34" charset="0"/>
                </a:rPr>
                <a:t>1</a:t>
              </a:r>
            </a:p>
            <a:p>
              <a:pPr eaLnBrk="0" hangingPunct="0">
                <a:lnSpc>
                  <a:spcPct val="90000"/>
                </a:lnSpc>
              </a:pPr>
              <a:r>
                <a:rPr lang="en-US" altLang="zh-CN" sz="2800" b="1">
                  <a:latin typeface="Helvetica" pitchFamily="34" charset="0"/>
                </a:rPr>
                <a:t>0</a:t>
              </a:r>
            </a:p>
            <a:p>
              <a:pPr eaLnBrk="0" hangingPunct="0">
                <a:lnSpc>
                  <a:spcPct val="90000"/>
                </a:lnSpc>
              </a:pPr>
              <a:r>
                <a:rPr lang="en-US" altLang="zh-CN" sz="2800" b="1">
                  <a:latin typeface="Helvetica" pitchFamily="34" charset="0"/>
                </a:rPr>
                <a:t>0</a:t>
              </a:r>
            </a:p>
            <a:p>
              <a:pPr eaLnBrk="0" hangingPunct="0">
                <a:lnSpc>
                  <a:spcPct val="90000"/>
                </a:lnSpc>
              </a:pPr>
              <a:r>
                <a:rPr lang="en-US" altLang="zh-CN" sz="2800" b="1">
                  <a:latin typeface="Helvetica" pitchFamily="34" charset="0"/>
                </a:rPr>
                <a:t>0</a:t>
              </a:r>
            </a:p>
            <a:p>
              <a:pPr eaLnBrk="0" hangingPunct="0">
                <a:lnSpc>
                  <a:spcPct val="90000"/>
                </a:lnSpc>
              </a:pPr>
              <a:r>
                <a:rPr lang="en-US" altLang="zh-CN" sz="2800" b="1">
                  <a:latin typeface="Helvetica" pitchFamily="34" charset="0"/>
                </a:rPr>
                <a:t>1</a:t>
              </a:r>
            </a:p>
            <a:p>
              <a:pPr eaLnBrk="0" hangingPunct="0">
                <a:lnSpc>
                  <a:spcPct val="90000"/>
                </a:lnSpc>
              </a:pPr>
              <a:r>
                <a:rPr lang="en-US" altLang="zh-CN" sz="2800" b="1">
                  <a:latin typeface="Helvetica" pitchFamily="34" charset="0"/>
                </a:rPr>
                <a:t>1</a:t>
              </a:r>
            </a:p>
          </p:txBody>
        </p:sp>
        <p:sp>
          <p:nvSpPr>
            <p:cNvPr id="97298" name="Rectangle 27"/>
            <p:cNvSpPr>
              <a:spLocks noChangeArrowheads="1"/>
            </p:cNvSpPr>
            <p:nvPr/>
          </p:nvSpPr>
          <p:spPr bwMode="auto">
            <a:xfrm>
              <a:off x="3367" y="1648"/>
              <a:ext cx="239" cy="1992"/>
            </a:xfrm>
            <a:prstGeom prst="rect">
              <a:avLst/>
            </a:prstGeom>
            <a:noFill/>
            <a:ln w="12700">
              <a:noFill/>
              <a:miter lim="800000"/>
              <a:headEnd/>
              <a:tailEnd/>
            </a:ln>
            <a:effectLst/>
          </p:spPr>
          <p:txBody>
            <a:bodyPr wrap="none" lIns="90487" tIns="44450" rIns="90487" bIns="44450">
              <a:spAutoFit/>
            </a:bodyPr>
            <a:lstStyle/>
            <a:p>
              <a:pPr eaLnBrk="0" hangingPunct="0">
                <a:lnSpc>
                  <a:spcPct val="90000"/>
                </a:lnSpc>
              </a:pPr>
              <a:r>
                <a:rPr lang="en-US" altLang="zh-CN" sz="2800" b="1">
                  <a:latin typeface="Helvetica" pitchFamily="34" charset="0"/>
                </a:rPr>
                <a:t>1</a:t>
              </a:r>
            </a:p>
            <a:p>
              <a:pPr eaLnBrk="0" hangingPunct="0">
                <a:lnSpc>
                  <a:spcPct val="90000"/>
                </a:lnSpc>
              </a:pPr>
              <a:r>
                <a:rPr lang="en-US" altLang="zh-CN" sz="2800" b="1">
                  <a:latin typeface="Helvetica" pitchFamily="34" charset="0"/>
                </a:rPr>
                <a:t>1</a:t>
              </a:r>
            </a:p>
            <a:p>
              <a:pPr eaLnBrk="0" hangingPunct="0">
                <a:lnSpc>
                  <a:spcPct val="90000"/>
                </a:lnSpc>
              </a:pPr>
              <a:r>
                <a:rPr lang="en-US" altLang="zh-CN" sz="2800" b="1">
                  <a:latin typeface="Helvetica" pitchFamily="34" charset="0"/>
                </a:rPr>
                <a:t>0</a:t>
              </a:r>
            </a:p>
            <a:p>
              <a:pPr eaLnBrk="0" hangingPunct="0">
                <a:lnSpc>
                  <a:spcPct val="90000"/>
                </a:lnSpc>
              </a:pPr>
              <a:r>
                <a:rPr lang="en-US" altLang="zh-CN" sz="2800" b="1">
                  <a:latin typeface="Helvetica" pitchFamily="34" charset="0"/>
                </a:rPr>
                <a:t>0</a:t>
              </a:r>
            </a:p>
            <a:p>
              <a:pPr eaLnBrk="0" hangingPunct="0">
                <a:lnSpc>
                  <a:spcPct val="90000"/>
                </a:lnSpc>
              </a:pPr>
              <a:r>
                <a:rPr lang="en-US" altLang="zh-CN" sz="2800" b="1">
                  <a:latin typeface="Helvetica" pitchFamily="34" charset="0"/>
                </a:rPr>
                <a:t>1</a:t>
              </a:r>
            </a:p>
            <a:p>
              <a:pPr eaLnBrk="0" hangingPunct="0">
                <a:lnSpc>
                  <a:spcPct val="90000"/>
                </a:lnSpc>
              </a:pPr>
              <a:r>
                <a:rPr lang="en-US" altLang="zh-CN" sz="2800" b="1">
                  <a:latin typeface="Helvetica" pitchFamily="34" charset="0"/>
                </a:rPr>
                <a:t>1</a:t>
              </a:r>
            </a:p>
            <a:p>
              <a:pPr eaLnBrk="0" hangingPunct="0">
                <a:lnSpc>
                  <a:spcPct val="90000"/>
                </a:lnSpc>
              </a:pPr>
              <a:r>
                <a:rPr lang="en-US" altLang="zh-CN" sz="2800" b="1">
                  <a:latin typeface="Helvetica" pitchFamily="34" charset="0"/>
                </a:rPr>
                <a:t>0</a:t>
              </a:r>
            </a:p>
            <a:p>
              <a:pPr eaLnBrk="0" hangingPunct="0">
                <a:lnSpc>
                  <a:spcPct val="90000"/>
                </a:lnSpc>
              </a:pPr>
              <a:r>
                <a:rPr lang="en-US" altLang="zh-CN" sz="2800" b="1">
                  <a:latin typeface="Helvetica" pitchFamily="34" charset="0"/>
                </a:rPr>
                <a:t>1</a:t>
              </a:r>
            </a:p>
          </p:txBody>
        </p:sp>
        <p:sp>
          <p:nvSpPr>
            <p:cNvPr id="97299" name="Rectangle 28"/>
            <p:cNvSpPr>
              <a:spLocks noChangeArrowheads="1"/>
            </p:cNvSpPr>
            <p:nvPr/>
          </p:nvSpPr>
          <p:spPr bwMode="auto">
            <a:xfrm>
              <a:off x="4095" y="1664"/>
              <a:ext cx="239" cy="1992"/>
            </a:xfrm>
            <a:prstGeom prst="rect">
              <a:avLst/>
            </a:prstGeom>
            <a:noFill/>
            <a:ln w="12700">
              <a:noFill/>
              <a:miter lim="800000"/>
              <a:headEnd/>
              <a:tailEnd/>
            </a:ln>
            <a:effectLst/>
          </p:spPr>
          <p:txBody>
            <a:bodyPr wrap="none" lIns="90487" tIns="44450" rIns="90487" bIns="44450">
              <a:spAutoFit/>
            </a:bodyPr>
            <a:lstStyle/>
            <a:p>
              <a:pPr eaLnBrk="0" hangingPunct="0">
                <a:lnSpc>
                  <a:spcPct val="90000"/>
                </a:lnSpc>
              </a:pPr>
              <a:r>
                <a:rPr lang="en-US" altLang="zh-CN" sz="2800" b="1">
                  <a:latin typeface="Helvetica" pitchFamily="34" charset="0"/>
                </a:rPr>
                <a:t>1</a:t>
              </a:r>
            </a:p>
            <a:p>
              <a:pPr eaLnBrk="0" hangingPunct="0">
                <a:lnSpc>
                  <a:spcPct val="90000"/>
                </a:lnSpc>
              </a:pPr>
              <a:r>
                <a:rPr lang="en-US" altLang="zh-CN" sz="2800" b="1">
                  <a:latin typeface="Helvetica" pitchFamily="34" charset="0"/>
                </a:rPr>
                <a:t>0</a:t>
              </a:r>
            </a:p>
            <a:p>
              <a:pPr eaLnBrk="0" hangingPunct="0">
                <a:lnSpc>
                  <a:spcPct val="90000"/>
                </a:lnSpc>
              </a:pPr>
              <a:r>
                <a:rPr lang="en-US" altLang="zh-CN" sz="2800" b="1">
                  <a:latin typeface="Helvetica" pitchFamily="34" charset="0"/>
                </a:rPr>
                <a:t>1</a:t>
              </a:r>
            </a:p>
            <a:p>
              <a:pPr eaLnBrk="0" hangingPunct="0">
                <a:lnSpc>
                  <a:spcPct val="90000"/>
                </a:lnSpc>
              </a:pPr>
              <a:r>
                <a:rPr lang="en-US" altLang="zh-CN" sz="2800" b="1">
                  <a:latin typeface="Helvetica" pitchFamily="34" charset="0"/>
                </a:rPr>
                <a:t>0</a:t>
              </a:r>
            </a:p>
            <a:p>
              <a:pPr eaLnBrk="0" hangingPunct="0">
                <a:lnSpc>
                  <a:spcPct val="90000"/>
                </a:lnSpc>
              </a:pPr>
              <a:r>
                <a:rPr lang="en-US" altLang="zh-CN" sz="2800" b="1">
                  <a:latin typeface="Helvetica" pitchFamily="34" charset="0"/>
                </a:rPr>
                <a:t>0</a:t>
              </a:r>
            </a:p>
            <a:p>
              <a:pPr eaLnBrk="0" hangingPunct="0">
                <a:lnSpc>
                  <a:spcPct val="90000"/>
                </a:lnSpc>
              </a:pPr>
              <a:r>
                <a:rPr lang="en-US" altLang="zh-CN" sz="2800" b="1">
                  <a:latin typeface="Helvetica" pitchFamily="34" charset="0"/>
                </a:rPr>
                <a:t>0</a:t>
              </a:r>
            </a:p>
            <a:p>
              <a:pPr eaLnBrk="0" hangingPunct="0">
                <a:lnSpc>
                  <a:spcPct val="90000"/>
                </a:lnSpc>
              </a:pPr>
              <a:r>
                <a:rPr lang="en-US" altLang="zh-CN" sz="2800" b="1">
                  <a:latin typeface="Helvetica" pitchFamily="34" charset="0"/>
                </a:rPr>
                <a:t>1</a:t>
              </a:r>
            </a:p>
            <a:p>
              <a:pPr eaLnBrk="0" hangingPunct="0">
                <a:lnSpc>
                  <a:spcPct val="90000"/>
                </a:lnSpc>
              </a:pPr>
              <a:r>
                <a:rPr lang="en-US" altLang="zh-CN" sz="2800" b="1">
                  <a:latin typeface="Helvetica" pitchFamily="34" charset="0"/>
                </a:rPr>
                <a:t>1</a:t>
              </a:r>
            </a:p>
          </p:txBody>
        </p:sp>
        <p:sp>
          <p:nvSpPr>
            <p:cNvPr id="97300" name="Rectangle 29"/>
            <p:cNvSpPr>
              <a:spLocks noChangeArrowheads="1"/>
            </p:cNvSpPr>
            <p:nvPr/>
          </p:nvSpPr>
          <p:spPr bwMode="auto">
            <a:xfrm>
              <a:off x="4831" y="1672"/>
              <a:ext cx="239" cy="1992"/>
            </a:xfrm>
            <a:prstGeom prst="rect">
              <a:avLst/>
            </a:prstGeom>
            <a:noFill/>
            <a:ln w="12700">
              <a:noFill/>
              <a:miter lim="800000"/>
              <a:headEnd/>
              <a:tailEnd/>
            </a:ln>
            <a:effectLst/>
          </p:spPr>
          <p:txBody>
            <a:bodyPr wrap="none" lIns="90487" tIns="44450" rIns="90487" bIns="44450">
              <a:spAutoFit/>
            </a:bodyPr>
            <a:lstStyle/>
            <a:p>
              <a:pPr eaLnBrk="0" hangingPunct="0">
                <a:lnSpc>
                  <a:spcPct val="90000"/>
                </a:lnSpc>
              </a:pPr>
              <a:r>
                <a:rPr lang="en-US" altLang="zh-CN" sz="2800" b="1">
                  <a:solidFill>
                    <a:srgbClr val="00FF00"/>
                  </a:solidFill>
                  <a:latin typeface="Helvetica" pitchFamily="34" charset="0"/>
                </a:rPr>
                <a:t>1</a:t>
              </a:r>
            </a:p>
            <a:p>
              <a:pPr eaLnBrk="0" hangingPunct="0">
                <a:lnSpc>
                  <a:spcPct val="90000"/>
                </a:lnSpc>
              </a:pPr>
              <a:r>
                <a:rPr lang="en-US" altLang="zh-CN" sz="2800" b="1">
                  <a:solidFill>
                    <a:srgbClr val="00FF00"/>
                  </a:solidFill>
                  <a:latin typeface="Helvetica" pitchFamily="34" charset="0"/>
                </a:rPr>
                <a:t>1</a:t>
              </a:r>
            </a:p>
            <a:p>
              <a:pPr eaLnBrk="0" hangingPunct="0">
                <a:lnSpc>
                  <a:spcPct val="90000"/>
                </a:lnSpc>
              </a:pPr>
              <a:r>
                <a:rPr lang="en-US" altLang="zh-CN" sz="2800" b="1">
                  <a:solidFill>
                    <a:srgbClr val="00FF00"/>
                  </a:solidFill>
                  <a:latin typeface="Helvetica" pitchFamily="34" charset="0"/>
                </a:rPr>
                <a:t>0</a:t>
              </a:r>
            </a:p>
            <a:p>
              <a:pPr eaLnBrk="0" hangingPunct="0">
                <a:lnSpc>
                  <a:spcPct val="90000"/>
                </a:lnSpc>
              </a:pPr>
              <a:r>
                <a:rPr lang="en-US" altLang="zh-CN" sz="2800" b="1">
                  <a:solidFill>
                    <a:srgbClr val="00FF00"/>
                  </a:solidFill>
                  <a:latin typeface="Helvetica" pitchFamily="34" charset="0"/>
                </a:rPr>
                <a:t>0</a:t>
              </a:r>
            </a:p>
            <a:p>
              <a:pPr eaLnBrk="0" hangingPunct="0">
                <a:lnSpc>
                  <a:spcPct val="90000"/>
                </a:lnSpc>
              </a:pPr>
              <a:r>
                <a:rPr lang="en-US" altLang="zh-CN" sz="2800" b="1">
                  <a:solidFill>
                    <a:srgbClr val="00FF00"/>
                  </a:solidFill>
                  <a:latin typeface="Helvetica" pitchFamily="34" charset="0"/>
                </a:rPr>
                <a:t>1</a:t>
              </a:r>
            </a:p>
            <a:p>
              <a:pPr eaLnBrk="0" hangingPunct="0">
                <a:lnSpc>
                  <a:spcPct val="90000"/>
                </a:lnSpc>
              </a:pPr>
              <a:r>
                <a:rPr lang="en-US" altLang="zh-CN" sz="2800" b="1">
                  <a:solidFill>
                    <a:srgbClr val="00FF00"/>
                  </a:solidFill>
                  <a:latin typeface="Helvetica" pitchFamily="34" charset="0"/>
                </a:rPr>
                <a:t>1</a:t>
              </a:r>
            </a:p>
            <a:p>
              <a:pPr eaLnBrk="0" hangingPunct="0">
                <a:lnSpc>
                  <a:spcPct val="90000"/>
                </a:lnSpc>
              </a:pPr>
              <a:r>
                <a:rPr lang="en-US" altLang="zh-CN" sz="2800" b="1">
                  <a:solidFill>
                    <a:srgbClr val="00FF00"/>
                  </a:solidFill>
                  <a:latin typeface="Helvetica" pitchFamily="34" charset="0"/>
                </a:rPr>
                <a:t>0</a:t>
              </a:r>
            </a:p>
            <a:p>
              <a:pPr eaLnBrk="0" hangingPunct="0">
                <a:lnSpc>
                  <a:spcPct val="90000"/>
                </a:lnSpc>
              </a:pPr>
              <a:r>
                <a:rPr lang="en-US" altLang="zh-CN" sz="2800" b="1">
                  <a:solidFill>
                    <a:srgbClr val="00FF00"/>
                  </a:solidFill>
                  <a:latin typeface="Helvetica" pitchFamily="34" charset="0"/>
                </a:rPr>
                <a:t>1</a:t>
              </a:r>
            </a:p>
          </p:txBody>
        </p:sp>
      </p:grpSp>
      <p:sp>
        <p:nvSpPr>
          <p:cNvPr id="149534" name="Rectangle 30"/>
          <p:cNvSpPr>
            <a:spLocks noChangeArrowheads="1"/>
          </p:cNvSpPr>
          <p:nvPr/>
        </p:nvSpPr>
        <p:spPr bwMode="auto">
          <a:xfrm>
            <a:off x="1828801" y="4398964"/>
            <a:ext cx="4209485" cy="1659429"/>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sz="2000" b="1" dirty="0">
                <a:latin typeface="Helvetica" pitchFamily="34" charset="0"/>
              </a:rPr>
              <a:t>P contains sum of</a:t>
            </a:r>
          </a:p>
          <a:p>
            <a:pPr eaLnBrk="0" hangingPunct="0">
              <a:lnSpc>
                <a:spcPct val="85000"/>
              </a:lnSpc>
            </a:pPr>
            <a:r>
              <a:rPr lang="en-US" altLang="zh-CN" sz="2000" b="1" dirty="0">
                <a:latin typeface="Helvetica" pitchFamily="34" charset="0"/>
              </a:rPr>
              <a:t>other disks per stripe </a:t>
            </a:r>
            <a:br>
              <a:rPr lang="en-US" altLang="zh-CN" sz="2000" b="1" dirty="0">
                <a:latin typeface="Helvetica" pitchFamily="34" charset="0"/>
              </a:rPr>
            </a:br>
            <a:r>
              <a:rPr lang="en-US" altLang="zh-CN" sz="2000" b="1" dirty="0">
                <a:latin typeface="Helvetica" pitchFamily="34" charset="0"/>
              </a:rPr>
              <a:t>mod 2 (“</a:t>
            </a:r>
            <a:r>
              <a:rPr lang="en-US" altLang="zh-CN" sz="2000" b="1" u="sng" dirty="0">
                <a:solidFill>
                  <a:srgbClr val="FF0000"/>
                </a:solidFill>
                <a:latin typeface="Helvetica" pitchFamily="34" charset="0"/>
              </a:rPr>
              <a:t>parity</a:t>
            </a:r>
            <a:r>
              <a:rPr lang="en-US" altLang="zh-CN" sz="2000" b="1" dirty="0">
                <a:latin typeface="Helvetica" pitchFamily="34" charset="0"/>
              </a:rPr>
              <a:t>”)</a:t>
            </a:r>
          </a:p>
          <a:p>
            <a:pPr eaLnBrk="0" hangingPunct="0">
              <a:lnSpc>
                <a:spcPct val="85000"/>
              </a:lnSpc>
            </a:pPr>
            <a:r>
              <a:rPr lang="en-US" altLang="zh-CN" sz="2000" b="1" dirty="0">
                <a:latin typeface="Helvetica" pitchFamily="34" charset="0"/>
              </a:rPr>
              <a:t>If disk fails, subtract </a:t>
            </a:r>
          </a:p>
          <a:p>
            <a:pPr eaLnBrk="0" hangingPunct="0">
              <a:lnSpc>
                <a:spcPct val="85000"/>
              </a:lnSpc>
            </a:pPr>
            <a:r>
              <a:rPr lang="en-US" altLang="zh-CN" sz="2000" b="1" dirty="0">
                <a:latin typeface="Helvetica" pitchFamily="34" charset="0"/>
              </a:rPr>
              <a:t>P from sum of other </a:t>
            </a:r>
            <a:br>
              <a:rPr lang="en-US" altLang="zh-CN" sz="2000" b="1" dirty="0">
                <a:latin typeface="Helvetica" pitchFamily="34" charset="0"/>
              </a:rPr>
            </a:br>
            <a:r>
              <a:rPr lang="en-US" altLang="zh-CN" sz="2000" b="1" dirty="0">
                <a:latin typeface="Helvetica" pitchFamily="34" charset="0"/>
              </a:rPr>
              <a:t>disks to find missing information</a:t>
            </a:r>
          </a:p>
        </p:txBody>
      </p:sp>
      <p:grpSp>
        <p:nvGrpSpPr>
          <p:cNvPr id="149535" name="Group 31"/>
          <p:cNvGrpSpPr>
            <a:grpSpLocks/>
          </p:cNvGrpSpPr>
          <p:nvPr/>
        </p:nvGrpSpPr>
        <p:grpSpPr bwMode="auto">
          <a:xfrm>
            <a:off x="1828800" y="3484564"/>
            <a:ext cx="8153400" cy="612775"/>
            <a:chOff x="192" y="2016"/>
            <a:chExt cx="5136" cy="386"/>
          </a:xfrm>
        </p:grpSpPr>
        <p:sp>
          <p:nvSpPr>
            <p:cNvPr id="97293" name="Line 32"/>
            <p:cNvSpPr>
              <a:spLocks noChangeShapeType="1"/>
            </p:cNvSpPr>
            <p:nvPr/>
          </p:nvSpPr>
          <p:spPr bwMode="auto">
            <a:xfrm flipV="1">
              <a:off x="1776" y="2304"/>
              <a:ext cx="848" cy="8"/>
            </a:xfrm>
            <a:prstGeom prst="line">
              <a:avLst/>
            </a:prstGeom>
            <a:noFill/>
            <a:ln w="38100">
              <a:solidFill>
                <a:schemeClr val="tx1"/>
              </a:solidFill>
              <a:round/>
              <a:headEnd/>
              <a:tailEnd type="triangle" w="med" len="med"/>
            </a:ln>
            <a:effectLst/>
          </p:spPr>
          <p:txBody>
            <a:bodyPr wrap="none" anchor="ctr"/>
            <a:lstStyle/>
            <a:p>
              <a:endParaRPr lang="zh-CN" altLang="en-US"/>
            </a:p>
          </p:txBody>
        </p:sp>
        <p:grpSp>
          <p:nvGrpSpPr>
            <p:cNvPr id="97294" name="Group 33"/>
            <p:cNvGrpSpPr>
              <a:grpSpLocks/>
            </p:cNvGrpSpPr>
            <p:nvPr/>
          </p:nvGrpSpPr>
          <p:grpSpPr bwMode="auto">
            <a:xfrm>
              <a:off x="192" y="2016"/>
              <a:ext cx="5136" cy="386"/>
              <a:chOff x="192" y="2016"/>
              <a:chExt cx="5136" cy="386"/>
            </a:xfrm>
          </p:grpSpPr>
          <p:sp>
            <p:nvSpPr>
              <p:cNvPr id="97295" name="Rectangle 34"/>
              <p:cNvSpPr>
                <a:spLocks noChangeArrowheads="1"/>
              </p:cNvSpPr>
              <p:nvPr/>
            </p:nvSpPr>
            <p:spPr bwMode="auto">
              <a:xfrm>
                <a:off x="192" y="2016"/>
                <a:ext cx="1362" cy="386"/>
              </a:xfrm>
              <a:prstGeom prst="rect">
                <a:avLst/>
              </a:prstGeom>
              <a:noFill/>
              <a:ln w="12700">
                <a:noFill/>
                <a:miter lim="800000"/>
                <a:headEnd/>
                <a:tailEnd/>
              </a:ln>
              <a:effectLst/>
            </p:spPr>
            <p:txBody>
              <a:bodyPr wrap="none" lIns="90487" tIns="44450" rIns="90487" bIns="44450">
                <a:spAutoFit/>
              </a:bodyPr>
              <a:lstStyle/>
              <a:p>
                <a:pPr algn="ctr" eaLnBrk="0" hangingPunct="0">
                  <a:lnSpc>
                    <a:spcPct val="85000"/>
                  </a:lnSpc>
                </a:pPr>
                <a:r>
                  <a:rPr lang="en-US" altLang="zh-CN" sz="2000" b="1" dirty="0">
                    <a:latin typeface="Helvetica" pitchFamily="34" charset="0"/>
                  </a:rPr>
                  <a:t>Striped physical</a:t>
                </a:r>
              </a:p>
              <a:p>
                <a:pPr algn="ctr" eaLnBrk="0" hangingPunct="0">
                  <a:lnSpc>
                    <a:spcPct val="85000"/>
                  </a:lnSpc>
                </a:pPr>
                <a:r>
                  <a:rPr lang="en-US" altLang="zh-CN" sz="2000" b="1" dirty="0">
                    <a:latin typeface="Helvetica" pitchFamily="34" charset="0"/>
                  </a:rPr>
                  <a:t>records</a:t>
                </a:r>
              </a:p>
            </p:txBody>
          </p:sp>
          <p:sp>
            <p:nvSpPr>
              <p:cNvPr id="97296" name="Rectangle 35"/>
              <p:cNvSpPr>
                <a:spLocks noChangeArrowheads="1"/>
              </p:cNvSpPr>
              <p:nvPr/>
            </p:nvSpPr>
            <p:spPr bwMode="auto">
              <a:xfrm>
                <a:off x="2592" y="2160"/>
                <a:ext cx="2736" cy="240"/>
              </a:xfrm>
              <a:prstGeom prst="rect">
                <a:avLst/>
              </a:prstGeom>
              <a:noFill/>
              <a:ln w="38100">
                <a:solidFill>
                  <a:schemeClr val="tx1"/>
                </a:solidFill>
                <a:miter lim="800000"/>
                <a:headEnd/>
                <a:tailEnd/>
              </a:ln>
              <a:effectLst/>
            </p:spPr>
            <p:txBody>
              <a:bodyPr wrap="none" anchor="ctr"/>
              <a:lstStyle/>
              <a:p>
                <a:endParaRPr lang="zh-CN" altLang="en-US"/>
              </a:p>
            </p:txBody>
          </p:sp>
        </p:grpSp>
      </p:grpSp>
      <p:grpSp>
        <p:nvGrpSpPr>
          <p:cNvPr id="149540" name="Group 36"/>
          <p:cNvGrpSpPr>
            <a:grpSpLocks/>
          </p:cNvGrpSpPr>
          <p:nvPr/>
        </p:nvGrpSpPr>
        <p:grpSpPr bwMode="auto">
          <a:xfrm>
            <a:off x="6553200" y="1395413"/>
            <a:ext cx="990600" cy="4603750"/>
            <a:chOff x="3168" y="700"/>
            <a:chExt cx="624" cy="2900"/>
          </a:xfrm>
        </p:grpSpPr>
        <p:sp>
          <p:nvSpPr>
            <p:cNvPr id="97289" name="Line 37"/>
            <p:cNvSpPr>
              <a:spLocks noChangeShapeType="1"/>
            </p:cNvSpPr>
            <p:nvPr/>
          </p:nvSpPr>
          <p:spPr bwMode="auto">
            <a:xfrm>
              <a:off x="3168" y="716"/>
              <a:ext cx="624" cy="944"/>
            </a:xfrm>
            <a:prstGeom prst="line">
              <a:avLst/>
            </a:prstGeom>
            <a:noFill/>
            <a:ln w="38100">
              <a:solidFill>
                <a:srgbClr val="FF0000"/>
              </a:solidFill>
              <a:round/>
              <a:headEnd/>
              <a:tailEnd/>
            </a:ln>
            <a:effectLst/>
          </p:spPr>
          <p:txBody>
            <a:bodyPr wrap="none" anchor="ctr"/>
            <a:lstStyle/>
            <a:p>
              <a:endParaRPr lang="zh-CN" altLang="en-US"/>
            </a:p>
          </p:txBody>
        </p:sp>
        <p:sp>
          <p:nvSpPr>
            <p:cNvPr id="97290" name="Line 38"/>
            <p:cNvSpPr>
              <a:spLocks noChangeShapeType="1"/>
            </p:cNvSpPr>
            <p:nvPr/>
          </p:nvSpPr>
          <p:spPr bwMode="auto">
            <a:xfrm flipH="1">
              <a:off x="3208" y="700"/>
              <a:ext cx="552" cy="944"/>
            </a:xfrm>
            <a:prstGeom prst="line">
              <a:avLst/>
            </a:prstGeom>
            <a:noFill/>
            <a:ln w="38100">
              <a:solidFill>
                <a:srgbClr val="FF0000"/>
              </a:solidFill>
              <a:round/>
              <a:headEnd/>
              <a:tailEnd/>
            </a:ln>
            <a:effectLst/>
          </p:spPr>
          <p:txBody>
            <a:bodyPr wrap="none" anchor="ctr"/>
            <a:lstStyle/>
            <a:p>
              <a:endParaRPr lang="zh-CN" altLang="en-US"/>
            </a:p>
          </p:txBody>
        </p:sp>
        <p:sp>
          <p:nvSpPr>
            <p:cNvPr id="97291" name="Line 39"/>
            <p:cNvSpPr>
              <a:spLocks noChangeShapeType="1"/>
            </p:cNvSpPr>
            <p:nvPr/>
          </p:nvSpPr>
          <p:spPr bwMode="auto">
            <a:xfrm>
              <a:off x="3264" y="1776"/>
              <a:ext cx="480" cy="1824"/>
            </a:xfrm>
            <a:prstGeom prst="line">
              <a:avLst/>
            </a:prstGeom>
            <a:noFill/>
            <a:ln w="38100">
              <a:solidFill>
                <a:srgbClr val="FF0000"/>
              </a:solidFill>
              <a:round/>
              <a:headEnd/>
              <a:tailEnd/>
            </a:ln>
            <a:effectLst/>
          </p:spPr>
          <p:txBody>
            <a:bodyPr wrap="none" anchor="ctr"/>
            <a:lstStyle/>
            <a:p>
              <a:endParaRPr lang="zh-CN" altLang="en-US"/>
            </a:p>
          </p:txBody>
        </p:sp>
        <p:sp>
          <p:nvSpPr>
            <p:cNvPr id="97292" name="Line 40"/>
            <p:cNvSpPr>
              <a:spLocks noChangeShapeType="1"/>
            </p:cNvSpPr>
            <p:nvPr/>
          </p:nvSpPr>
          <p:spPr bwMode="auto">
            <a:xfrm flipH="1">
              <a:off x="3360" y="1728"/>
              <a:ext cx="240" cy="1872"/>
            </a:xfrm>
            <a:prstGeom prst="line">
              <a:avLst/>
            </a:prstGeom>
            <a:noFill/>
            <a:ln w="38100">
              <a:solidFill>
                <a:srgbClr val="FF0000"/>
              </a:solidFill>
              <a:round/>
              <a:headEnd/>
              <a:tailEnd/>
            </a:ln>
            <a:effectLst/>
          </p:spPr>
          <p:txBody>
            <a:bodyPr wrap="none" anchor="ctr"/>
            <a:lstStyle/>
            <a:p>
              <a:endParaRPr lang="zh-CN" altLang="en-US"/>
            </a:p>
          </p:txBody>
        </p:sp>
      </p:grpSp>
    </p:spTree>
  </p:cSld>
  <p:clrMapOvr>
    <a:overrideClrMapping bg1="lt1" tx1="dk1" bg2="lt2" tx2="dk2" accent1="accent1" accent2="accent2" accent3="accent3" accent4="accent4" accent5="accent5" accent6="accent6" hlink="hlink" folHlink="folHlink"/>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495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495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495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495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9534">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49534">
                                            <p:txEl>
                                              <p:pRg st="1" end="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9534">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49534">
                                            <p:txEl>
                                              <p:pRg st="3" end="3"/>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49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34" grpId="0" build="p"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95802" y="214291"/>
            <a:ext cx="5572164" cy="898525"/>
          </a:xfrm>
        </p:spPr>
        <p:txBody>
          <a:bodyPr/>
          <a:lstStyle/>
          <a:p>
            <a:pPr eaLnBrk="1" hangingPunct="1">
              <a:defRPr/>
            </a:pPr>
            <a:r>
              <a:rPr lang="en-US" altLang="zh-CN" dirty="0" smtClean="0"/>
              <a:t>Inspiration for RAID 4</a:t>
            </a:r>
          </a:p>
        </p:txBody>
      </p:sp>
      <p:sp>
        <p:nvSpPr>
          <p:cNvPr id="98307" name="Rectangle 3"/>
          <p:cNvSpPr>
            <a:spLocks noGrp="1" noChangeArrowheads="1"/>
          </p:cNvSpPr>
          <p:nvPr>
            <p:ph idx="1"/>
          </p:nvPr>
        </p:nvSpPr>
        <p:spPr>
          <a:xfrm>
            <a:off x="1873250" y="1584325"/>
            <a:ext cx="8686800" cy="3429000"/>
          </a:xfrm>
        </p:spPr>
        <p:txBody>
          <a:bodyPr/>
          <a:lstStyle/>
          <a:p>
            <a:pPr eaLnBrk="1" hangingPunct="1">
              <a:lnSpc>
                <a:spcPct val="85000"/>
              </a:lnSpc>
            </a:pPr>
            <a:r>
              <a:rPr lang="en-US" altLang="zh-CN" sz="2400" dirty="0"/>
              <a:t>RAID 3 relies on parity disk to discover errors on Read</a:t>
            </a:r>
          </a:p>
          <a:p>
            <a:pPr eaLnBrk="1" hangingPunct="1">
              <a:lnSpc>
                <a:spcPct val="85000"/>
              </a:lnSpc>
            </a:pPr>
            <a:r>
              <a:rPr lang="en-US" altLang="zh-CN" sz="2400" dirty="0"/>
              <a:t>But every sector has an error detection field</a:t>
            </a:r>
          </a:p>
          <a:p>
            <a:pPr eaLnBrk="1" hangingPunct="1">
              <a:lnSpc>
                <a:spcPct val="85000"/>
              </a:lnSpc>
            </a:pPr>
            <a:r>
              <a:rPr lang="en-US" altLang="zh-CN" sz="2400" dirty="0"/>
              <a:t>Rely on error detection field to catch errors on read, not on the parity disk</a:t>
            </a:r>
          </a:p>
          <a:p>
            <a:pPr eaLnBrk="1" hangingPunct="1">
              <a:lnSpc>
                <a:spcPct val="85000"/>
              </a:lnSpc>
            </a:pPr>
            <a:r>
              <a:rPr lang="en-US" altLang="zh-CN" sz="2400" dirty="0"/>
              <a:t>Allows independent reads to different disks simultaneously</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381488" y="0"/>
            <a:ext cx="5905512" cy="1143000"/>
          </a:xfrm>
        </p:spPr>
        <p:txBody>
          <a:bodyPr vert="horz" wrap="square" lIns="90487" tIns="45720" rIns="90487" bIns="45720" numCol="1" anchor="ctr" anchorCtr="0" compatLnSpc="1">
            <a:prstTxWarp prst="textNoShape">
              <a:avLst/>
            </a:prstTxWarp>
          </a:bodyPr>
          <a:lstStyle/>
          <a:p>
            <a:pPr eaLnBrk="1" hangingPunct="1">
              <a:defRPr/>
            </a:pPr>
            <a:r>
              <a:rPr lang="en-US" altLang="zh-CN" sz="3200" dirty="0">
                <a:solidFill>
                  <a:srgbClr val="FC0128"/>
                </a:solidFill>
              </a:rPr>
              <a:t>RAID 4: High I/O Rate Parity</a:t>
            </a:r>
          </a:p>
        </p:txBody>
      </p:sp>
      <p:pic>
        <p:nvPicPr>
          <p:cNvPr id="99331" name="Picture 3"/>
          <p:cNvPicPr>
            <a:picLocks noChangeArrowheads="1"/>
          </p:cNvPicPr>
          <p:nvPr/>
        </p:nvPicPr>
        <p:blipFill>
          <a:blip r:embed="rId3"/>
          <a:srcRect/>
          <a:stretch>
            <a:fillRect/>
          </a:stretch>
        </p:blipFill>
        <p:spPr bwMode="auto">
          <a:xfrm>
            <a:off x="1968500" y="1206500"/>
            <a:ext cx="215900" cy="279400"/>
          </a:xfrm>
          <a:prstGeom prst="rect">
            <a:avLst/>
          </a:prstGeom>
          <a:noFill/>
          <a:ln w="38100">
            <a:pattFill prst="narHorz">
              <a:fgClr>
                <a:schemeClr val="tx1"/>
              </a:fgClr>
              <a:bgClr>
                <a:schemeClr val="bg1"/>
              </a:bgClr>
            </a:pattFill>
            <a:miter lim="800000"/>
            <a:headEnd/>
            <a:tailEnd/>
          </a:ln>
          <a:effectLst/>
        </p:spPr>
      </p:pic>
      <p:pic>
        <p:nvPicPr>
          <p:cNvPr id="99332" name="Picture 4"/>
          <p:cNvPicPr>
            <a:picLocks noChangeArrowheads="1"/>
          </p:cNvPicPr>
          <p:nvPr/>
        </p:nvPicPr>
        <p:blipFill>
          <a:blip r:embed="rId3"/>
          <a:srcRect/>
          <a:stretch>
            <a:fillRect/>
          </a:stretch>
        </p:blipFill>
        <p:spPr bwMode="auto">
          <a:xfrm>
            <a:off x="2374900" y="1206500"/>
            <a:ext cx="215900" cy="279400"/>
          </a:xfrm>
          <a:prstGeom prst="rect">
            <a:avLst/>
          </a:prstGeom>
          <a:noFill/>
          <a:ln w="38100">
            <a:pattFill prst="narHorz">
              <a:fgClr>
                <a:schemeClr val="tx1"/>
              </a:fgClr>
              <a:bgClr>
                <a:schemeClr val="bg1"/>
              </a:bgClr>
            </a:pattFill>
            <a:miter lim="800000"/>
            <a:headEnd/>
            <a:tailEnd/>
          </a:ln>
          <a:effectLst/>
        </p:spPr>
      </p:pic>
      <p:pic>
        <p:nvPicPr>
          <p:cNvPr id="99333" name="Picture 5"/>
          <p:cNvPicPr>
            <a:picLocks noChangeArrowheads="1"/>
          </p:cNvPicPr>
          <p:nvPr/>
        </p:nvPicPr>
        <p:blipFill>
          <a:blip r:embed="rId3"/>
          <a:srcRect/>
          <a:stretch>
            <a:fillRect/>
          </a:stretch>
        </p:blipFill>
        <p:spPr bwMode="auto">
          <a:xfrm>
            <a:off x="2768600" y="1206500"/>
            <a:ext cx="215900" cy="279400"/>
          </a:xfrm>
          <a:prstGeom prst="rect">
            <a:avLst/>
          </a:prstGeom>
          <a:noFill/>
          <a:ln w="38100">
            <a:pattFill prst="narHorz">
              <a:fgClr>
                <a:schemeClr val="tx1"/>
              </a:fgClr>
              <a:bgClr>
                <a:schemeClr val="bg1"/>
              </a:bgClr>
            </a:pattFill>
            <a:miter lim="800000"/>
            <a:headEnd/>
            <a:tailEnd/>
          </a:ln>
          <a:effectLst/>
        </p:spPr>
      </p:pic>
      <p:pic>
        <p:nvPicPr>
          <p:cNvPr id="99334" name="Picture 6"/>
          <p:cNvPicPr>
            <a:picLocks noChangeArrowheads="1"/>
          </p:cNvPicPr>
          <p:nvPr/>
        </p:nvPicPr>
        <p:blipFill>
          <a:blip r:embed="rId3"/>
          <a:srcRect/>
          <a:stretch>
            <a:fillRect/>
          </a:stretch>
        </p:blipFill>
        <p:spPr bwMode="auto">
          <a:xfrm>
            <a:off x="3162300" y="1206500"/>
            <a:ext cx="215900" cy="279400"/>
          </a:xfrm>
          <a:prstGeom prst="rect">
            <a:avLst/>
          </a:prstGeom>
          <a:noFill/>
          <a:ln w="38100">
            <a:pattFill prst="narHorz">
              <a:fgClr>
                <a:schemeClr val="tx1"/>
              </a:fgClr>
              <a:bgClr>
                <a:schemeClr val="bg1"/>
              </a:bgClr>
            </a:pattFill>
            <a:miter lim="800000"/>
            <a:headEnd/>
            <a:tailEnd/>
          </a:ln>
          <a:effectLst/>
        </p:spPr>
      </p:pic>
      <p:pic>
        <p:nvPicPr>
          <p:cNvPr id="99335" name="Picture 7"/>
          <p:cNvPicPr>
            <a:picLocks noChangeArrowheads="1"/>
          </p:cNvPicPr>
          <p:nvPr/>
        </p:nvPicPr>
        <p:blipFill>
          <a:blip r:embed="rId3"/>
          <a:srcRect/>
          <a:stretch>
            <a:fillRect/>
          </a:stretch>
        </p:blipFill>
        <p:spPr bwMode="auto">
          <a:xfrm>
            <a:off x="3543300" y="1206500"/>
            <a:ext cx="215900" cy="279400"/>
          </a:xfrm>
          <a:prstGeom prst="rect">
            <a:avLst/>
          </a:prstGeom>
          <a:noFill/>
          <a:ln w="38100">
            <a:pattFill prst="narHorz">
              <a:fgClr>
                <a:schemeClr val="tx1"/>
              </a:fgClr>
              <a:bgClr>
                <a:schemeClr val="bg1"/>
              </a:bgClr>
            </a:pattFill>
            <a:miter lim="800000"/>
            <a:headEnd/>
            <a:tailEnd/>
          </a:ln>
          <a:effectLst/>
        </p:spPr>
      </p:pic>
      <p:sp>
        <p:nvSpPr>
          <p:cNvPr id="99336" name="Rectangle 8"/>
          <p:cNvSpPr>
            <a:spLocks noChangeArrowheads="1"/>
          </p:cNvSpPr>
          <p:nvPr/>
        </p:nvSpPr>
        <p:spPr bwMode="auto">
          <a:xfrm>
            <a:off x="1739900" y="1193800"/>
            <a:ext cx="2120900" cy="317500"/>
          </a:xfrm>
          <a:prstGeom prst="rect">
            <a:avLst/>
          </a:prstGeom>
          <a:noFill/>
          <a:ln w="38100">
            <a:pattFill prst="dkUpDiag">
              <a:fgClr>
                <a:schemeClr val="tx1"/>
              </a:fgClr>
              <a:bgClr>
                <a:schemeClr val="bg1"/>
              </a:bgClr>
            </a:pattFill>
            <a:miter lim="800000"/>
            <a:headEnd/>
            <a:tailEnd/>
          </a:ln>
          <a:effectLst/>
        </p:spPr>
        <p:txBody>
          <a:bodyPr wrap="none" anchor="ctr"/>
          <a:lstStyle/>
          <a:p>
            <a:endParaRPr lang="zh-CN" altLang="en-US"/>
          </a:p>
        </p:txBody>
      </p:sp>
      <p:sp>
        <p:nvSpPr>
          <p:cNvPr id="99337" name="Rectangle 9"/>
          <p:cNvSpPr>
            <a:spLocks noChangeArrowheads="1"/>
          </p:cNvSpPr>
          <p:nvPr/>
        </p:nvSpPr>
        <p:spPr bwMode="auto">
          <a:xfrm>
            <a:off x="4191000" y="1371600"/>
            <a:ext cx="4762500" cy="5257800"/>
          </a:xfrm>
          <a:prstGeom prst="rect">
            <a:avLst/>
          </a:prstGeom>
          <a:noFill/>
          <a:ln w="25400">
            <a:solidFill>
              <a:schemeClr val="tx1"/>
            </a:solidFill>
            <a:miter lim="800000"/>
            <a:headEnd/>
            <a:tailEnd/>
          </a:ln>
          <a:effectLst/>
        </p:spPr>
        <p:txBody>
          <a:bodyPr wrap="none" anchor="ctr"/>
          <a:lstStyle/>
          <a:p>
            <a:endParaRPr lang="zh-CN" altLang="en-US"/>
          </a:p>
        </p:txBody>
      </p:sp>
      <p:sp>
        <p:nvSpPr>
          <p:cNvPr id="99338" name="Line 10"/>
          <p:cNvSpPr>
            <a:spLocks noChangeShapeType="1"/>
          </p:cNvSpPr>
          <p:nvPr/>
        </p:nvSpPr>
        <p:spPr bwMode="auto">
          <a:xfrm>
            <a:off x="1714500" y="1206500"/>
            <a:ext cx="2451100" cy="139700"/>
          </a:xfrm>
          <a:prstGeom prst="line">
            <a:avLst/>
          </a:prstGeom>
          <a:noFill/>
          <a:ln w="38100">
            <a:pattFill prst="narVert">
              <a:fgClr>
                <a:schemeClr val="tx1"/>
              </a:fgClr>
              <a:bgClr>
                <a:schemeClr val="bg1"/>
              </a:bgClr>
            </a:pattFill>
            <a:round/>
            <a:headEnd/>
            <a:tailEnd/>
          </a:ln>
          <a:effectLst/>
        </p:spPr>
        <p:txBody>
          <a:bodyPr wrap="none" anchor="ctr"/>
          <a:lstStyle/>
          <a:p>
            <a:endParaRPr lang="zh-CN" altLang="en-US"/>
          </a:p>
        </p:txBody>
      </p:sp>
      <p:sp>
        <p:nvSpPr>
          <p:cNvPr id="99339" name="Line 11"/>
          <p:cNvSpPr>
            <a:spLocks noChangeShapeType="1"/>
          </p:cNvSpPr>
          <p:nvPr/>
        </p:nvSpPr>
        <p:spPr bwMode="auto">
          <a:xfrm>
            <a:off x="3886200" y="1181100"/>
            <a:ext cx="4978400" cy="152400"/>
          </a:xfrm>
          <a:prstGeom prst="line">
            <a:avLst/>
          </a:prstGeom>
          <a:noFill/>
          <a:ln w="25400">
            <a:pattFill prst="narVert">
              <a:fgClr>
                <a:schemeClr val="tx1"/>
              </a:fgClr>
              <a:bgClr>
                <a:schemeClr val="bg1"/>
              </a:bgClr>
            </a:pattFill>
            <a:round/>
            <a:headEnd/>
            <a:tailEnd/>
          </a:ln>
          <a:effectLst/>
        </p:spPr>
        <p:txBody>
          <a:bodyPr wrap="none" anchor="ctr"/>
          <a:lstStyle/>
          <a:p>
            <a:endParaRPr lang="zh-CN" altLang="en-US"/>
          </a:p>
        </p:txBody>
      </p:sp>
      <p:sp>
        <p:nvSpPr>
          <p:cNvPr id="99340" name="Line 12"/>
          <p:cNvSpPr>
            <a:spLocks noChangeShapeType="1"/>
          </p:cNvSpPr>
          <p:nvPr/>
        </p:nvSpPr>
        <p:spPr bwMode="auto">
          <a:xfrm>
            <a:off x="3886200" y="1511300"/>
            <a:ext cx="279400" cy="292100"/>
          </a:xfrm>
          <a:prstGeom prst="line">
            <a:avLst/>
          </a:prstGeom>
          <a:noFill/>
          <a:ln w="38100">
            <a:pattFill prst="narVert">
              <a:fgClr>
                <a:schemeClr val="tx1"/>
              </a:fgClr>
              <a:bgClr>
                <a:schemeClr val="bg1"/>
              </a:bgClr>
            </a:pattFill>
            <a:round/>
            <a:headEnd/>
            <a:tailEnd/>
          </a:ln>
          <a:effectLst/>
        </p:spPr>
        <p:txBody>
          <a:bodyPr wrap="none" anchor="ctr"/>
          <a:lstStyle/>
          <a:p>
            <a:endParaRPr lang="zh-CN" altLang="en-US"/>
          </a:p>
        </p:txBody>
      </p:sp>
      <p:sp>
        <p:nvSpPr>
          <p:cNvPr id="99341" name="Rectangle 13"/>
          <p:cNvSpPr>
            <a:spLocks noChangeArrowheads="1"/>
          </p:cNvSpPr>
          <p:nvPr/>
        </p:nvSpPr>
        <p:spPr bwMode="auto">
          <a:xfrm>
            <a:off x="4337050" y="15240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D0</a:t>
            </a:r>
          </a:p>
        </p:txBody>
      </p:sp>
      <p:sp>
        <p:nvSpPr>
          <p:cNvPr id="99342" name="Rectangle 14"/>
          <p:cNvSpPr>
            <a:spLocks noChangeArrowheads="1"/>
          </p:cNvSpPr>
          <p:nvPr/>
        </p:nvSpPr>
        <p:spPr bwMode="auto">
          <a:xfrm>
            <a:off x="5194300" y="15240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a:t>
            </a:r>
          </a:p>
        </p:txBody>
      </p:sp>
      <p:sp>
        <p:nvSpPr>
          <p:cNvPr id="99343" name="Rectangle 15"/>
          <p:cNvSpPr>
            <a:spLocks noChangeArrowheads="1"/>
          </p:cNvSpPr>
          <p:nvPr/>
        </p:nvSpPr>
        <p:spPr bwMode="auto">
          <a:xfrm>
            <a:off x="6115050" y="15240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D2</a:t>
            </a:r>
          </a:p>
        </p:txBody>
      </p:sp>
      <p:sp>
        <p:nvSpPr>
          <p:cNvPr id="99344" name="Rectangle 16"/>
          <p:cNvSpPr>
            <a:spLocks noChangeArrowheads="1"/>
          </p:cNvSpPr>
          <p:nvPr/>
        </p:nvSpPr>
        <p:spPr bwMode="auto">
          <a:xfrm>
            <a:off x="7067550" y="15367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D3</a:t>
            </a:r>
          </a:p>
        </p:txBody>
      </p:sp>
      <p:sp>
        <p:nvSpPr>
          <p:cNvPr id="99345" name="Rectangle 17" descr="10%"/>
          <p:cNvSpPr>
            <a:spLocks noChangeArrowheads="1"/>
          </p:cNvSpPr>
          <p:nvPr/>
        </p:nvSpPr>
        <p:spPr bwMode="auto">
          <a:xfrm>
            <a:off x="7994650" y="15621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99346" name="Rectangle 18"/>
          <p:cNvSpPr>
            <a:spLocks noChangeArrowheads="1"/>
          </p:cNvSpPr>
          <p:nvPr/>
        </p:nvSpPr>
        <p:spPr bwMode="auto">
          <a:xfrm>
            <a:off x="4337050" y="2273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D4</a:t>
            </a:r>
          </a:p>
        </p:txBody>
      </p:sp>
      <p:sp>
        <p:nvSpPr>
          <p:cNvPr id="99347" name="Rectangle 19"/>
          <p:cNvSpPr>
            <a:spLocks noChangeArrowheads="1"/>
          </p:cNvSpPr>
          <p:nvPr/>
        </p:nvSpPr>
        <p:spPr bwMode="auto">
          <a:xfrm>
            <a:off x="5194300" y="2273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D5</a:t>
            </a:r>
          </a:p>
        </p:txBody>
      </p:sp>
      <p:sp>
        <p:nvSpPr>
          <p:cNvPr id="99348" name="Rectangle 20"/>
          <p:cNvSpPr>
            <a:spLocks noChangeArrowheads="1"/>
          </p:cNvSpPr>
          <p:nvPr/>
        </p:nvSpPr>
        <p:spPr bwMode="auto">
          <a:xfrm>
            <a:off x="6115050" y="2273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D6</a:t>
            </a:r>
          </a:p>
        </p:txBody>
      </p:sp>
      <p:sp>
        <p:nvSpPr>
          <p:cNvPr id="99349" name="Rectangle 21" descr="10%"/>
          <p:cNvSpPr>
            <a:spLocks noChangeArrowheads="1"/>
          </p:cNvSpPr>
          <p:nvPr/>
        </p:nvSpPr>
        <p:spPr bwMode="auto">
          <a:xfrm>
            <a:off x="7994650" y="22606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99350" name="Rectangle 22"/>
          <p:cNvSpPr>
            <a:spLocks noChangeArrowheads="1"/>
          </p:cNvSpPr>
          <p:nvPr/>
        </p:nvSpPr>
        <p:spPr bwMode="auto">
          <a:xfrm>
            <a:off x="7067550" y="22606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D7</a:t>
            </a:r>
          </a:p>
        </p:txBody>
      </p:sp>
      <p:sp>
        <p:nvSpPr>
          <p:cNvPr id="99351" name="Rectangle 23"/>
          <p:cNvSpPr>
            <a:spLocks noChangeArrowheads="1"/>
          </p:cNvSpPr>
          <p:nvPr/>
        </p:nvSpPr>
        <p:spPr bwMode="auto">
          <a:xfrm>
            <a:off x="4337050" y="30099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D8</a:t>
            </a:r>
          </a:p>
        </p:txBody>
      </p:sp>
      <p:sp>
        <p:nvSpPr>
          <p:cNvPr id="99352" name="Rectangle 24"/>
          <p:cNvSpPr>
            <a:spLocks noChangeArrowheads="1"/>
          </p:cNvSpPr>
          <p:nvPr/>
        </p:nvSpPr>
        <p:spPr bwMode="auto">
          <a:xfrm>
            <a:off x="5194300" y="30099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D9</a:t>
            </a:r>
          </a:p>
        </p:txBody>
      </p:sp>
      <p:sp>
        <p:nvSpPr>
          <p:cNvPr id="99353" name="Rectangle 25" descr="10%"/>
          <p:cNvSpPr>
            <a:spLocks noChangeArrowheads="1"/>
          </p:cNvSpPr>
          <p:nvPr/>
        </p:nvSpPr>
        <p:spPr bwMode="auto">
          <a:xfrm>
            <a:off x="7994650" y="30226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99354" name="Rectangle 26"/>
          <p:cNvSpPr>
            <a:spLocks noChangeArrowheads="1"/>
          </p:cNvSpPr>
          <p:nvPr/>
        </p:nvSpPr>
        <p:spPr bwMode="auto">
          <a:xfrm>
            <a:off x="6115050" y="30226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D10</a:t>
            </a:r>
          </a:p>
        </p:txBody>
      </p:sp>
      <p:sp>
        <p:nvSpPr>
          <p:cNvPr id="99355" name="Rectangle 27"/>
          <p:cNvSpPr>
            <a:spLocks noChangeArrowheads="1"/>
          </p:cNvSpPr>
          <p:nvPr/>
        </p:nvSpPr>
        <p:spPr bwMode="auto">
          <a:xfrm>
            <a:off x="7067550" y="30480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D11</a:t>
            </a:r>
          </a:p>
        </p:txBody>
      </p:sp>
      <p:sp>
        <p:nvSpPr>
          <p:cNvPr id="99356" name="Rectangle 28"/>
          <p:cNvSpPr>
            <a:spLocks noChangeArrowheads="1"/>
          </p:cNvSpPr>
          <p:nvPr/>
        </p:nvSpPr>
        <p:spPr bwMode="auto">
          <a:xfrm>
            <a:off x="4337050" y="37592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D12</a:t>
            </a:r>
          </a:p>
        </p:txBody>
      </p:sp>
      <p:sp>
        <p:nvSpPr>
          <p:cNvPr id="99357" name="Rectangle 29" descr="10%"/>
          <p:cNvSpPr>
            <a:spLocks noChangeArrowheads="1"/>
          </p:cNvSpPr>
          <p:nvPr/>
        </p:nvSpPr>
        <p:spPr bwMode="auto">
          <a:xfrm>
            <a:off x="7994650" y="37846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99358" name="Rectangle 30"/>
          <p:cNvSpPr>
            <a:spLocks noChangeArrowheads="1"/>
          </p:cNvSpPr>
          <p:nvPr/>
        </p:nvSpPr>
        <p:spPr bwMode="auto">
          <a:xfrm>
            <a:off x="5194300" y="37846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D13</a:t>
            </a:r>
          </a:p>
        </p:txBody>
      </p:sp>
      <p:sp>
        <p:nvSpPr>
          <p:cNvPr id="99359" name="Rectangle 31"/>
          <p:cNvSpPr>
            <a:spLocks noChangeArrowheads="1"/>
          </p:cNvSpPr>
          <p:nvPr/>
        </p:nvSpPr>
        <p:spPr bwMode="auto">
          <a:xfrm>
            <a:off x="6115050" y="3797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D14</a:t>
            </a:r>
          </a:p>
        </p:txBody>
      </p:sp>
      <p:sp>
        <p:nvSpPr>
          <p:cNvPr id="99360" name="Rectangle 32"/>
          <p:cNvSpPr>
            <a:spLocks noChangeArrowheads="1"/>
          </p:cNvSpPr>
          <p:nvPr/>
        </p:nvSpPr>
        <p:spPr bwMode="auto">
          <a:xfrm>
            <a:off x="7067550" y="38227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D15</a:t>
            </a:r>
          </a:p>
        </p:txBody>
      </p:sp>
      <p:sp>
        <p:nvSpPr>
          <p:cNvPr id="99361" name="Rectangle 33" descr="10%"/>
          <p:cNvSpPr>
            <a:spLocks noChangeArrowheads="1"/>
          </p:cNvSpPr>
          <p:nvPr/>
        </p:nvSpPr>
        <p:spPr bwMode="auto">
          <a:xfrm>
            <a:off x="7994650" y="46228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99362" name="Rectangle 34"/>
          <p:cNvSpPr>
            <a:spLocks noChangeArrowheads="1"/>
          </p:cNvSpPr>
          <p:nvPr/>
        </p:nvSpPr>
        <p:spPr bwMode="auto">
          <a:xfrm>
            <a:off x="4337050" y="45466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D16</a:t>
            </a:r>
          </a:p>
        </p:txBody>
      </p:sp>
      <p:sp>
        <p:nvSpPr>
          <p:cNvPr id="99363" name="Rectangle 35"/>
          <p:cNvSpPr>
            <a:spLocks noChangeArrowheads="1"/>
          </p:cNvSpPr>
          <p:nvPr/>
        </p:nvSpPr>
        <p:spPr bwMode="auto">
          <a:xfrm>
            <a:off x="5194300" y="45466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D17</a:t>
            </a:r>
          </a:p>
        </p:txBody>
      </p:sp>
      <p:sp>
        <p:nvSpPr>
          <p:cNvPr id="99364" name="Rectangle 36"/>
          <p:cNvSpPr>
            <a:spLocks noChangeArrowheads="1"/>
          </p:cNvSpPr>
          <p:nvPr/>
        </p:nvSpPr>
        <p:spPr bwMode="auto">
          <a:xfrm>
            <a:off x="6115050" y="4559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D18</a:t>
            </a:r>
          </a:p>
        </p:txBody>
      </p:sp>
      <p:sp>
        <p:nvSpPr>
          <p:cNvPr id="99365" name="Rectangle 37"/>
          <p:cNvSpPr>
            <a:spLocks noChangeArrowheads="1"/>
          </p:cNvSpPr>
          <p:nvPr/>
        </p:nvSpPr>
        <p:spPr bwMode="auto">
          <a:xfrm>
            <a:off x="7067550" y="45847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D19</a:t>
            </a:r>
          </a:p>
        </p:txBody>
      </p:sp>
      <p:sp>
        <p:nvSpPr>
          <p:cNvPr id="99366" name="Rectangle 38"/>
          <p:cNvSpPr>
            <a:spLocks noChangeArrowheads="1"/>
          </p:cNvSpPr>
          <p:nvPr/>
        </p:nvSpPr>
        <p:spPr bwMode="auto">
          <a:xfrm>
            <a:off x="4337050" y="5321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D20</a:t>
            </a:r>
          </a:p>
        </p:txBody>
      </p:sp>
      <p:sp>
        <p:nvSpPr>
          <p:cNvPr id="99367" name="Rectangle 39"/>
          <p:cNvSpPr>
            <a:spLocks noChangeArrowheads="1"/>
          </p:cNvSpPr>
          <p:nvPr/>
        </p:nvSpPr>
        <p:spPr bwMode="auto">
          <a:xfrm>
            <a:off x="5194300" y="5321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D21</a:t>
            </a:r>
          </a:p>
        </p:txBody>
      </p:sp>
      <p:sp>
        <p:nvSpPr>
          <p:cNvPr id="99368" name="Rectangle 40"/>
          <p:cNvSpPr>
            <a:spLocks noChangeArrowheads="1"/>
          </p:cNvSpPr>
          <p:nvPr/>
        </p:nvSpPr>
        <p:spPr bwMode="auto">
          <a:xfrm>
            <a:off x="6115050" y="5321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D22</a:t>
            </a:r>
          </a:p>
        </p:txBody>
      </p:sp>
      <p:sp>
        <p:nvSpPr>
          <p:cNvPr id="99369" name="Rectangle 41"/>
          <p:cNvSpPr>
            <a:spLocks noChangeArrowheads="1"/>
          </p:cNvSpPr>
          <p:nvPr/>
        </p:nvSpPr>
        <p:spPr bwMode="auto">
          <a:xfrm>
            <a:off x="7067550" y="53340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D23</a:t>
            </a:r>
          </a:p>
        </p:txBody>
      </p:sp>
      <p:sp>
        <p:nvSpPr>
          <p:cNvPr id="99370" name="Rectangle 42" descr="10%"/>
          <p:cNvSpPr>
            <a:spLocks noChangeArrowheads="1"/>
          </p:cNvSpPr>
          <p:nvPr/>
        </p:nvSpPr>
        <p:spPr bwMode="auto">
          <a:xfrm>
            <a:off x="7994650" y="53594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99371" name="Rectangle 43"/>
          <p:cNvSpPr>
            <a:spLocks noChangeArrowheads="1"/>
          </p:cNvSpPr>
          <p:nvPr/>
        </p:nvSpPr>
        <p:spPr bwMode="auto">
          <a:xfrm>
            <a:off x="4545014" y="5848350"/>
            <a:ext cx="244475" cy="788988"/>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p:txBody>
      </p:sp>
      <p:sp>
        <p:nvSpPr>
          <p:cNvPr id="99372" name="Rectangle 44"/>
          <p:cNvSpPr>
            <a:spLocks noChangeArrowheads="1"/>
          </p:cNvSpPr>
          <p:nvPr/>
        </p:nvSpPr>
        <p:spPr bwMode="auto">
          <a:xfrm>
            <a:off x="5408614" y="5822950"/>
            <a:ext cx="244475" cy="788988"/>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p:txBody>
      </p:sp>
      <p:sp>
        <p:nvSpPr>
          <p:cNvPr id="99373" name="Rectangle 45"/>
          <p:cNvSpPr>
            <a:spLocks noChangeArrowheads="1"/>
          </p:cNvSpPr>
          <p:nvPr/>
        </p:nvSpPr>
        <p:spPr bwMode="auto">
          <a:xfrm>
            <a:off x="6323014" y="5848350"/>
            <a:ext cx="244475" cy="788988"/>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p:txBody>
      </p:sp>
      <p:sp>
        <p:nvSpPr>
          <p:cNvPr id="99374" name="Rectangle 46"/>
          <p:cNvSpPr>
            <a:spLocks noChangeArrowheads="1"/>
          </p:cNvSpPr>
          <p:nvPr/>
        </p:nvSpPr>
        <p:spPr bwMode="auto">
          <a:xfrm>
            <a:off x="7250114" y="5886450"/>
            <a:ext cx="244475" cy="788988"/>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p:txBody>
      </p:sp>
      <p:sp>
        <p:nvSpPr>
          <p:cNvPr id="99375" name="Rectangle 47"/>
          <p:cNvSpPr>
            <a:spLocks noChangeArrowheads="1"/>
          </p:cNvSpPr>
          <p:nvPr/>
        </p:nvSpPr>
        <p:spPr bwMode="auto">
          <a:xfrm>
            <a:off x="8202614" y="5848350"/>
            <a:ext cx="244475" cy="788988"/>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p:txBody>
      </p:sp>
      <p:sp>
        <p:nvSpPr>
          <p:cNvPr id="99376" name="Rectangle 48"/>
          <p:cNvSpPr>
            <a:spLocks noChangeArrowheads="1"/>
          </p:cNvSpPr>
          <p:nvPr/>
        </p:nvSpPr>
        <p:spPr bwMode="auto">
          <a:xfrm>
            <a:off x="5105400" y="6096000"/>
            <a:ext cx="2554288" cy="452438"/>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sz="2800" b="1">
                <a:latin typeface="Helvetica" pitchFamily="34" charset="0"/>
              </a:rPr>
              <a:t>Disk Columns</a:t>
            </a:r>
            <a:endParaRPr lang="en-US" altLang="zh-CN" b="1">
              <a:latin typeface="Helvetica" pitchFamily="34" charset="0"/>
            </a:endParaRPr>
          </a:p>
        </p:txBody>
      </p:sp>
      <p:sp>
        <p:nvSpPr>
          <p:cNvPr id="99377" name="Rectangle 49"/>
          <p:cNvSpPr>
            <a:spLocks noChangeArrowheads="1"/>
          </p:cNvSpPr>
          <p:nvPr/>
        </p:nvSpPr>
        <p:spPr bwMode="auto">
          <a:xfrm>
            <a:off x="8705850" y="914400"/>
            <a:ext cx="1962150" cy="1543050"/>
          </a:xfrm>
          <a:prstGeom prst="rect">
            <a:avLst/>
          </a:prstGeom>
          <a:noFill/>
          <a:ln w="12700">
            <a:noFill/>
            <a:miter lim="800000"/>
            <a:headEnd/>
            <a:tailEnd/>
          </a:ln>
          <a:effectLst/>
        </p:spPr>
        <p:txBody>
          <a:bodyPr wrap="none" lIns="90487" tIns="44450" rIns="90487" bIns="44450">
            <a:spAutoFit/>
          </a:bodyPr>
          <a:lstStyle/>
          <a:p>
            <a:pPr algn="ctr" eaLnBrk="0" hangingPunct="0">
              <a:lnSpc>
                <a:spcPct val="85000"/>
              </a:lnSpc>
            </a:pPr>
            <a:r>
              <a:rPr lang="en-US" altLang="zh-CN" sz="2800" b="1">
                <a:latin typeface="Helvetica" pitchFamily="34" charset="0"/>
              </a:rPr>
              <a:t>Increasing</a:t>
            </a:r>
          </a:p>
          <a:p>
            <a:pPr algn="ctr" eaLnBrk="0" hangingPunct="0">
              <a:lnSpc>
                <a:spcPct val="85000"/>
              </a:lnSpc>
            </a:pPr>
            <a:r>
              <a:rPr lang="en-US" altLang="zh-CN" sz="2800" b="1">
                <a:latin typeface="Helvetica" pitchFamily="34" charset="0"/>
              </a:rPr>
              <a:t>Logical</a:t>
            </a:r>
          </a:p>
          <a:p>
            <a:pPr algn="ctr" eaLnBrk="0" hangingPunct="0">
              <a:lnSpc>
                <a:spcPct val="85000"/>
              </a:lnSpc>
            </a:pPr>
            <a:r>
              <a:rPr lang="en-US" altLang="zh-CN" sz="2800" b="1">
                <a:latin typeface="Helvetica" pitchFamily="34" charset="0"/>
              </a:rPr>
              <a:t>Disk </a:t>
            </a:r>
          </a:p>
          <a:p>
            <a:pPr algn="ctr" eaLnBrk="0" hangingPunct="0">
              <a:lnSpc>
                <a:spcPct val="85000"/>
              </a:lnSpc>
            </a:pPr>
            <a:r>
              <a:rPr lang="en-US" altLang="zh-CN" sz="2800" b="1">
                <a:latin typeface="Helvetica" pitchFamily="34" charset="0"/>
              </a:rPr>
              <a:t>Address</a:t>
            </a:r>
          </a:p>
        </p:txBody>
      </p:sp>
      <p:sp>
        <p:nvSpPr>
          <p:cNvPr id="99378" name="Line 50"/>
          <p:cNvSpPr>
            <a:spLocks noChangeShapeType="1"/>
          </p:cNvSpPr>
          <p:nvPr/>
        </p:nvSpPr>
        <p:spPr bwMode="auto">
          <a:xfrm>
            <a:off x="9601200" y="2514600"/>
            <a:ext cx="0" cy="1181100"/>
          </a:xfrm>
          <a:prstGeom prst="line">
            <a:avLst/>
          </a:prstGeom>
          <a:noFill/>
          <a:ln w="38100">
            <a:solidFill>
              <a:schemeClr val="tx1"/>
            </a:solidFill>
            <a:round/>
            <a:headEnd/>
            <a:tailEnd type="triangle" w="med" len="med"/>
          </a:ln>
          <a:effectLst/>
        </p:spPr>
        <p:txBody>
          <a:bodyPr wrap="none" anchor="ctr"/>
          <a:lstStyle/>
          <a:p>
            <a:endParaRPr lang="zh-CN" altLang="en-US"/>
          </a:p>
        </p:txBody>
      </p:sp>
      <p:grpSp>
        <p:nvGrpSpPr>
          <p:cNvPr id="152627" name="Group 51"/>
          <p:cNvGrpSpPr>
            <a:grpSpLocks/>
          </p:cNvGrpSpPr>
          <p:nvPr/>
        </p:nvGrpSpPr>
        <p:grpSpPr bwMode="auto">
          <a:xfrm>
            <a:off x="4292600" y="3683000"/>
            <a:ext cx="5938838" cy="858838"/>
            <a:chOff x="1744" y="2320"/>
            <a:chExt cx="3741" cy="541"/>
          </a:xfrm>
        </p:grpSpPr>
        <p:sp>
          <p:nvSpPr>
            <p:cNvPr id="99385" name="Rectangle 52"/>
            <p:cNvSpPr>
              <a:spLocks noChangeArrowheads="1"/>
            </p:cNvSpPr>
            <p:nvPr/>
          </p:nvSpPr>
          <p:spPr bwMode="auto">
            <a:xfrm>
              <a:off x="1744" y="2320"/>
              <a:ext cx="2760" cy="480"/>
            </a:xfrm>
            <a:prstGeom prst="rect">
              <a:avLst/>
            </a:prstGeom>
            <a:noFill/>
            <a:ln w="38100">
              <a:solidFill>
                <a:srgbClr val="FC0128"/>
              </a:solidFill>
              <a:miter lim="800000"/>
              <a:headEnd/>
              <a:tailEnd/>
            </a:ln>
            <a:effectLst/>
          </p:spPr>
          <p:txBody>
            <a:bodyPr wrap="none" anchor="ctr"/>
            <a:lstStyle/>
            <a:p>
              <a:endParaRPr lang="zh-CN" altLang="en-US"/>
            </a:p>
          </p:txBody>
        </p:sp>
        <p:sp>
          <p:nvSpPr>
            <p:cNvPr id="99386" name="Line 53"/>
            <p:cNvSpPr>
              <a:spLocks noChangeShapeType="1"/>
            </p:cNvSpPr>
            <p:nvPr/>
          </p:nvSpPr>
          <p:spPr bwMode="auto">
            <a:xfrm>
              <a:off x="4496" y="2528"/>
              <a:ext cx="288" cy="144"/>
            </a:xfrm>
            <a:prstGeom prst="line">
              <a:avLst/>
            </a:prstGeom>
            <a:noFill/>
            <a:ln w="38100">
              <a:solidFill>
                <a:schemeClr val="tx1"/>
              </a:solidFill>
              <a:round/>
              <a:headEnd/>
              <a:tailEnd/>
            </a:ln>
            <a:effectLst/>
          </p:spPr>
          <p:txBody>
            <a:bodyPr wrap="none" anchor="ctr"/>
            <a:lstStyle/>
            <a:p>
              <a:endParaRPr lang="zh-CN" altLang="en-US"/>
            </a:p>
          </p:txBody>
        </p:sp>
        <p:sp>
          <p:nvSpPr>
            <p:cNvPr id="99387" name="Rectangle 54"/>
            <p:cNvSpPr>
              <a:spLocks noChangeArrowheads="1"/>
            </p:cNvSpPr>
            <p:nvPr/>
          </p:nvSpPr>
          <p:spPr bwMode="auto">
            <a:xfrm>
              <a:off x="4736" y="2576"/>
              <a:ext cx="749" cy="285"/>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sz="2800" b="1" i="1">
                  <a:latin typeface="Helvetica" pitchFamily="34" charset="0"/>
                </a:rPr>
                <a:t>Stripe</a:t>
              </a:r>
            </a:p>
          </p:txBody>
        </p:sp>
      </p:grpSp>
      <p:sp>
        <p:nvSpPr>
          <p:cNvPr id="99380" name="Line 55"/>
          <p:cNvSpPr>
            <a:spLocks noChangeShapeType="1"/>
          </p:cNvSpPr>
          <p:nvPr/>
        </p:nvSpPr>
        <p:spPr bwMode="auto">
          <a:xfrm>
            <a:off x="1727200" y="1498600"/>
            <a:ext cx="2463800" cy="5143500"/>
          </a:xfrm>
          <a:prstGeom prst="line">
            <a:avLst/>
          </a:prstGeom>
          <a:noFill/>
          <a:ln w="25400">
            <a:pattFill prst="narVert">
              <a:fgClr>
                <a:schemeClr val="tx1"/>
              </a:fgClr>
              <a:bgClr>
                <a:schemeClr val="bg1"/>
              </a:bgClr>
            </a:pattFill>
            <a:round/>
            <a:headEnd/>
            <a:tailEnd/>
          </a:ln>
          <a:effectLst/>
        </p:spPr>
        <p:txBody>
          <a:bodyPr wrap="none" anchor="ctr"/>
          <a:lstStyle/>
          <a:p>
            <a:endParaRPr lang="zh-CN" altLang="en-US"/>
          </a:p>
        </p:txBody>
      </p:sp>
      <p:sp>
        <p:nvSpPr>
          <p:cNvPr id="99381" name="Rectangle 56"/>
          <p:cNvSpPr>
            <a:spLocks noChangeArrowheads="1"/>
          </p:cNvSpPr>
          <p:nvPr/>
        </p:nvSpPr>
        <p:spPr bwMode="auto">
          <a:xfrm>
            <a:off x="2209800" y="1981201"/>
            <a:ext cx="1905000" cy="841375"/>
          </a:xfrm>
          <a:prstGeom prst="rect">
            <a:avLst/>
          </a:prstGeom>
          <a:solidFill>
            <a:srgbClr val="FFFFFF"/>
          </a:solidFill>
          <a:ln w="25400">
            <a:solidFill>
              <a:schemeClr val="tx1"/>
            </a:solidFill>
            <a:miter lim="800000"/>
            <a:headEnd/>
            <a:tailEnd/>
          </a:ln>
          <a:effectLst>
            <a:outerShdw dist="107763" dir="2700000" algn="ctr" rotWithShape="0">
              <a:schemeClr val="bg2"/>
            </a:outerShdw>
          </a:effectLst>
        </p:spPr>
        <p:txBody>
          <a:bodyPr lIns="90487" tIns="44450" rIns="90487" bIns="44450">
            <a:spAutoFit/>
          </a:bodyPr>
          <a:lstStyle/>
          <a:p>
            <a:pPr eaLnBrk="0" hangingPunct="0">
              <a:lnSpc>
                <a:spcPct val="85000"/>
              </a:lnSpc>
            </a:pPr>
            <a:r>
              <a:rPr lang="en-US" altLang="zh-CN" sz="2800" b="1">
                <a:latin typeface="Helvetica" pitchFamily="34" charset="0"/>
              </a:rPr>
              <a:t>Insides of 5 disks</a:t>
            </a:r>
            <a:endParaRPr lang="en-US" altLang="zh-CN" b="1">
              <a:latin typeface="Helvetica" pitchFamily="34" charset="0"/>
            </a:endParaRPr>
          </a:p>
        </p:txBody>
      </p:sp>
      <p:sp>
        <p:nvSpPr>
          <p:cNvPr id="152633" name="Rectangle 57"/>
          <p:cNvSpPr>
            <a:spLocks noChangeArrowheads="1"/>
          </p:cNvSpPr>
          <p:nvPr/>
        </p:nvSpPr>
        <p:spPr bwMode="auto">
          <a:xfrm>
            <a:off x="4267200" y="1447800"/>
            <a:ext cx="762000" cy="685800"/>
          </a:xfrm>
          <a:prstGeom prst="rect">
            <a:avLst/>
          </a:prstGeom>
          <a:noFill/>
          <a:ln w="38100">
            <a:solidFill>
              <a:srgbClr val="FC0128"/>
            </a:solidFill>
            <a:miter lim="800000"/>
            <a:headEnd/>
            <a:tailEnd/>
          </a:ln>
          <a:effectLst/>
        </p:spPr>
        <p:txBody>
          <a:bodyPr wrap="none" anchor="ctr"/>
          <a:lstStyle/>
          <a:p>
            <a:endParaRPr lang="zh-CN" altLang="en-US"/>
          </a:p>
        </p:txBody>
      </p:sp>
      <p:sp>
        <p:nvSpPr>
          <p:cNvPr id="152634" name="Rectangle 58"/>
          <p:cNvSpPr>
            <a:spLocks noChangeArrowheads="1"/>
          </p:cNvSpPr>
          <p:nvPr/>
        </p:nvSpPr>
        <p:spPr bwMode="auto">
          <a:xfrm>
            <a:off x="5105400" y="2209800"/>
            <a:ext cx="762000" cy="685800"/>
          </a:xfrm>
          <a:prstGeom prst="rect">
            <a:avLst/>
          </a:prstGeom>
          <a:noFill/>
          <a:ln w="38100">
            <a:solidFill>
              <a:srgbClr val="FC0128"/>
            </a:solidFill>
            <a:miter lim="800000"/>
            <a:headEnd/>
            <a:tailEnd/>
          </a:ln>
          <a:effectLst/>
        </p:spPr>
        <p:txBody>
          <a:bodyPr wrap="none" anchor="ctr"/>
          <a:lstStyle/>
          <a:p>
            <a:endParaRPr lang="zh-CN" altLang="en-US"/>
          </a:p>
        </p:txBody>
      </p:sp>
      <p:sp>
        <p:nvSpPr>
          <p:cNvPr id="152635" name="Rectangle 59"/>
          <p:cNvSpPr>
            <a:spLocks noChangeArrowheads="1"/>
          </p:cNvSpPr>
          <p:nvPr/>
        </p:nvSpPr>
        <p:spPr bwMode="auto">
          <a:xfrm>
            <a:off x="1752600" y="3733801"/>
            <a:ext cx="2128822" cy="1659429"/>
          </a:xfrm>
          <a:prstGeom prst="rect">
            <a:avLst/>
          </a:prstGeom>
          <a:solidFill>
            <a:srgbClr val="FFFFFF"/>
          </a:solidFill>
          <a:ln w="25400">
            <a:solidFill>
              <a:schemeClr val="tx1"/>
            </a:solidFill>
            <a:miter lim="800000"/>
            <a:headEnd/>
            <a:tailEnd/>
          </a:ln>
          <a:effectLst>
            <a:outerShdw dist="107763" dir="2700000" algn="ctr" rotWithShape="0">
              <a:schemeClr val="bg2"/>
            </a:outerShdw>
          </a:effectLst>
        </p:spPr>
        <p:txBody>
          <a:bodyPr wrap="square" lIns="90487" tIns="44450" rIns="90487" bIns="44450">
            <a:spAutoFit/>
          </a:bodyPr>
          <a:lstStyle/>
          <a:p>
            <a:pPr algn="ctr" eaLnBrk="0" hangingPunct="0">
              <a:lnSpc>
                <a:spcPct val="85000"/>
              </a:lnSpc>
            </a:pPr>
            <a:r>
              <a:rPr lang="en-US" altLang="zh-CN" sz="2400" b="1" dirty="0">
                <a:latin typeface="Helvetica" pitchFamily="34" charset="0"/>
              </a:rPr>
              <a:t>Example:</a:t>
            </a:r>
          </a:p>
          <a:p>
            <a:pPr eaLnBrk="0" hangingPunct="0">
              <a:lnSpc>
                <a:spcPct val="85000"/>
              </a:lnSpc>
            </a:pPr>
            <a:r>
              <a:rPr lang="en-US" altLang="zh-CN" sz="2400" b="1" dirty="0">
                <a:latin typeface="Helvetica" pitchFamily="34" charset="0"/>
              </a:rPr>
              <a:t>small read </a:t>
            </a:r>
            <a:r>
              <a:rPr lang="en-US" altLang="zh-CN" sz="2400" b="1" dirty="0" err="1">
                <a:latin typeface="Helvetica" pitchFamily="34" charset="0"/>
              </a:rPr>
              <a:t>D0</a:t>
            </a:r>
            <a:r>
              <a:rPr lang="en-US" altLang="zh-CN" sz="2400" b="1" dirty="0">
                <a:latin typeface="Helvetica" pitchFamily="34" charset="0"/>
              </a:rPr>
              <a:t> &amp; </a:t>
            </a:r>
            <a:r>
              <a:rPr lang="en-US" altLang="zh-CN" sz="2400" b="1" dirty="0" err="1">
                <a:latin typeface="Helvetica" pitchFamily="34" charset="0"/>
              </a:rPr>
              <a:t>D5</a:t>
            </a:r>
            <a:r>
              <a:rPr lang="en-US" altLang="zh-CN" sz="2400" b="1" dirty="0">
                <a:latin typeface="Helvetica" pitchFamily="34" charset="0"/>
              </a:rPr>
              <a:t>, </a:t>
            </a:r>
            <a:br>
              <a:rPr lang="en-US" altLang="zh-CN" sz="2400" b="1" dirty="0">
                <a:latin typeface="Helvetica" pitchFamily="34" charset="0"/>
              </a:rPr>
            </a:br>
            <a:r>
              <a:rPr lang="en-US" altLang="zh-CN" sz="2400" b="1" dirty="0">
                <a:latin typeface="Helvetica" pitchFamily="34" charset="0"/>
              </a:rPr>
              <a:t>large write </a:t>
            </a:r>
            <a:r>
              <a:rPr lang="en-US" altLang="zh-CN" sz="2400" b="1" dirty="0" err="1">
                <a:latin typeface="Helvetica" pitchFamily="34" charset="0"/>
              </a:rPr>
              <a:t>D12-D15</a:t>
            </a:r>
            <a:endParaRPr lang="en-US" altLang="zh-CN" sz="1600" b="1" dirty="0">
              <a:latin typeface="Helvetica" pitchFamily="34" charset="0"/>
            </a:endParaRPr>
          </a:p>
        </p:txBody>
      </p:sp>
    </p:spTree>
  </p:cSld>
  <p:clrMapOvr>
    <a:overrideClrMapping bg1="lt1" tx1="dk1" bg2="lt2" tx2="dk2" accent1="accent1" accent2="accent2" accent3="accent3" accent4="accent4" accent5="accent5" accent6="accent6" hlink="hlink" folHlink="folHlink"/>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26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26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26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52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633" grpId="0" animBg="1"/>
      <p:bldP spid="152634" grpId="0" animBg="1"/>
      <p:bldP spid="152635" grpId="0" animBg="1"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381488" y="114300"/>
            <a:ext cx="6057912" cy="1143000"/>
          </a:xfrm>
        </p:spPr>
        <p:txBody>
          <a:bodyPr/>
          <a:lstStyle/>
          <a:p>
            <a:pPr eaLnBrk="1" hangingPunct="1">
              <a:defRPr/>
            </a:pPr>
            <a:r>
              <a:rPr lang="en-US" altLang="zh-CN" sz="3200" dirty="0">
                <a:solidFill>
                  <a:srgbClr val="FC0128"/>
                </a:solidFill>
              </a:rPr>
              <a:t>Problems of Disk Arrays: </a:t>
            </a:r>
            <a:br>
              <a:rPr lang="en-US" altLang="zh-CN" sz="3200" dirty="0">
                <a:solidFill>
                  <a:srgbClr val="FC0128"/>
                </a:solidFill>
              </a:rPr>
            </a:br>
            <a:r>
              <a:rPr lang="en-US" altLang="zh-CN" sz="3200" dirty="0">
                <a:solidFill>
                  <a:srgbClr val="FC0128"/>
                </a:solidFill>
              </a:rPr>
              <a:t>Small Writes</a:t>
            </a:r>
          </a:p>
        </p:txBody>
      </p:sp>
      <p:grpSp>
        <p:nvGrpSpPr>
          <p:cNvPr id="35" name="组合 34"/>
          <p:cNvGrpSpPr/>
          <p:nvPr/>
        </p:nvGrpSpPr>
        <p:grpSpPr>
          <a:xfrm>
            <a:off x="2513014" y="2184400"/>
            <a:ext cx="7240669" cy="3887806"/>
            <a:chOff x="989013" y="2184400"/>
            <a:chExt cx="7240669" cy="4248150"/>
          </a:xfrm>
        </p:grpSpPr>
        <p:sp>
          <p:nvSpPr>
            <p:cNvPr id="100355" name="Rectangle 3"/>
            <p:cNvSpPr>
              <a:spLocks noChangeArrowheads="1"/>
            </p:cNvSpPr>
            <p:nvPr/>
          </p:nvSpPr>
          <p:spPr bwMode="auto">
            <a:xfrm>
              <a:off x="2692400" y="2184400"/>
              <a:ext cx="571500" cy="571500"/>
            </a:xfrm>
            <a:prstGeom prst="rect">
              <a:avLst/>
            </a:prstGeom>
            <a:noFill/>
            <a:ln w="25400">
              <a:solidFill>
                <a:schemeClr val="tx1"/>
              </a:solidFill>
              <a:miter lim="800000"/>
              <a:headEnd/>
              <a:tailEnd/>
            </a:ln>
            <a:effectLst/>
          </p:spPr>
          <p:txBody>
            <a:bodyPr wrap="none" lIns="90488" tIns="44450" rIns="90488" bIns="44450" anchor="ctr"/>
            <a:lstStyle/>
            <a:p>
              <a:pPr algn="ctr" eaLnBrk="0" hangingPunct="0"/>
              <a:r>
                <a:rPr lang="en-US" altLang="zh-CN" b="1"/>
                <a:t>D0</a:t>
              </a:r>
            </a:p>
          </p:txBody>
        </p:sp>
        <p:sp>
          <p:nvSpPr>
            <p:cNvPr id="100356" name="Rectangle 4"/>
            <p:cNvSpPr>
              <a:spLocks noChangeArrowheads="1"/>
            </p:cNvSpPr>
            <p:nvPr/>
          </p:nvSpPr>
          <p:spPr bwMode="auto">
            <a:xfrm>
              <a:off x="3568700" y="2184400"/>
              <a:ext cx="571500" cy="571500"/>
            </a:xfrm>
            <a:prstGeom prst="rect">
              <a:avLst/>
            </a:prstGeom>
            <a:noFill/>
            <a:ln w="25400">
              <a:solidFill>
                <a:schemeClr val="tx1"/>
              </a:solidFill>
              <a:miter lim="800000"/>
              <a:headEnd/>
              <a:tailEnd/>
            </a:ln>
            <a:effectLst/>
          </p:spPr>
          <p:txBody>
            <a:bodyPr wrap="none" lIns="90488" tIns="44450" rIns="90488" bIns="44450" anchor="ctr"/>
            <a:lstStyle/>
            <a:p>
              <a:pPr algn="ctr" eaLnBrk="0" hangingPunct="0"/>
              <a:r>
                <a:rPr lang="en-US" altLang="zh-CN" b="1"/>
                <a:t>D1</a:t>
              </a:r>
            </a:p>
          </p:txBody>
        </p:sp>
        <p:sp>
          <p:nvSpPr>
            <p:cNvPr id="100357" name="Rectangle 5"/>
            <p:cNvSpPr>
              <a:spLocks noChangeArrowheads="1"/>
            </p:cNvSpPr>
            <p:nvPr/>
          </p:nvSpPr>
          <p:spPr bwMode="auto">
            <a:xfrm>
              <a:off x="4470400" y="2184400"/>
              <a:ext cx="571500" cy="571500"/>
            </a:xfrm>
            <a:prstGeom prst="rect">
              <a:avLst/>
            </a:prstGeom>
            <a:noFill/>
            <a:ln w="25400">
              <a:solidFill>
                <a:schemeClr val="tx1"/>
              </a:solidFill>
              <a:miter lim="800000"/>
              <a:headEnd/>
              <a:tailEnd/>
            </a:ln>
            <a:effectLst/>
          </p:spPr>
          <p:txBody>
            <a:bodyPr wrap="none" lIns="90488" tIns="44450" rIns="90488" bIns="44450" anchor="ctr"/>
            <a:lstStyle/>
            <a:p>
              <a:pPr algn="ctr" eaLnBrk="0" hangingPunct="0"/>
              <a:r>
                <a:rPr lang="en-US" altLang="zh-CN" b="1"/>
                <a:t>D2</a:t>
              </a:r>
            </a:p>
          </p:txBody>
        </p:sp>
        <p:sp>
          <p:nvSpPr>
            <p:cNvPr id="100358" name="Rectangle 6"/>
            <p:cNvSpPr>
              <a:spLocks noChangeArrowheads="1"/>
            </p:cNvSpPr>
            <p:nvPr/>
          </p:nvSpPr>
          <p:spPr bwMode="auto">
            <a:xfrm>
              <a:off x="5397500" y="2197100"/>
              <a:ext cx="571500" cy="571500"/>
            </a:xfrm>
            <a:prstGeom prst="rect">
              <a:avLst/>
            </a:prstGeom>
            <a:noFill/>
            <a:ln w="25400">
              <a:solidFill>
                <a:schemeClr val="tx1"/>
              </a:solidFill>
              <a:miter lim="800000"/>
              <a:headEnd/>
              <a:tailEnd/>
            </a:ln>
            <a:effectLst/>
          </p:spPr>
          <p:txBody>
            <a:bodyPr wrap="none" lIns="90488" tIns="44450" rIns="90488" bIns="44450" anchor="ctr"/>
            <a:lstStyle/>
            <a:p>
              <a:pPr algn="ctr" eaLnBrk="0" hangingPunct="0"/>
              <a:r>
                <a:rPr lang="en-US" altLang="zh-CN" b="1"/>
                <a:t>D3</a:t>
              </a:r>
            </a:p>
          </p:txBody>
        </p:sp>
        <p:sp>
          <p:nvSpPr>
            <p:cNvPr id="100359" name="Rectangle 7" descr="10%"/>
            <p:cNvSpPr>
              <a:spLocks noChangeArrowheads="1"/>
            </p:cNvSpPr>
            <p:nvPr/>
          </p:nvSpPr>
          <p:spPr bwMode="auto">
            <a:xfrm>
              <a:off x="6350000" y="22225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8" tIns="44450" rIns="90488" bIns="44450" anchor="ctr"/>
            <a:lstStyle/>
            <a:p>
              <a:pPr algn="ctr" eaLnBrk="0" hangingPunct="0"/>
              <a:r>
                <a:rPr lang="en-US" altLang="zh-CN" b="1"/>
                <a:t>P</a:t>
              </a:r>
            </a:p>
          </p:txBody>
        </p:sp>
        <p:sp>
          <p:nvSpPr>
            <p:cNvPr id="100360" name="Rectangle 8"/>
            <p:cNvSpPr>
              <a:spLocks noChangeArrowheads="1"/>
            </p:cNvSpPr>
            <p:nvPr/>
          </p:nvSpPr>
          <p:spPr bwMode="auto">
            <a:xfrm>
              <a:off x="1282700" y="2197100"/>
              <a:ext cx="571500" cy="571500"/>
            </a:xfrm>
            <a:prstGeom prst="rect">
              <a:avLst/>
            </a:prstGeom>
            <a:noFill/>
            <a:ln w="25400">
              <a:solidFill>
                <a:srgbClr val="FE9B03"/>
              </a:solidFill>
              <a:miter lim="800000"/>
              <a:headEnd/>
              <a:tailEnd/>
            </a:ln>
            <a:effectLst/>
          </p:spPr>
          <p:txBody>
            <a:bodyPr wrap="none" lIns="90488" tIns="44450" rIns="90488" bIns="44450" anchor="ctr"/>
            <a:lstStyle/>
            <a:p>
              <a:pPr algn="ctr" eaLnBrk="0" hangingPunct="0"/>
              <a:r>
                <a:rPr lang="en-US" altLang="zh-CN" b="1"/>
                <a:t>D0'</a:t>
              </a:r>
            </a:p>
          </p:txBody>
        </p:sp>
        <p:sp useBgFill="1">
          <p:nvSpPr>
            <p:cNvPr id="100361" name="Oval 9"/>
            <p:cNvSpPr>
              <a:spLocks noChangeArrowheads="1"/>
            </p:cNvSpPr>
            <p:nvPr/>
          </p:nvSpPr>
          <p:spPr bwMode="auto">
            <a:xfrm>
              <a:off x="2387600" y="3771900"/>
              <a:ext cx="266700" cy="266700"/>
            </a:xfrm>
            <a:prstGeom prst="ellipse">
              <a:avLst/>
            </a:prstGeom>
            <a:ln w="25400">
              <a:solidFill>
                <a:schemeClr val="tx1"/>
              </a:solidFill>
              <a:round/>
              <a:headEnd/>
              <a:tailEnd/>
            </a:ln>
            <a:effectLst/>
          </p:spPr>
          <p:txBody>
            <a:bodyPr wrap="none" anchor="ctr"/>
            <a:lstStyle/>
            <a:p>
              <a:endParaRPr lang="zh-CN" altLang="en-US"/>
            </a:p>
          </p:txBody>
        </p:sp>
        <p:sp>
          <p:nvSpPr>
            <p:cNvPr id="100362" name="Rectangle 10"/>
            <p:cNvSpPr>
              <a:spLocks noChangeArrowheads="1"/>
            </p:cNvSpPr>
            <p:nvPr/>
          </p:nvSpPr>
          <p:spPr bwMode="auto">
            <a:xfrm>
              <a:off x="2373313" y="3765550"/>
              <a:ext cx="317396" cy="355360"/>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a:t>+</a:t>
              </a:r>
            </a:p>
          </p:txBody>
        </p:sp>
        <p:sp>
          <p:nvSpPr>
            <p:cNvPr id="100363" name="Line 11"/>
            <p:cNvSpPr>
              <a:spLocks noChangeShapeType="1"/>
            </p:cNvSpPr>
            <p:nvPr/>
          </p:nvSpPr>
          <p:spPr bwMode="auto">
            <a:xfrm>
              <a:off x="1600200" y="2781300"/>
              <a:ext cx="787400" cy="977900"/>
            </a:xfrm>
            <a:prstGeom prst="line">
              <a:avLst/>
            </a:prstGeom>
            <a:noFill/>
            <a:ln w="25400">
              <a:solidFill>
                <a:schemeClr val="tx1"/>
              </a:solidFill>
              <a:round/>
              <a:headEnd/>
              <a:tailEnd type="triangle" w="med" len="med"/>
            </a:ln>
            <a:effectLst/>
          </p:spPr>
          <p:txBody>
            <a:bodyPr wrap="none" anchor="ctr"/>
            <a:lstStyle/>
            <a:p>
              <a:endParaRPr lang="zh-CN" altLang="en-US"/>
            </a:p>
          </p:txBody>
        </p:sp>
        <p:sp>
          <p:nvSpPr>
            <p:cNvPr id="100364" name="Line 12"/>
            <p:cNvSpPr>
              <a:spLocks noChangeShapeType="1"/>
            </p:cNvSpPr>
            <p:nvPr/>
          </p:nvSpPr>
          <p:spPr bwMode="auto">
            <a:xfrm flipH="1">
              <a:off x="2578100" y="2794000"/>
              <a:ext cx="393700" cy="990600"/>
            </a:xfrm>
            <a:prstGeom prst="line">
              <a:avLst/>
            </a:prstGeom>
            <a:noFill/>
            <a:ln w="25400">
              <a:solidFill>
                <a:schemeClr val="tx1"/>
              </a:solidFill>
              <a:round/>
              <a:headEnd/>
              <a:tailEnd type="triangle" w="med" len="med"/>
            </a:ln>
            <a:effectLst/>
          </p:spPr>
          <p:txBody>
            <a:bodyPr wrap="none" anchor="ctr"/>
            <a:lstStyle/>
            <a:p>
              <a:endParaRPr lang="zh-CN" altLang="en-US"/>
            </a:p>
          </p:txBody>
        </p:sp>
        <p:sp useBgFill="1">
          <p:nvSpPr>
            <p:cNvPr id="100365" name="Oval 13"/>
            <p:cNvSpPr>
              <a:spLocks noChangeArrowheads="1"/>
            </p:cNvSpPr>
            <p:nvPr/>
          </p:nvSpPr>
          <p:spPr bwMode="auto">
            <a:xfrm>
              <a:off x="4343400" y="4286250"/>
              <a:ext cx="266700" cy="266700"/>
            </a:xfrm>
            <a:prstGeom prst="ellipse">
              <a:avLst/>
            </a:prstGeom>
            <a:ln w="25400">
              <a:solidFill>
                <a:schemeClr val="tx1"/>
              </a:solidFill>
              <a:round/>
              <a:headEnd/>
              <a:tailEnd/>
            </a:ln>
            <a:effectLst/>
          </p:spPr>
          <p:txBody>
            <a:bodyPr wrap="none" anchor="ctr"/>
            <a:lstStyle/>
            <a:p>
              <a:endParaRPr lang="zh-CN" altLang="en-US"/>
            </a:p>
          </p:txBody>
        </p:sp>
        <p:sp>
          <p:nvSpPr>
            <p:cNvPr id="100366" name="Rectangle 14"/>
            <p:cNvSpPr>
              <a:spLocks noChangeArrowheads="1"/>
            </p:cNvSpPr>
            <p:nvPr/>
          </p:nvSpPr>
          <p:spPr bwMode="auto">
            <a:xfrm>
              <a:off x="4303713" y="4267200"/>
              <a:ext cx="317396" cy="355360"/>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a:t>+</a:t>
              </a:r>
            </a:p>
          </p:txBody>
        </p:sp>
        <p:sp>
          <p:nvSpPr>
            <p:cNvPr id="100367" name="Line 15"/>
            <p:cNvSpPr>
              <a:spLocks noChangeShapeType="1"/>
            </p:cNvSpPr>
            <p:nvPr/>
          </p:nvSpPr>
          <p:spPr bwMode="auto">
            <a:xfrm>
              <a:off x="2667000" y="3975100"/>
              <a:ext cx="1663700" cy="596900"/>
            </a:xfrm>
            <a:prstGeom prst="line">
              <a:avLst/>
            </a:prstGeom>
            <a:noFill/>
            <a:ln w="25400">
              <a:solidFill>
                <a:schemeClr val="tx1"/>
              </a:solidFill>
              <a:round/>
              <a:headEnd/>
              <a:tailEnd type="triangle" w="med" len="med"/>
            </a:ln>
            <a:effectLst/>
          </p:spPr>
          <p:txBody>
            <a:bodyPr wrap="none" anchor="ctr"/>
            <a:lstStyle/>
            <a:p>
              <a:endParaRPr lang="zh-CN" altLang="en-US"/>
            </a:p>
          </p:txBody>
        </p:sp>
        <p:sp>
          <p:nvSpPr>
            <p:cNvPr id="100368" name="Line 16"/>
            <p:cNvSpPr>
              <a:spLocks noChangeShapeType="1"/>
            </p:cNvSpPr>
            <p:nvPr/>
          </p:nvSpPr>
          <p:spPr bwMode="auto">
            <a:xfrm flipH="1">
              <a:off x="4597400" y="2819400"/>
              <a:ext cx="2057400" cy="1714500"/>
            </a:xfrm>
            <a:prstGeom prst="line">
              <a:avLst/>
            </a:prstGeom>
            <a:noFill/>
            <a:ln w="25400">
              <a:solidFill>
                <a:schemeClr val="tx1"/>
              </a:solidFill>
              <a:round/>
              <a:headEnd/>
              <a:tailEnd type="triangle" w="med" len="med"/>
            </a:ln>
            <a:effectLst/>
          </p:spPr>
          <p:txBody>
            <a:bodyPr wrap="none" anchor="ctr"/>
            <a:lstStyle/>
            <a:p>
              <a:endParaRPr lang="zh-CN" altLang="en-US"/>
            </a:p>
          </p:txBody>
        </p:sp>
        <p:sp>
          <p:nvSpPr>
            <p:cNvPr id="100369" name="Rectangle 17"/>
            <p:cNvSpPr>
              <a:spLocks noChangeArrowheads="1"/>
            </p:cNvSpPr>
            <p:nvPr/>
          </p:nvSpPr>
          <p:spPr bwMode="auto">
            <a:xfrm>
              <a:off x="2590800" y="5822950"/>
              <a:ext cx="571500" cy="571500"/>
            </a:xfrm>
            <a:prstGeom prst="rect">
              <a:avLst/>
            </a:prstGeom>
            <a:noFill/>
            <a:ln w="25400">
              <a:solidFill>
                <a:srgbClr val="FE9B03"/>
              </a:solidFill>
              <a:miter lim="800000"/>
              <a:headEnd/>
              <a:tailEnd/>
            </a:ln>
            <a:effectLst/>
          </p:spPr>
          <p:txBody>
            <a:bodyPr wrap="none" lIns="90488" tIns="44450" rIns="90488" bIns="44450" anchor="ctr"/>
            <a:lstStyle/>
            <a:p>
              <a:pPr algn="ctr" eaLnBrk="0" hangingPunct="0"/>
              <a:r>
                <a:rPr lang="en-US" altLang="zh-CN" b="1" u="sng"/>
                <a:t>D0'</a:t>
              </a:r>
            </a:p>
          </p:txBody>
        </p:sp>
        <p:sp>
          <p:nvSpPr>
            <p:cNvPr id="100370" name="Rectangle 18"/>
            <p:cNvSpPr>
              <a:spLocks noChangeArrowheads="1"/>
            </p:cNvSpPr>
            <p:nvPr/>
          </p:nvSpPr>
          <p:spPr bwMode="auto">
            <a:xfrm>
              <a:off x="3467100" y="5822950"/>
              <a:ext cx="571500" cy="571500"/>
            </a:xfrm>
            <a:prstGeom prst="rect">
              <a:avLst/>
            </a:prstGeom>
            <a:noFill/>
            <a:ln w="25400">
              <a:solidFill>
                <a:schemeClr val="tx1"/>
              </a:solidFill>
              <a:miter lim="800000"/>
              <a:headEnd/>
              <a:tailEnd/>
            </a:ln>
            <a:effectLst/>
          </p:spPr>
          <p:txBody>
            <a:bodyPr wrap="none" lIns="90488" tIns="44450" rIns="90488" bIns="44450" anchor="ctr"/>
            <a:lstStyle/>
            <a:p>
              <a:pPr algn="ctr" eaLnBrk="0" hangingPunct="0"/>
              <a:r>
                <a:rPr lang="en-US" altLang="zh-CN" b="1"/>
                <a:t>D1</a:t>
              </a:r>
            </a:p>
          </p:txBody>
        </p:sp>
        <p:sp>
          <p:nvSpPr>
            <p:cNvPr id="100371" name="Rectangle 19"/>
            <p:cNvSpPr>
              <a:spLocks noChangeArrowheads="1"/>
            </p:cNvSpPr>
            <p:nvPr/>
          </p:nvSpPr>
          <p:spPr bwMode="auto">
            <a:xfrm>
              <a:off x="4368800" y="5822950"/>
              <a:ext cx="571500" cy="571500"/>
            </a:xfrm>
            <a:prstGeom prst="rect">
              <a:avLst/>
            </a:prstGeom>
            <a:noFill/>
            <a:ln w="25400">
              <a:solidFill>
                <a:schemeClr val="tx1"/>
              </a:solidFill>
              <a:miter lim="800000"/>
              <a:headEnd/>
              <a:tailEnd/>
            </a:ln>
            <a:effectLst/>
          </p:spPr>
          <p:txBody>
            <a:bodyPr wrap="none" lIns="90488" tIns="44450" rIns="90488" bIns="44450" anchor="ctr"/>
            <a:lstStyle/>
            <a:p>
              <a:pPr algn="ctr" eaLnBrk="0" hangingPunct="0"/>
              <a:r>
                <a:rPr lang="en-US" altLang="zh-CN" b="1"/>
                <a:t>D2</a:t>
              </a:r>
            </a:p>
          </p:txBody>
        </p:sp>
        <p:sp>
          <p:nvSpPr>
            <p:cNvPr id="100372" name="Rectangle 20"/>
            <p:cNvSpPr>
              <a:spLocks noChangeArrowheads="1"/>
            </p:cNvSpPr>
            <p:nvPr/>
          </p:nvSpPr>
          <p:spPr bwMode="auto">
            <a:xfrm>
              <a:off x="5295900" y="5835650"/>
              <a:ext cx="571500" cy="571500"/>
            </a:xfrm>
            <a:prstGeom prst="rect">
              <a:avLst/>
            </a:prstGeom>
            <a:noFill/>
            <a:ln w="25400">
              <a:solidFill>
                <a:schemeClr val="tx1"/>
              </a:solidFill>
              <a:miter lim="800000"/>
              <a:headEnd/>
              <a:tailEnd/>
            </a:ln>
            <a:effectLst/>
          </p:spPr>
          <p:txBody>
            <a:bodyPr wrap="none" lIns="90488" tIns="44450" rIns="90488" bIns="44450" anchor="ctr"/>
            <a:lstStyle/>
            <a:p>
              <a:pPr algn="ctr" eaLnBrk="0" hangingPunct="0"/>
              <a:r>
                <a:rPr lang="en-US" altLang="zh-CN" b="1"/>
                <a:t>D3</a:t>
              </a:r>
            </a:p>
          </p:txBody>
        </p:sp>
        <p:sp>
          <p:nvSpPr>
            <p:cNvPr id="100373" name="Rectangle 21" descr="10%"/>
            <p:cNvSpPr>
              <a:spLocks noChangeArrowheads="1"/>
            </p:cNvSpPr>
            <p:nvPr/>
          </p:nvSpPr>
          <p:spPr bwMode="auto">
            <a:xfrm>
              <a:off x="6248400" y="586105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8" tIns="44450" rIns="90488" bIns="44450" anchor="ctr"/>
            <a:lstStyle/>
            <a:p>
              <a:pPr algn="ctr" eaLnBrk="0" hangingPunct="0"/>
              <a:r>
                <a:rPr lang="en-US" altLang="zh-CN" b="1" u="sng"/>
                <a:t>P'</a:t>
              </a:r>
            </a:p>
          </p:txBody>
        </p:sp>
        <p:sp>
          <p:nvSpPr>
            <p:cNvPr id="100374" name="Line 22"/>
            <p:cNvSpPr>
              <a:spLocks noChangeShapeType="1"/>
            </p:cNvSpPr>
            <p:nvPr/>
          </p:nvSpPr>
          <p:spPr bwMode="auto">
            <a:xfrm>
              <a:off x="4610100" y="4540250"/>
              <a:ext cx="1905000" cy="1308100"/>
            </a:xfrm>
            <a:prstGeom prst="line">
              <a:avLst/>
            </a:prstGeom>
            <a:noFill/>
            <a:ln w="25400">
              <a:solidFill>
                <a:schemeClr val="tx1"/>
              </a:solidFill>
              <a:round/>
              <a:headEnd/>
              <a:tailEnd type="triangle" w="med" len="med"/>
            </a:ln>
            <a:effectLst/>
          </p:spPr>
          <p:txBody>
            <a:bodyPr wrap="none" anchor="ctr"/>
            <a:lstStyle/>
            <a:p>
              <a:endParaRPr lang="zh-CN" altLang="en-US"/>
            </a:p>
          </p:txBody>
        </p:sp>
        <p:sp>
          <p:nvSpPr>
            <p:cNvPr id="100375" name="Line 23"/>
            <p:cNvSpPr>
              <a:spLocks noChangeShapeType="1"/>
            </p:cNvSpPr>
            <p:nvPr/>
          </p:nvSpPr>
          <p:spPr bwMode="auto">
            <a:xfrm>
              <a:off x="1600200" y="2590800"/>
              <a:ext cx="1270000" cy="3238500"/>
            </a:xfrm>
            <a:prstGeom prst="line">
              <a:avLst/>
            </a:prstGeom>
            <a:noFill/>
            <a:ln w="25400">
              <a:solidFill>
                <a:schemeClr val="tx1"/>
              </a:solidFill>
              <a:round/>
              <a:headEnd/>
              <a:tailEnd type="triangle" w="med" len="med"/>
            </a:ln>
            <a:effectLst/>
          </p:spPr>
          <p:txBody>
            <a:bodyPr wrap="none" anchor="ctr"/>
            <a:lstStyle/>
            <a:p>
              <a:endParaRPr lang="zh-CN" altLang="en-US"/>
            </a:p>
          </p:txBody>
        </p:sp>
        <p:sp>
          <p:nvSpPr>
            <p:cNvPr id="100376" name="Rectangle 24"/>
            <p:cNvSpPr>
              <a:spLocks noChangeArrowheads="1"/>
            </p:cNvSpPr>
            <p:nvPr/>
          </p:nvSpPr>
          <p:spPr bwMode="auto">
            <a:xfrm>
              <a:off x="989013" y="3054350"/>
              <a:ext cx="657232" cy="612632"/>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i="1"/>
                <a:t>new</a:t>
              </a:r>
            </a:p>
            <a:p>
              <a:pPr eaLnBrk="0" hangingPunct="0">
                <a:lnSpc>
                  <a:spcPct val="85000"/>
                </a:lnSpc>
              </a:pPr>
              <a:r>
                <a:rPr lang="en-US" altLang="zh-CN" b="1" i="1"/>
                <a:t>data</a:t>
              </a:r>
            </a:p>
          </p:txBody>
        </p:sp>
        <p:sp>
          <p:nvSpPr>
            <p:cNvPr id="100377" name="Rectangle 25"/>
            <p:cNvSpPr>
              <a:spLocks noChangeArrowheads="1"/>
            </p:cNvSpPr>
            <p:nvPr/>
          </p:nvSpPr>
          <p:spPr bwMode="auto">
            <a:xfrm>
              <a:off x="2881313" y="3028950"/>
              <a:ext cx="657232" cy="612632"/>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i="1"/>
                <a:t>old</a:t>
              </a:r>
            </a:p>
            <a:p>
              <a:pPr eaLnBrk="0" hangingPunct="0">
                <a:lnSpc>
                  <a:spcPct val="85000"/>
                </a:lnSpc>
              </a:pPr>
              <a:r>
                <a:rPr lang="en-US" altLang="zh-CN" b="1" i="1"/>
                <a:t>data</a:t>
              </a:r>
            </a:p>
          </p:txBody>
        </p:sp>
        <p:sp>
          <p:nvSpPr>
            <p:cNvPr id="100378" name="Rectangle 26"/>
            <p:cNvSpPr>
              <a:spLocks noChangeArrowheads="1"/>
            </p:cNvSpPr>
            <p:nvPr/>
          </p:nvSpPr>
          <p:spPr bwMode="auto">
            <a:xfrm>
              <a:off x="6297613" y="3092450"/>
              <a:ext cx="811120" cy="612632"/>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i="1"/>
                <a:t>old </a:t>
              </a:r>
            </a:p>
            <a:p>
              <a:pPr eaLnBrk="0" hangingPunct="0">
                <a:lnSpc>
                  <a:spcPct val="85000"/>
                </a:lnSpc>
              </a:pPr>
              <a:r>
                <a:rPr lang="en-US" altLang="zh-CN" b="1" i="1"/>
                <a:t>parity</a:t>
              </a:r>
            </a:p>
          </p:txBody>
        </p:sp>
        <p:sp>
          <p:nvSpPr>
            <p:cNvPr id="100379" name="Rectangle 27"/>
            <p:cNvSpPr>
              <a:spLocks noChangeArrowheads="1"/>
            </p:cNvSpPr>
            <p:nvPr/>
          </p:nvSpPr>
          <p:spPr bwMode="auto">
            <a:xfrm>
              <a:off x="4646613" y="4292600"/>
              <a:ext cx="682880" cy="355360"/>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a:t>XOR</a:t>
              </a:r>
            </a:p>
          </p:txBody>
        </p:sp>
        <p:sp>
          <p:nvSpPr>
            <p:cNvPr id="100380" name="Rectangle 28"/>
            <p:cNvSpPr>
              <a:spLocks noChangeArrowheads="1"/>
            </p:cNvSpPr>
            <p:nvPr/>
          </p:nvSpPr>
          <p:spPr bwMode="auto">
            <a:xfrm>
              <a:off x="2652713" y="3752850"/>
              <a:ext cx="682880" cy="355360"/>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a:t>XOR</a:t>
              </a:r>
            </a:p>
          </p:txBody>
        </p:sp>
        <p:sp>
          <p:nvSpPr>
            <p:cNvPr id="100381" name="Rectangle 29"/>
            <p:cNvSpPr>
              <a:spLocks noChangeArrowheads="1"/>
            </p:cNvSpPr>
            <p:nvPr/>
          </p:nvSpPr>
          <p:spPr bwMode="auto">
            <a:xfrm>
              <a:off x="3490913" y="3168650"/>
              <a:ext cx="1157369" cy="355360"/>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a:t>(1. Read)</a:t>
              </a:r>
            </a:p>
          </p:txBody>
        </p:sp>
        <p:sp>
          <p:nvSpPr>
            <p:cNvPr id="100382" name="Rectangle 30"/>
            <p:cNvSpPr>
              <a:spLocks noChangeArrowheads="1"/>
            </p:cNvSpPr>
            <p:nvPr/>
          </p:nvSpPr>
          <p:spPr bwMode="auto">
            <a:xfrm>
              <a:off x="7072313" y="3206750"/>
              <a:ext cx="1157369" cy="355360"/>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a:t>(2. Read)</a:t>
              </a:r>
            </a:p>
          </p:txBody>
        </p:sp>
        <p:sp>
          <p:nvSpPr>
            <p:cNvPr id="100383" name="Rectangle 31"/>
            <p:cNvSpPr>
              <a:spLocks noChangeArrowheads="1"/>
            </p:cNvSpPr>
            <p:nvPr/>
          </p:nvSpPr>
          <p:spPr bwMode="auto">
            <a:xfrm>
              <a:off x="2805113" y="5207000"/>
              <a:ext cx="1166026" cy="355360"/>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a:t>(3. Write)</a:t>
              </a:r>
            </a:p>
          </p:txBody>
        </p:sp>
        <p:sp>
          <p:nvSpPr>
            <p:cNvPr id="100384" name="Rectangle 32"/>
            <p:cNvSpPr>
              <a:spLocks noChangeArrowheads="1"/>
            </p:cNvSpPr>
            <p:nvPr/>
          </p:nvSpPr>
          <p:spPr bwMode="auto">
            <a:xfrm>
              <a:off x="6132513" y="5232400"/>
              <a:ext cx="1166026" cy="355360"/>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a:t>(4. Write)</a:t>
              </a:r>
            </a:p>
          </p:txBody>
        </p:sp>
      </p:grpSp>
      <p:sp>
        <p:nvSpPr>
          <p:cNvPr id="100385" name="Rectangle 33"/>
          <p:cNvSpPr>
            <a:spLocks noChangeArrowheads="1"/>
          </p:cNvSpPr>
          <p:nvPr/>
        </p:nvSpPr>
        <p:spPr bwMode="auto">
          <a:xfrm>
            <a:off x="2462214" y="1371601"/>
            <a:ext cx="3470275" cy="322263"/>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i="1"/>
              <a:t>RAID-5: Small Write Algorithm</a:t>
            </a:r>
          </a:p>
        </p:txBody>
      </p:sp>
      <p:sp>
        <p:nvSpPr>
          <p:cNvPr id="100386" name="Rectangle 34"/>
          <p:cNvSpPr>
            <a:spLocks noChangeArrowheads="1"/>
          </p:cNvSpPr>
          <p:nvPr/>
        </p:nvSpPr>
        <p:spPr bwMode="auto">
          <a:xfrm>
            <a:off x="2817814" y="1752601"/>
            <a:ext cx="6137275" cy="322263"/>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a:t>1 Logical Write = 2 Physical Reads + 2  Physical Writes</a:t>
            </a:r>
          </a:p>
        </p:txBody>
      </p:sp>
    </p:spTree>
  </p:cSld>
  <p:clrMapOvr>
    <a:overrideClrMapping bg1="lt1" tx1="dk1" bg2="lt2" tx2="dk2" accent1="accent1" accent2="accent2" accent3="accent3" accent4="accent4" accent5="accent5" accent6="accent6" hlink="hlink" folHlink="folHlink"/>
  </p:clrMapOvr>
  <p:transition spd="med">
    <p:random/>
    <p:sndAc>
      <p:stSnd>
        <p:snd r:embed="rId2" name="chimes.wav"/>
      </p:stSnd>
    </p:sndAc>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4452926" y="1"/>
            <a:ext cx="5786478" cy="981075"/>
          </a:xfrm>
        </p:spPr>
        <p:txBody>
          <a:bodyPr/>
          <a:lstStyle/>
          <a:p>
            <a:pPr eaLnBrk="1" hangingPunct="1">
              <a:defRPr/>
            </a:pPr>
            <a:r>
              <a:rPr lang="en-US" altLang="zh-CN" dirty="0" smtClean="0"/>
              <a:t>Inspiration for RAID 5</a:t>
            </a:r>
          </a:p>
        </p:txBody>
      </p:sp>
      <p:sp>
        <p:nvSpPr>
          <p:cNvPr id="101379" name="Rectangle 3"/>
          <p:cNvSpPr>
            <a:spLocks noGrp="1" noChangeArrowheads="1"/>
          </p:cNvSpPr>
          <p:nvPr>
            <p:ph idx="1"/>
          </p:nvPr>
        </p:nvSpPr>
        <p:spPr>
          <a:xfrm>
            <a:off x="1738282" y="1142984"/>
            <a:ext cx="8686800" cy="4781550"/>
          </a:xfrm>
        </p:spPr>
        <p:txBody>
          <a:bodyPr/>
          <a:lstStyle/>
          <a:p>
            <a:pPr eaLnBrk="1" hangingPunct="1">
              <a:lnSpc>
                <a:spcPct val="85000"/>
              </a:lnSpc>
            </a:pPr>
            <a:r>
              <a:rPr lang="en-US" altLang="zh-CN" sz="2400" dirty="0"/>
              <a:t>RAID 4 works well for small reads</a:t>
            </a:r>
          </a:p>
          <a:p>
            <a:pPr eaLnBrk="1" hangingPunct="1">
              <a:lnSpc>
                <a:spcPct val="85000"/>
              </a:lnSpc>
            </a:pPr>
            <a:r>
              <a:rPr lang="en-US" altLang="zh-CN" sz="2400" dirty="0"/>
              <a:t>Small writes (write to one disk): </a:t>
            </a:r>
          </a:p>
          <a:p>
            <a:pPr lvl="1" eaLnBrk="1" hangingPunct="1"/>
            <a:r>
              <a:rPr lang="en-US" altLang="zh-CN" sz="2000" dirty="0"/>
              <a:t>Option 1: read other data disks, create new sum and write to Parity Disk</a:t>
            </a:r>
          </a:p>
          <a:p>
            <a:pPr lvl="1" eaLnBrk="1" hangingPunct="1"/>
            <a:r>
              <a:rPr lang="en-US" altLang="zh-CN" sz="2000" dirty="0"/>
              <a:t>Option 2: since P has old sum, compare old data to new data, add the difference to P</a:t>
            </a:r>
          </a:p>
          <a:p>
            <a:pPr eaLnBrk="1" hangingPunct="1">
              <a:lnSpc>
                <a:spcPct val="85000"/>
              </a:lnSpc>
            </a:pPr>
            <a:r>
              <a:rPr lang="en-US" altLang="zh-CN" sz="2400" dirty="0"/>
              <a:t>Small writes are limited by Parity Disk: Write to </a:t>
            </a:r>
            <a:r>
              <a:rPr lang="en-US" altLang="zh-CN" sz="2400" dirty="0" err="1"/>
              <a:t>D0</a:t>
            </a:r>
            <a:r>
              <a:rPr lang="en-US" altLang="zh-CN" sz="2400" dirty="0"/>
              <a:t>, </a:t>
            </a:r>
            <a:r>
              <a:rPr lang="en-US" altLang="zh-CN" sz="2400" dirty="0" err="1"/>
              <a:t>D5</a:t>
            </a:r>
            <a:r>
              <a:rPr lang="en-US" altLang="zh-CN" sz="2400" dirty="0"/>
              <a:t> both also write to P disk </a:t>
            </a:r>
            <a:endParaRPr lang="en-US" altLang="zh-CN" sz="1600" dirty="0"/>
          </a:p>
          <a:p>
            <a:pPr eaLnBrk="1" hangingPunct="1">
              <a:lnSpc>
                <a:spcPct val="85000"/>
              </a:lnSpc>
            </a:pPr>
            <a:endParaRPr lang="en-US" altLang="zh-CN" sz="2000" dirty="0"/>
          </a:p>
        </p:txBody>
      </p:sp>
      <p:grpSp>
        <p:nvGrpSpPr>
          <p:cNvPr id="101380" name="Group 4"/>
          <p:cNvGrpSpPr>
            <a:grpSpLocks/>
          </p:cNvGrpSpPr>
          <p:nvPr/>
        </p:nvGrpSpPr>
        <p:grpSpPr bwMode="auto">
          <a:xfrm>
            <a:off x="3881422" y="4143380"/>
            <a:ext cx="4343400" cy="1981200"/>
            <a:chOff x="1440" y="2976"/>
            <a:chExt cx="2736" cy="1248"/>
          </a:xfrm>
        </p:grpSpPr>
        <p:sp>
          <p:nvSpPr>
            <p:cNvPr id="101381" name="Rectangle 5"/>
            <p:cNvSpPr>
              <a:spLocks noChangeArrowheads="1"/>
            </p:cNvSpPr>
            <p:nvPr/>
          </p:nvSpPr>
          <p:spPr bwMode="auto">
            <a:xfrm>
              <a:off x="1488" y="3216"/>
              <a:ext cx="360" cy="360"/>
            </a:xfrm>
            <a:prstGeom prst="rect">
              <a:avLst/>
            </a:prstGeom>
            <a:noFill/>
            <a:ln w="76200">
              <a:solidFill>
                <a:srgbClr val="FF00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D0</a:t>
              </a:r>
            </a:p>
          </p:txBody>
        </p:sp>
        <p:sp>
          <p:nvSpPr>
            <p:cNvPr id="101382" name="Rectangle 6"/>
            <p:cNvSpPr>
              <a:spLocks noChangeArrowheads="1"/>
            </p:cNvSpPr>
            <p:nvPr/>
          </p:nvSpPr>
          <p:spPr bwMode="auto">
            <a:xfrm>
              <a:off x="2028" y="3216"/>
              <a:ext cx="360" cy="36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a:t>
              </a:r>
            </a:p>
          </p:txBody>
        </p:sp>
        <p:sp>
          <p:nvSpPr>
            <p:cNvPr id="101383" name="Rectangle 7"/>
            <p:cNvSpPr>
              <a:spLocks noChangeArrowheads="1"/>
            </p:cNvSpPr>
            <p:nvPr/>
          </p:nvSpPr>
          <p:spPr bwMode="auto">
            <a:xfrm>
              <a:off x="2608" y="3216"/>
              <a:ext cx="360" cy="36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D2</a:t>
              </a:r>
            </a:p>
          </p:txBody>
        </p:sp>
        <p:sp>
          <p:nvSpPr>
            <p:cNvPr id="101384" name="Rectangle 8"/>
            <p:cNvSpPr>
              <a:spLocks noChangeArrowheads="1"/>
            </p:cNvSpPr>
            <p:nvPr/>
          </p:nvSpPr>
          <p:spPr bwMode="auto">
            <a:xfrm>
              <a:off x="3208" y="3224"/>
              <a:ext cx="360" cy="36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D3</a:t>
              </a:r>
            </a:p>
          </p:txBody>
        </p:sp>
        <p:sp>
          <p:nvSpPr>
            <p:cNvPr id="101385" name="Rectangle 9" descr="10%"/>
            <p:cNvSpPr>
              <a:spLocks noChangeArrowheads="1"/>
            </p:cNvSpPr>
            <p:nvPr/>
          </p:nvSpPr>
          <p:spPr bwMode="auto">
            <a:xfrm>
              <a:off x="3792" y="3240"/>
              <a:ext cx="360" cy="360"/>
            </a:xfrm>
            <a:prstGeom prst="rect">
              <a:avLst/>
            </a:prstGeom>
            <a:pattFill prst="pct10">
              <a:fgClr>
                <a:srgbClr val="00FF00"/>
              </a:fgClr>
              <a:bgClr>
                <a:schemeClr val="bg1"/>
              </a:bgClr>
            </a:pattFill>
            <a:ln w="57150">
              <a:solidFill>
                <a:srgbClr val="FF00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101386" name="Rectangle 10"/>
            <p:cNvSpPr>
              <a:spLocks noChangeArrowheads="1"/>
            </p:cNvSpPr>
            <p:nvPr/>
          </p:nvSpPr>
          <p:spPr bwMode="auto">
            <a:xfrm>
              <a:off x="1488" y="3688"/>
              <a:ext cx="360" cy="360"/>
            </a:xfrm>
            <a:prstGeom prst="rect">
              <a:avLst/>
            </a:prstGeom>
            <a:noFill/>
            <a:ln w="381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D4</a:t>
              </a:r>
            </a:p>
          </p:txBody>
        </p:sp>
        <p:sp>
          <p:nvSpPr>
            <p:cNvPr id="101387" name="Rectangle 11"/>
            <p:cNvSpPr>
              <a:spLocks noChangeArrowheads="1"/>
            </p:cNvSpPr>
            <p:nvPr/>
          </p:nvSpPr>
          <p:spPr bwMode="auto">
            <a:xfrm>
              <a:off x="2028" y="3688"/>
              <a:ext cx="360" cy="360"/>
            </a:xfrm>
            <a:prstGeom prst="rect">
              <a:avLst/>
            </a:prstGeom>
            <a:noFill/>
            <a:ln w="76200">
              <a:solidFill>
                <a:srgbClr val="FF00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D5</a:t>
              </a:r>
            </a:p>
          </p:txBody>
        </p:sp>
        <p:sp>
          <p:nvSpPr>
            <p:cNvPr id="101388" name="Rectangle 12"/>
            <p:cNvSpPr>
              <a:spLocks noChangeArrowheads="1"/>
            </p:cNvSpPr>
            <p:nvPr/>
          </p:nvSpPr>
          <p:spPr bwMode="auto">
            <a:xfrm>
              <a:off x="2608" y="3688"/>
              <a:ext cx="360" cy="36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D6</a:t>
              </a:r>
            </a:p>
          </p:txBody>
        </p:sp>
        <p:sp>
          <p:nvSpPr>
            <p:cNvPr id="101389" name="Rectangle 13" descr="10%"/>
            <p:cNvSpPr>
              <a:spLocks noChangeArrowheads="1"/>
            </p:cNvSpPr>
            <p:nvPr/>
          </p:nvSpPr>
          <p:spPr bwMode="auto">
            <a:xfrm>
              <a:off x="3792" y="3680"/>
              <a:ext cx="360" cy="360"/>
            </a:xfrm>
            <a:prstGeom prst="rect">
              <a:avLst/>
            </a:prstGeom>
            <a:pattFill prst="pct10">
              <a:fgClr>
                <a:srgbClr val="00FF00"/>
              </a:fgClr>
              <a:bgClr>
                <a:schemeClr val="bg1"/>
              </a:bgClr>
            </a:pattFill>
            <a:ln w="57150">
              <a:solidFill>
                <a:srgbClr val="FF00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101390" name="Rectangle 14"/>
            <p:cNvSpPr>
              <a:spLocks noChangeArrowheads="1"/>
            </p:cNvSpPr>
            <p:nvPr/>
          </p:nvSpPr>
          <p:spPr bwMode="auto">
            <a:xfrm>
              <a:off x="3208" y="3680"/>
              <a:ext cx="360" cy="36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D7</a:t>
              </a:r>
            </a:p>
          </p:txBody>
        </p:sp>
        <p:grpSp>
          <p:nvGrpSpPr>
            <p:cNvPr id="101391" name="Group 15"/>
            <p:cNvGrpSpPr>
              <a:grpSpLocks/>
            </p:cNvGrpSpPr>
            <p:nvPr/>
          </p:nvGrpSpPr>
          <p:grpSpPr bwMode="auto">
            <a:xfrm>
              <a:off x="1440" y="2976"/>
              <a:ext cx="432" cy="1248"/>
              <a:chOff x="1440" y="2976"/>
              <a:chExt cx="432" cy="1248"/>
            </a:xfrm>
          </p:grpSpPr>
          <p:sp>
            <p:nvSpPr>
              <p:cNvPr id="101412" name="Oval 16"/>
              <p:cNvSpPr>
                <a:spLocks noChangeArrowheads="1"/>
              </p:cNvSpPr>
              <p:nvPr/>
            </p:nvSpPr>
            <p:spPr bwMode="auto">
              <a:xfrm>
                <a:off x="1440" y="2976"/>
                <a:ext cx="432" cy="144"/>
              </a:xfrm>
              <a:prstGeom prst="ellipse">
                <a:avLst/>
              </a:prstGeom>
              <a:noFill/>
              <a:ln w="38100">
                <a:solidFill>
                  <a:schemeClr val="tx1"/>
                </a:solidFill>
                <a:round/>
                <a:headEnd/>
                <a:tailEnd/>
              </a:ln>
              <a:effectLst/>
            </p:spPr>
            <p:txBody>
              <a:bodyPr wrap="none" anchor="ctr"/>
              <a:lstStyle/>
              <a:p>
                <a:endParaRPr lang="zh-CN" altLang="en-US"/>
              </a:p>
            </p:txBody>
          </p:sp>
          <p:sp>
            <p:nvSpPr>
              <p:cNvPr id="101413" name="Line 17"/>
              <p:cNvSpPr>
                <a:spLocks noChangeShapeType="1"/>
              </p:cNvSpPr>
              <p:nvPr/>
            </p:nvSpPr>
            <p:spPr bwMode="auto">
              <a:xfrm>
                <a:off x="1440" y="3072"/>
                <a:ext cx="0" cy="1104"/>
              </a:xfrm>
              <a:prstGeom prst="line">
                <a:avLst/>
              </a:prstGeom>
              <a:noFill/>
              <a:ln w="38100">
                <a:solidFill>
                  <a:schemeClr val="tx1"/>
                </a:solidFill>
                <a:round/>
                <a:headEnd/>
                <a:tailEnd/>
              </a:ln>
              <a:effectLst/>
            </p:spPr>
            <p:txBody>
              <a:bodyPr wrap="none" anchor="ctr"/>
              <a:lstStyle/>
              <a:p>
                <a:endParaRPr lang="zh-CN" altLang="en-US"/>
              </a:p>
            </p:txBody>
          </p:sp>
          <p:sp>
            <p:nvSpPr>
              <p:cNvPr id="101414" name="Line 18"/>
              <p:cNvSpPr>
                <a:spLocks noChangeShapeType="1"/>
              </p:cNvSpPr>
              <p:nvPr/>
            </p:nvSpPr>
            <p:spPr bwMode="auto">
              <a:xfrm>
                <a:off x="1872" y="3072"/>
                <a:ext cx="0" cy="1104"/>
              </a:xfrm>
              <a:prstGeom prst="line">
                <a:avLst/>
              </a:prstGeom>
              <a:noFill/>
              <a:ln w="38100">
                <a:solidFill>
                  <a:schemeClr val="tx1"/>
                </a:solidFill>
                <a:round/>
                <a:headEnd/>
                <a:tailEnd/>
              </a:ln>
              <a:effectLst/>
            </p:spPr>
            <p:txBody>
              <a:bodyPr wrap="none" anchor="ctr"/>
              <a:lstStyle/>
              <a:p>
                <a:endParaRPr lang="zh-CN" altLang="en-US"/>
              </a:p>
            </p:txBody>
          </p:sp>
          <p:sp>
            <p:nvSpPr>
              <p:cNvPr id="101415" name="Oval 19"/>
              <p:cNvSpPr>
                <a:spLocks noChangeArrowheads="1"/>
              </p:cNvSpPr>
              <p:nvPr/>
            </p:nvSpPr>
            <p:spPr bwMode="auto">
              <a:xfrm>
                <a:off x="1440" y="4080"/>
                <a:ext cx="432" cy="144"/>
              </a:xfrm>
              <a:prstGeom prst="ellipse">
                <a:avLst/>
              </a:prstGeom>
              <a:noFill/>
              <a:ln w="38100">
                <a:solidFill>
                  <a:schemeClr val="tx1"/>
                </a:solidFill>
                <a:round/>
                <a:headEnd/>
                <a:tailEnd/>
              </a:ln>
              <a:effectLst/>
            </p:spPr>
            <p:txBody>
              <a:bodyPr wrap="none" anchor="ctr"/>
              <a:lstStyle/>
              <a:p>
                <a:endParaRPr lang="zh-CN" altLang="en-US"/>
              </a:p>
            </p:txBody>
          </p:sp>
        </p:grpSp>
        <p:grpSp>
          <p:nvGrpSpPr>
            <p:cNvPr id="101392" name="Group 20"/>
            <p:cNvGrpSpPr>
              <a:grpSpLocks/>
            </p:cNvGrpSpPr>
            <p:nvPr/>
          </p:nvGrpSpPr>
          <p:grpSpPr bwMode="auto">
            <a:xfrm>
              <a:off x="2016" y="2976"/>
              <a:ext cx="432" cy="1248"/>
              <a:chOff x="1440" y="2976"/>
              <a:chExt cx="432" cy="1248"/>
            </a:xfrm>
          </p:grpSpPr>
          <p:sp>
            <p:nvSpPr>
              <p:cNvPr id="101408" name="Oval 21"/>
              <p:cNvSpPr>
                <a:spLocks noChangeArrowheads="1"/>
              </p:cNvSpPr>
              <p:nvPr/>
            </p:nvSpPr>
            <p:spPr bwMode="auto">
              <a:xfrm>
                <a:off x="1440" y="2976"/>
                <a:ext cx="432" cy="144"/>
              </a:xfrm>
              <a:prstGeom prst="ellipse">
                <a:avLst/>
              </a:prstGeom>
              <a:noFill/>
              <a:ln w="38100">
                <a:solidFill>
                  <a:schemeClr val="tx1"/>
                </a:solidFill>
                <a:round/>
                <a:headEnd/>
                <a:tailEnd/>
              </a:ln>
              <a:effectLst/>
            </p:spPr>
            <p:txBody>
              <a:bodyPr wrap="none" anchor="ctr"/>
              <a:lstStyle/>
              <a:p>
                <a:endParaRPr lang="zh-CN" altLang="en-US"/>
              </a:p>
            </p:txBody>
          </p:sp>
          <p:sp>
            <p:nvSpPr>
              <p:cNvPr id="101409" name="Line 22"/>
              <p:cNvSpPr>
                <a:spLocks noChangeShapeType="1"/>
              </p:cNvSpPr>
              <p:nvPr/>
            </p:nvSpPr>
            <p:spPr bwMode="auto">
              <a:xfrm>
                <a:off x="1440" y="3072"/>
                <a:ext cx="0" cy="1104"/>
              </a:xfrm>
              <a:prstGeom prst="line">
                <a:avLst/>
              </a:prstGeom>
              <a:noFill/>
              <a:ln w="38100">
                <a:solidFill>
                  <a:schemeClr val="tx1"/>
                </a:solidFill>
                <a:round/>
                <a:headEnd/>
                <a:tailEnd/>
              </a:ln>
              <a:effectLst/>
            </p:spPr>
            <p:txBody>
              <a:bodyPr wrap="none" anchor="ctr"/>
              <a:lstStyle/>
              <a:p>
                <a:endParaRPr lang="zh-CN" altLang="en-US"/>
              </a:p>
            </p:txBody>
          </p:sp>
          <p:sp>
            <p:nvSpPr>
              <p:cNvPr id="101410" name="Line 23"/>
              <p:cNvSpPr>
                <a:spLocks noChangeShapeType="1"/>
              </p:cNvSpPr>
              <p:nvPr/>
            </p:nvSpPr>
            <p:spPr bwMode="auto">
              <a:xfrm>
                <a:off x="1872" y="3072"/>
                <a:ext cx="0" cy="1104"/>
              </a:xfrm>
              <a:prstGeom prst="line">
                <a:avLst/>
              </a:prstGeom>
              <a:noFill/>
              <a:ln w="38100">
                <a:solidFill>
                  <a:schemeClr val="tx1"/>
                </a:solidFill>
                <a:round/>
                <a:headEnd/>
                <a:tailEnd/>
              </a:ln>
              <a:effectLst/>
            </p:spPr>
            <p:txBody>
              <a:bodyPr wrap="none" anchor="ctr"/>
              <a:lstStyle/>
              <a:p>
                <a:endParaRPr lang="zh-CN" altLang="en-US"/>
              </a:p>
            </p:txBody>
          </p:sp>
          <p:sp>
            <p:nvSpPr>
              <p:cNvPr id="101411" name="Oval 24"/>
              <p:cNvSpPr>
                <a:spLocks noChangeArrowheads="1"/>
              </p:cNvSpPr>
              <p:nvPr/>
            </p:nvSpPr>
            <p:spPr bwMode="auto">
              <a:xfrm>
                <a:off x="1440" y="4080"/>
                <a:ext cx="432" cy="144"/>
              </a:xfrm>
              <a:prstGeom prst="ellipse">
                <a:avLst/>
              </a:prstGeom>
              <a:noFill/>
              <a:ln w="38100">
                <a:solidFill>
                  <a:schemeClr val="tx1"/>
                </a:solidFill>
                <a:round/>
                <a:headEnd/>
                <a:tailEnd/>
              </a:ln>
              <a:effectLst/>
            </p:spPr>
            <p:txBody>
              <a:bodyPr wrap="none" anchor="ctr"/>
              <a:lstStyle/>
              <a:p>
                <a:endParaRPr lang="zh-CN" altLang="en-US"/>
              </a:p>
            </p:txBody>
          </p:sp>
        </p:grpSp>
        <p:grpSp>
          <p:nvGrpSpPr>
            <p:cNvPr id="101393" name="Group 25"/>
            <p:cNvGrpSpPr>
              <a:grpSpLocks/>
            </p:cNvGrpSpPr>
            <p:nvPr/>
          </p:nvGrpSpPr>
          <p:grpSpPr bwMode="auto">
            <a:xfrm>
              <a:off x="2544" y="2976"/>
              <a:ext cx="432" cy="1248"/>
              <a:chOff x="1440" y="2976"/>
              <a:chExt cx="432" cy="1248"/>
            </a:xfrm>
          </p:grpSpPr>
          <p:sp>
            <p:nvSpPr>
              <p:cNvPr id="101404" name="Oval 26"/>
              <p:cNvSpPr>
                <a:spLocks noChangeArrowheads="1"/>
              </p:cNvSpPr>
              <p:nvPr/>
            </p:nvSpPr>
            <p:spPr bwMode="auto">
              <a:xfrm>
                <a:off x="1440" y="2976"/>
                <a:ext cx="432" cy="144"/>
              </a:xfrm>
              <a:prstGeom prst="ellipse">
                <a:avLst/>
              </a:prstGeom>
              <a:noFill/>
              <a:ln w="38100">
                <a:solidFill>
                  <a:schemeClr val="tx1"/>
                </a:solidFill>
                <a:round/>
                <a:headEnd/>
                <a:tailEnd/>
              </a:ln>
              <a:effectLst/>
            </p:spPr>
            <p:txBody>
              <a:bodyPr wrap="none" anchor="ctr"/>
              <a:lstStyle/>
              <a:p>
                <a:endParaRPr lang="zh-CN" altLang="en-US"/>
              </a:p>
            </p:txBody>
          </p:sp>
          <p:sp>
            <p:nvSpPr>
              <p:cNvPr id="101405" name="Line 27"/>
              <p:cNvSpPr>
                <a:spLocks noChangeShapeType="1"/>
              </p:cNvSpPr>
              <p:nvPr/>
            </p:nvSpPr>
            <p:spPr bwMode="auto">
              <a:xfrm>
                <a:off x="1440" y="3072"/>
                <a:ext cx="0" cy="1104"/>
              </a:xfrm>
              <a:prstGeom prst="line">
                <a:avLst/>
              </a:prstGeom>
              <a:noFill/>
              <a:ln w="38100">
                <a:solidFill>
                  <a:schemeClr val="tx1"/>
                </a:solidFill>
                <a:round/>
                <a:headEnd/>
                <a:tailEnd/>
              </a:ln>
              <a:effectLst/>
            </p:spPr>
            <p:txBody>
              <a:bodyPr wrap="none" anchor="ctr"/>
              <a:lstStyle/>
              <a:p>
                <a:endParaRPr lang="zh-CN" altLang="en-US"/>
              </a:p>
            </p:txBody>
          </p:sp>
          <p:sp>
            <p:nvSpPr>
              <p:cNvPr id="101406" name="Line 28"/>
              <p:cNvSpPr>
                <a:spLocks noChangeShapeType="1"/>
              </p:cNvSpPr>
              <p:nvPr/>
            </p:nvSpPr>
            <p:spPr bwMode="auto">
              <a:xfrm>
                <a:off x="1872" y="3072"/>
                <a:ext cx="0" cy="1104"/>
              </a:xfrm>
              <a:prstGeom prst="line">
                <a:avLst/>
              </a:prstGeom>
              <a:noFill/>
              <a:ln w="38100">
                <a:solidFill>
                  <a:schemeClr val="tx1"/>
                </a:solidFill>
                <a:round/>
                <a:headEnd/>
                <a:tailEnd/>
              </a:ln>
              <a:effectLst/>
            </p:spPr>
            <p:txBody>
              <a:bodyPr wrap="none" anchor="ctr"/>
              <a:lstStyle/>
              <a:p>
                <a:endParaRPr lang="zh-CN" altLang="en-US"/>
              </a:p>
            </p:txBody>
          </p:sp>
          <p:sp>
            <p:nvSpPr>
              <p:cNvPr id="101407" name="Oval 29"/>
              <p:cNvSpPr>
                <a:spLocks noChangeArrowheads="1"/>
              </p:cNvSpPr>
              <p:nvPr/>
            </p:nvSpPr>
            <p:spPr bwMode="auto">
              <a:xfrm>
                <a:off x="1440" y="4080"/>
                <a:ext cx="432" cy="144"/>
              </a:xfrm>
              <a:prstGeom prst="ellipse">
                <a:avLst/>
              </a:prstGeom>
              <a:noFill/>
              <a:ln w="38100">
                <a:solidFill>
                  <a:schemeClr val="tx1"/>
                </a:solidFill>
                <a:round/>
                <a:headEnd/>
                <a:tailEnd/>
              </a:ln>
              <a:effectLst/>
            </p:spPr>
            <p:txBody>
              <a:bodyPr wrap="none" anchor="ctr"/>
              <a:lstStyle/>
              <a:p>
                <a:endParaRPr lang="zh-CN" altLang="en-US"/>
              </a:p>
            </p:txBody>
          </p:sp>
        </p:grpSp>
        <p:grpSp>
          <p:nvGrpSpPr>
            <p:cNvPr id="101394" name="Group 30"/>
            <p:cNvGrpSpPr>
              <a:grpSpLocks/>
            </p:cNvGrpSpPr>
            <p:nvPr/>
          </p:nvGrpSpPr>
          <p:grpSpPr bwMode="auto">
            <a:xfrm>
              <a:off x="3168" y="2976"/>
              <a:ext cx="432" cy="1248"/>
              <a:chOff x="1440" y="2976"/>
              <a:chExt cx="432" cy="1248"/>
            </a:xfrm>
          </p:grpSpPr>
          <p:sp>
            <p:nvSpPr>
              <p:cNvPr id="101400" name="Oval 31"/>
              <p:cNvSpPr>
                <a:spLocks noChangeArrowheads="1"/>
              </p:cNvSpPr>
              <p:nvPr/>
            </p:nvSpPr>
            <p:spPr bwMode="auto">
              <a:xfrm>
                <a:off x="1440" y="2976"/>
                <a:ext cx="432" cy="144"/>
              </a:xfrm>
              <a:prstGeom prst="ellipse">
                <a:avLst/>
              </a:prstGeom>
              <a:noFill/>
              <a:ln w="38100">
                <a:solidFill>
                  <a:schemeClr val="tx1"/>
                </a:solidFill>
                <a:round/>
                <a:headEnd/>
                <a:tailEnd/>
              </a:ln>
              <a:effectLst/>
            </p:spPr>
            <p:txBody>
              <a:bodyPr wrap="none" anchor="ctr"/>
              <a:lstStyle/>
              <a:p>
                <a:endParaRPr lang="zh-CN" altLang="en-US"/>
              </a:p>
            </p:txBody>
          </p:sp>
          <p:sp>
            <p:nvSpPr>
              <p:cNvPr id="101401" name="Line 32"/>
              <p:cNvSpPr>
                <a:spLocks noChangeShapeType="1"/>
              </p:cNvSpPr>
              <p:nvPr/>
            </p:nvSpPr>
            <p:spPr bwMode="auto">
              <a:xfrm>
                <a:off x="1440" y="3072"/>
                <a:ext cx="0" cy="1104"/>
              </a:xfrm>
              <a:prstGeom prst="line">
                <a:avLst/>
              </a:prstGeom>
              <a:noFill/>
              <a:ln w="38100">
                <a:solidFill>
                  <a:schemeClr val="tx1"/>
                </a:solidFill>
                <a:round/>
                <a:headEnd/>
                <a:tailEnd/>
              </a:ln>
              <a:effectLst/>
            </p:spPr>
            <p:txBody>
              <a:bodyPr wrap="none" anchor="ctr"/>
              <a:lstStyle/>
              <a:p>
                <a:endParaRPr lang="zh-CN" altLang="en-US"/>
              </a:p>
            </p:txBody>
          </p:sp>
          <p:sp>
            <p:nvSpPr>
              <p:cNvPr id="101402" name="Line 33"/>
              <p:cNvSpPr>
                <a:spLocks noChangeShapeType="1"/>
              </p:cNvSpPr>
              <p:nvPr/>
            </p:nvSpPr>
            <p:spPr bwMode="auto">
              <a:xfrm>
                <a:off x="1872" y="3072"/>
                <a:ext cx="0" cy="1104"/>
              </a:xfrm>
              <a:prstGeom prst="line">
                <a:avLst/>
              </a:prstGeom>
              <a:noFill/>
              <a:ln w="38100">
                <a:solidFill>
                  <a:schemeClr val="tx1"/>
                </a:solidFill>
                <a:round/>
                <a:headEnd/>
                <a:tailEnd/>
              </a:ln>
              <a:effectLst/>
            </p:spPr>
            <p:txBody>
              <a:bodyPr wrap="none" anchor="ctr"/>
              <a:lstStyle/>
              <a:p>
                <a:endParaRPr lang="zh-CN" altLang="en-US"/>
              </a:p>
            </p:txBody>
          </p:sp>
          <p:sp>
            <p:nvSpPr>
              <p:cNvPr id="101403" name="Oval 34"/>
              <p:cNvSpPr>
                <a:spLocks noChangeArrowheads="1"/>
              </p:cNvSpPr>
              <p:nvPr/>
            </p:nvSpPr>
            <p:spPr bwMode="auto">
              <a:xfrm>
                <a:off x="1440" y="4080"/>
                <a:ext cx="432" cy="144"/>
              </a:xfrm>
              <a:prstGeom prst="ellipse">
                <a:avLst/>
              </a:prstGeom>
              <a:noFill/>
              <a:ln w="38100">
                <a:solidFill>
                  <a:schemeClr val="tx1"/>
                </a:solidFill>
                <a:round/>
                <a:headEnd/>
                <a:tailEnd/>
              </a:ln>
              <a:effectLst/>
            </p:spPr>
            <p:txBody>
              <a:bodyPr wrap="none" anchor="ctr"/>
              <a:lstStyle/>
              <a:p>
                <a:endParaRPr lang="zh-CN" altLang="en-US"/>
              </a:p>
            </p:txBody>
          </p:sp>
        </p:grpSp>
        <p:grpSp>
          <p:nvGrpSpPr>
            <p:cNvPr id="101395" name="Group 35"/>
            <p:cNvGrpSpPr>
              <a:grpSpLocks/>
            </p:cNvGrpSpPr>
            <p:nvPr/>
          </p:nvGrpSpPr>
          <p:grpSpPr bwMode="auto">
            <a:xfrm>
              <a:off x="3744" y="2976"/>
              <a:ext cx="432" cy="1248"/>
              <a:chOff x="1440" y="2976"/>
              <a:chExt cx="432" cy="1248"/>
            </a:xfrm>
          </p:grpSpPr>
          <p:sp>
            <p:nvSpPr>
              <p:cNvPr id="101396" name="Oval 36"/>
              <p:cNvSpPr>
                <a:spLocks noChangeArrowheads="1"/>
              </p:cNvSpPr>
              <p:nvPr/>
            </p:nvSpPr>
            <p:spPr bwMode="auto">
              <a:xfrm>
                <a:off x="1440" y="2976"/>
                <a:ext cx="432" cy="144"/>
              </a:xfrm>
              <a:prstGeom prst="ellipse">
                <a:avLst/>
              </a:prstGeom>
              <a:noFill/>
              <a:ln w="38100">
                <a:solidFill>
                  <a:schemeClr val="accent1"/>
                </a:solidFill>
                <a:round/>
                <a:headEnd/>
                <a:tailEnd/>
              </a:ln>
              <a:effectLst/>
            </p:spPr>
            <p:txBody>
              <a:bodyPr wrap="none" anchor="ctr"/>
              <a:lstStyle/>
              <a:p>
                <a:endParaRPr lang="zh-CN" altLang="en-US"/>
              </a:p>
            </p:txBody>
          </p:sp>
          <p:sp>
            <p:nvSpPr>
              <p:cNvPr id="101397" name="Line 37"/>
              <p:cNvSpPr>
                <a:spLocks noChangeShapeType="1"/>
              </p:cNvSpPr>
              <p:nvPr/>
            </p:nvSpPr>
            <p:spPr bwMode="auto">
              <a:xfrm>
                <a:off x="1440" y="3072"/>
                <a:ext cx="0" cy="1104"/>
              </a:xfrm>
              <a:prstGeom prst="line">
                <a:avLst/>
              </a:prstGeom>
              <a:noFill/>
              <a:ln w="38100">
                <a:solidFill>
                  <a:schemeClr val="accent1"/>
                </a:solidFill>
                <a:round/>
                <a:headEnd/>
                <a:tailEnd/>
              </a:ln>
              <a:effectLst/>
            </p:spPr>
            <p:txBody>
              <a:bodyPr wrap="none" anchor="ctr"/>
              <a:lstStyle/>
              <a:p>
                <a:endParaRPr lang="zh-CN" altLang="en-US"/>
              </a:p>
            </p:txBody>
          </p:sp>
          <p:sp>
            <p:nvSpPr>
              <p:cNvPr id="101398" name="Line 38"/>
              <p:cNvSpPr>
                <a:spLocks noChangeShapeType="1"/>
              </p:cNvSpPr>
              <p:nvPr/>
            </p:nvSpPr>
            <p:spPr bwMode="auto">
              <a:xfrm>
                <a:off x="1872" y="3072"/>
                <a:ext cx="0" cy="1104"/>
              </a:xfrm>
              <a:prstGeom prst="line">
                <a:avLst/>
              </a:prstGeom>
              <a:noFill/>
              <a:ln w="38100">
                <a:solidFill>
                  <a:schemeClr val="accent1"/>
                </a:solidFill>
                <a:round/>
                <a:headEnd/>
                <a:tailEnd/>
              </a:ln>
              <a:effectLst/>
            </p:spPr>
            <p:txBody>
              <a:bodyPr wrap="none" anchor="ctr"/>
              <a:lstStyle/>
              <a:p>
                <a:endParaRPr lang="zh-CN" altLang="en-US"/>
              </a:p>
            </p:txBody>
          </p:sp>
          <p:sp>
            <p:nvSpPr>
              <p:cNvPr id="101399" name="Oval 39"/>
              <p:cNvSpPr>
                <a:spLocks noChangeArrowheads="1"/>
              </p:cNvSpPr>
              <p:nvPr/>
            </p:nvSpPr>
            <p:spPr bwMode="auto">
              <a:xfrm>
                <a:off x="1440" y="4080"/>
                <a:ext cx="432" cy="144"/>
              </a:xfrm>
              <a:prstGeom prst="ellipse">
                <a:avLst/>
              </a:prstGeom>
              <a:noFill/>
              <a:ln w="38100">
                <a:solidFill>
                  <a:schemeClr val="accent1"/>
                </a:solidFill>
                <a:round/>
                <a:headEnd/>
                <a:tailEnd/>
              </a:ln>
              <a:effectLst/>
            </p:spPr>
            <p:txBody>
              <a:bodyPr wrap="none" anchor="ctr"/>
              <a:lstStyle/>
              <a:p>
                <a:endParaRPr lang="zh-CN" altLang="en-US"/>
              </a:p>
            </p:txBody>
          </p:sp>
        </p:grpSp>
      </p:gr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667240" y="211138"/>
            <a:ext cx="6000760" cy="914400"/>
          </a:xfrm>
        </p:spPr>
        <p:txBody>
          <a:bodyPr vert="horz" wrap="square" lIns="90487" tIns="45720" rIns="90487" bIns="45720" numCol="1" anchor="ctr" anchorCtr="0" compatLnSpc="1">
            <a:prstTxWarp prst="textNoShape">
              <a:avLst/>
            </a:prstTxWarp>
          </a:bodyPr>
          <a:lstStyle/>
          <a:p>
            <a:pPr eaLnBrk="1" hangingPunct="1">
              <a:defRPr/>
            </a:pPr>
            <a:r>
              <a:rPr lang="en-US" altLang="zh-CN" sz="2800" dirty="0">
                <a:solidFill>
                  <a:srgbClr val="FC0128"/>
                </a:solidFill>
              </a:rPr>
              <a:t>RAID 5: </a:t>
            </a:r>
            <a:br>
              <a:rPr lang="en-US" altLang="zh-CN" sz="2800" dirty="0">
                <a:solidFill>
                  <a:srgbClr val="FC0128"/>
                </a:solidFill>
              </a:rPr>
            </a:br>
            <a:r>
              <a:rPr lang="en-US" altLang="zh-CN" sz="2800" dirty="0">
                <a:solidFill>
                  <a:srgbClr val="FC0128"/>
                </a:solidFill>
              </a:rPr>
              <a:t>High I/O Rate Interleaved Parity</a:t>
            </a:r>
          </a:p>
        </p:txBody>
      </p:sp>
      <p:sp>
        <p:nvSpPr>
          <p:cNvPr id="102403" name="Rectangle 3"/>
          <p:cNvSpPr>
            <a:spLocks noChangeArrowheads="1"/>
          </p:cNvSpPr>
          <p:nvPr/>
        </p:nvSpPr>
        <p:spPr bwMode="auto">
          <a:xfrm>
            <a:off x="1905000" y="1752601"/>
            <a:ext cx="2362200" cy="1397819"/>
          </a:xfrm>
          <a:prstGeom prst="rect">
            <a:avLst/>
          </a:prstGeom>
          <a:solidFill>
            <a:srgbClr val="FFFFFF"/>
          </a:solidFill>
          <a:ln w="25400">
            <a:solidFill>
              <a:schemeClr val="tx1"/>
            </a:solidFill>
            <a:miter lim="800000"/>
            <a:headEnd/>
            <a:tailEnd/>
          </a:ln>
          <a:effectLst>
            <a:outerShdw dist="107763" dir="2700000" algn="ctr" rotWithShape="0">
              <a:schemeClr val="bg2"/>
            </a:outerShdw>
          </a:effectLst>
        </p:spPr>
        <p:txBody>
          <a:bodyPr lIns="90487" tIns="44450" rIns="90487" bIns="44450">
            <a:spAutoFit/>
          </a:bodyPr>
          <a:lstStyle/>
          <a:p>
            <a:pPr eaLnBrk="0" hangingPunct="0">
              <a:lnSpc>
                <a:spcPct val="85000"/>
              </a:lnSpc>
            </a:pPr>
            <a:r>
              <a:rPr lang="en-US" altLang="zh-CN" sz="2000" b="1" dirty="0">
                <a:latin typeface="Helvetica" pitchFamily="34" charset="0"/>
              </a:rPr>
              <a:t>Independent writes</a:t>
            </a:r>
          </a:p>
          <a:p>
            <a:pPr eaLnBrk="0" hangingPunct="0">
              <a:lnSpc>
                <a:spcPct val="85000"/>
              </a:lnSpc>
            </a:pPr>
            <a:r>
              <a:rPr lang="en-US" altLang="zh-CN" sz="2000" b="1" dirty="0">
                <a:latin typeface="Helvetica" pitchFamily="34" charset="0"/>
              </a:rPr>
              <a:t>possible because of</a:t>
            </a:r>
          </a:p>
          <a:p>
            <a:pPr eaLnBrk="0" hangingPunct="0">
              <a:lnSpc>
                <a:spcPct val="85000"/>
              </a:lnSpc>
            </a:pPr>
            <a:r>
              <a:rPr lang="en-US" altLang="zh-CN" sz="2000" b="1" dirty="0">
                <a:latin typeface="Helvetica" pitchFamily="34" charset="0"/>
              </a:rPr>
              <a:t>interleaved parity</a:t>
            </a:r>
            <a:endParaRPr lang="en-US" altLang="zh-CN" sz="1400" b="1" dirty="0">
              <a:latin typeface="Helvetica" pitchFamily="34" charset="0"/>
            </a:endParaRPr>
          </a:p>
        </p:txBody>
      </p:sp>
      <p:pic>
        <p:nvPicPr>
          <p:cNvPr id="102404" name="Picture 4"/>
          <p:cNvPicPr>
            <a:picLocks noChangeArrowheads="1"/>
          </p:cNvPicPr>
          <p:nvPr/>
        </p:nvPicPr>
        <p:blipFill>
          <a:blip r:embed="rId3"/>
          <a:srcRect/>
          <a:stretch>
            <a:fillRect/>
          </a:stretch>
        </p:blipFill>
        <p:spPr bwMode="auto">
          <a:xfrm>
            <a:off x="2222500" y="1231900"/>
            <a:ext cx="215900" cy="279400"/>
          </a:xfrm>
          <a:prstGeom prst="rect">
            <a:avLst/>
          </a:prstGeom>
          <a:noFill/>
          <a:ln w="12700">
            <a:noFill/>
            <a:miter lim="800000"/>
            <a:headEnd/>
            <a:tailEnd/>
          </a:ln>
          <a:effectLst/>
        </p:spPr>
      </p:pic>
      <p:pic>
        <p:nvPicPr>
          <p:cNvPr id="102405" name="Picture 5"/>
          <p:cNvPicPr>
            <a:picLocks noChangeArrowheads="1"/>
          </p:cNvPicPr>
          <p:nvPr/>
        </p:nvPicPr>
        <p:blipFill>
          <a:blip r:embed="rId3"/>
          <a:srcRect/>
          <a:stretch>
            <a:fillRect/>
          </a:stretch>
        </p:blipFill>
        <p:spPr bwMode="auto">
          <a:xfrm>
            <a:off x="2628900" y="1231900"/>
            <a:ext cx="215900" cy="279400"/>
          </a:xfrm>
          <a:prstGeom prst="rect">
            <a:avLst/>
          </a:prstGeom>
          <a:noFill/>
          <a:ln w="12700">
            <a:noFill/>
            <a:miter lim="800000"/>
            <a:headEnd/>
            <a:tailEnd/>
          </a:ln>
          <a:effectLst/>
        </p:spPr>
      </p:pic>
      <p:pic>
        <p:nvPicPr>
          <p:cNvPr id="102406" name="Picture 6"/>
          <p:cNvPicPr>
            <a:picLocks noChangeArrowheads="1"/>
          </p:cNvPicPr>
          <p:nvPr/>
        </p:nvPicPr>
        <p:blipFill>
          <a:blip r:embed="rId3"/>
          <a:srcRect/>
          <a:stretch>
            <a:fillRect/>
          </a:stretch>
        </p:blipFill>
        <p:spPr bwMode="auto">
          <a:xfrm>
            <a:off x="3022600" y="1231900"/>
            <a:ext cx="215900" cy="279400"/>
          </a:xfrm>
          <a:prstGeom prst="rect">
            <a:avLst/>
          </a:prstGeom>
          <a:noFill/>
          <a:ln w="12700">
            <a:noFill/>
            <a:miter lim="800000"/>
            <a:headEnd/>
            <a:tailEnd/>
          </a:ln>
          <a:effectLst/>
        </p:spPr>
      </p:pic>
      <p:pic>
        <p:nvPicPr>
          <p:cNvPr id="102407" name="Picture 7"/>
          <p:cNvPicPr>
            <a:picLocks noChangeArrowheads="1"/>
          </p:cNvPicPr>
          <p:nvPr/>
        </p:nvPicPr>
        <p:blipFill>
          <a:blip r:embed="rId3"/>
          <a:srcRect/>
          <a:stretch>
            <a:fillRect/>
          </a:stretch>
        </p:blipFill>
        <p:spPr bwMode="auto">
          <a:xfrm>
            <a:off x="3416300" y="1231900"/>
            <a:ext cx="215900" cy="279400"/>
          </a:xfrm>
          <a:prstGeom prst="rect">
            <a:avLst/>
          </a:prstGeom>
          <a:noFill/>
          <a:ln w="12700">
            <a:noFill/>
            <a:miter lim="800000"/>
            <a:headEnd/>
            <a:tailEnd/>
          </a:ln>
          <a:effectLst/>
        </p:spPr>
      </p:pic>
      <p:pic>
        <p:nvPicPr>
          <p:cNvPr id="102408" name="Picture 8"/>
          <p:cNvPicPr>
            <a:picLocks noChangeArrowheads="1"/>
          </p:cNvPicPr>
          <p:nvPr/>
        </p:nvPicPr>
        <p:blipFill>
          <a:blip r:embed="rId3"/>
          <a:srcRect/>
          <a:stretch>
            <a:fillRect/>
          </a:stretch>
        </p:blipFill>
        <p:spPr bwMode="auto">
          <a:xfrm>
            <a:off x="3797300" y="1231900"/>
            <a:ext cx="215900" cy="279400"/>
          </a:xfrm>
          <a:prstGeom prst="rect">
            <a:avLst/>
          </a:prstGeom>
          <a:noFill/>
          <a:ln w="12700">
            <a:noFill/>
            <a:miter lim="800000"/>
            <a:headEnd/>
            <a:tailEnd/>
          </a:ln>
          <a:effectLst/>
        </p:spPr>
      </p:pic>
      <p:sp>
        <p:nvSpPr>
          <p:cNvPr id="102409" name="Rectangle 9"/>
          <p:cNvSpPr>
            <a:spLocks noChangeArrowheads="1"/>
          </p:cNvSpPr>
          <p:nvPr/>
        </p:nvSpPr>
        <p:spPr bwMode="auto">
          <a:xfrm>
            <a:off x="1993900" y="1219200"/>
            <a:ext cx="2120900" cy="317500"/>
          </a:xfrm>
          <a:prstGeom prst="rect">
            <a:avLst/>
          </a:prstGeom>
          <a:noFill/>
          <a:ln w="25400">
            <a:pattFill prst="dkUpDiag">
              <a:fgClr>
                <a:schemeClr val="tx1"/>
              </a:fgClr>
              <a:bgClr>
                <a:schemeClr val="bg1"/>
              </a:bgClr>
            </a:pattFill>
            <a:miter lim="800000"/>
            <a:headEnd/>
            <a:tailEnd/>
          </a:ln>
          <a:effectLst/>
        </p:spPr>
        <p:txBody>
          <a:bodyPr wrap="none" anchor="ctr"/>
          <a:lstStyle/>
          <a:p>
            <a:endParaRPr lang="zh-CN" altLang="en-US"/>
          </a:p>
        </p:txBody>
      </p:sp>
      <p:sp>
        <p:nvSpPr>
          <p:cNvPr id="102410" name="Rectangle 10"/>
          <p:cNvSpPr>
            <a:spLocks noChangeArrowheads="1"/>
          </p:cNvSpPr>
          <p:nvPr/>
        </p:nvSpPr>
        <p:spPr bwMode="auto">
          <a:xfrm>
            <a:off x="4445000" y="1397000"/>
            <a:ext cx="4762500" cy="5257800"/>
          </a:xfrm>
          <a:prstGeom prst="rect">
            <a:avLst/>
          </a:prstGeom>
          <a:noFill/>
          <a:ln w="25400">
            <a:solidFill>
              <a:schemeClr val="tx1"/>
            </a:solidFill>
            <a:miter lim="800000"/>
            <a:headEnd/>
            <a:tailEnd/>
          </a:ln>
          <a:effectLst/>
        </p:spPr>
        <p:txBody>
          <a:bodyPr wrap="none" anchor="ctr"/>
          <a:lstStyle/>
          <a:p>
            <a:endParaRPr lang="zh-CN" altLang="en-US"/>
          </a:p>
        </p:txBody>
      </p:sp>
      <p:sp>
        <p:nvSpPr>
          <p:cNvPr id="102411" name="Line 11"/>
          <p:cNvSpPr>
            <a:spLocks noChangeShapeType="1"/>
          </p:cNvSpPr>
          <p:nvPr/>
        </p:nvSpPr>
        <p:spPr bwMode="auto">
          <a:xfrm>
            <a:off x="1968500" y="1231900"/>
            <a:ext cx="2451100" cy="139700"/>
          </a:xfrm>
          <a:prstGeom prst="line">
            <a:avLst/>
          </a:prstGeom>
          <a:noFill/>
          <a:ln w="25400">
            <a:pattFill prst="narVert">
              <a:fgClr>
                <a:schemeClr val="tx1"/>
              </a:fgClr>
              <a:bgClr>
                <a:schemeClr val="bg1"/>
              </a:bgClr>
            </a:pattFill>
            <a:round/>
            <a:headEnd/>
            <a:tailEnd/>
          </a:ln>
          <a:effectLst/>
        </p:spPr>
        <p:txBody>
          <a:bodyPr wrap="none" anchor="ctr"/>
          <a:lstStyle/>
          <a:p>
            <a:endParaRPr lang="zh-CN" altLang="en-US"/>
          </a:p>
        </p:txBody>
      </p:sp>
      <p:sp>
        <p:nvSpPr>
          <p:cNvPr id="102412" name="Line 12"/>
          <p:cNvSpPr>
            <a:spLocks noChangeShapeType="1"/>
          </p:cNvSpPr>
          <p:nvPr/>
        </p:nvSpPr>
        <p:spPr bwMode="auto">
          <a:xfrm>
            <a:off x="4140200" y="1206500"/>
            <a:ext cx="4978400" cy="152400"/>
          </a:xfrm>
          <a:prstGeom prst="line">
            <a:avLst/>
          </a:prstGeom>
          <a:noFill/>
          <a:ln w="25400">
            <a:pattFill prst="narVert">
              <a:fgClr>
                <a:schemeClr val="tx1"/>
              </a:fgClr>
              <a:bgClr>
                <a:schemeClr val="bg1"/>
              </a:bgClr>
            </a:pattFill>
            <a:round/>
            <a:headEnd/>
            <a:tailEnd/>
          </a:ln>
          <a:effectLst/>
        </p:spPr>
        <p:txBody>
          <a:bodyPr wrap="none" anchor="ctr"/>
          <a:lstStyle/>
          <a:p>
            <a:endParaRPr lang="zh-CN" altLang="en-US"/>
          </a:p>
        </p:txBody>
      </p:sp>
      <p:sp>
        <p:nvSpPr>
          <p:cNvPr id="102413" name="Line 13"/>
          <p:cNvSpPr>
            <a:spLocks noChangeShapeType="1"/>
          </p:cNvSpPr>
          <p:nvPr/>
        </p:nvSpPr>
        <p:spPr bwMode="auto">
          <a:xfrm>
            <a:off x="4140200" y="1536700"/>
            <a:ext cx="279400" cy="292100"/>
          </a:xfrm>
          <a:prstGeom prst="line">
            <a:avLst/>
          </a:prstGeom>
          <a:noFill/>
          <a:ln w="25400">
            <a:pattFill prst="narVert">
              <a:fgClr>
                <a:schemeClr val="tx1"/>
              </a:fgClr>
              <a:bgClr>
                <a:schemeClr val="bg1"/>
              </a:bgClr>
            </a:pattFill>
            <a:round/>
            <a:headEnd/>
            <a:tailEnd/>
          </a:ln>
          <a:effectLst/>
        </p:spPr>
        <p:txBody>
          <a:bodyPr wrap="none" anchor="ctr"/>
          <a:lstStyle/>
          <a:p>
            <a:endParaRPr lang="zh-CN" altLang="en-US"/>
          </a:p>
        </p:txBody>
      </p:sp>
      <p:sp>
        <p:nvSpPr>
          <p:cNvPr id="102414" name="Rectangle 14"/>
          <p:cNvSpPr>
            <a:spLocks noChangeArrowheads="1"/>
          </p:cNvSpPr>
          <p:nvPr/>
        </p:nvSpPr>
        <p:spPr bwMode="auto">
          <a:xfrm>
            <a:off x="4597400" y="15494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D0</a:t>
            </a:r>
          </a:p>
        </p:txBody>
      </p:sp>
      <p:sp>
        <p:nvSpPr>
          <p:cNvPr id="102415" name="Rectangle 15"/>
          <p:cNvSpPr>
            <a:spLocks noChangeArrowheads="1"/>
          </p:cNvSpPr>
          <p:nvPr/>
        </p:nvSpPr>
        <p:spPr bwMode="auto">
          <a:xfrm>
            <a:off x="5473700" y="15494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a:t>
            </a:r>
          </a:p>
        </p:txBody>
      </p:sp>
      <p:sp>
        <p:nvSpPr>
          <p:cNvPr id="102416" name="Rectangle 16"/>
          <p:cNvSpPr>
            <a:spLocks noChangeArrowheads="1"/>
          </p:cNvSpPr>
          <p:nvPr/>
        </p:nvSpPr>
        <p:spPr bwMode="auto">
          <a:xfrm>
            <a:off x="6375400" y="15494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D2</a:t>
            </a:r>
          </a:p>
        </p:txBody>
      </p:sp>
      <p:sp>
        <p:nvSpPr>
          <p:cNvPr id="102417" name="Rectangle 17"/>
          <p:cNvSpPr>
            <a:spLocks noChangeArrowheads="1"/>
          </p:cNvSpPr>
          <p:nvPr/>
        </p:nvSpPr>
        <p:spPr bwMode="auto">
          <a:xfrm>
            <a:off x="7302500" y="15621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D3</a:t>
            </a:r>
          </a:p>
        </p:txBody>
      </p:sp>
      <p:sp>
        <p:nvSpPr>
          <p:cNvPr id="102418" name="Rectangle 18" descr="10%"/>
          <p:cNvSpPr>
            <a:spLocks noChangeArrowheads="1"/>
          </p:cNvSpPr>
          <p:nvPr/>
        </p:nvSpPr>
        <p:spPr bwMode="auto">
          <a:xfrm>
            <a:off x="8255000" y="15875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102419" name="Rectangle 19"/>
          <p:cNvSpPr>
            <a:spLocks noChangeArrowheads="1"/>
          </p:cNvSpPr>
          <p:nvPr/>
        </p:nvSpPr>
        <p:spPr bwMode="auto">
          <a:xfrm>
            <a:off x="4597400" y="22987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D4</a:t>
            </a:r>
          </a:p>
        </p:txBody>
      </p:sp>
      <p:sp>
        <p:nvSpPr>
          <p:cNvPr id="102420" name="Rectangle 20"/>
          <p:cNvSpPr>
            <a:spLocks noChangeArrowheads="1"/>
          </p:cNvSpPr>
          <p:nvPr/>
        </p:nvSpPr>
        <p:spPr bwMode="auto">
          <a:xfrm>
            <a:off x="5473700" y="22987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D5</a:t>
            </a:r>
          </a:p>
        </p:txBody>
      </p:sp>
      <p:sp>
        <p:nvSpPr>
          <p:cNvPr id="102421" name="Rectangle 21"/>
          <p:cNvSpPr>
            <a:spLocks noChangeArrowheads="1"/>
          </p:cNvSpPr>
          <p:nvPr/>
        </p:nvSpPr>
        <p:spPr bwMode="auto">
          <a:xfrm>
            <a:off x="6375400" y="22987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D6</a:t>
            </a:r>
          </a:p>
        </p:txBody>
      </p:sp>
      <p:sp>
        <p:nvSpPr>
          <p:cNvPr id="102422" name="Rectangle 22" descr="10%"/>
          <p:cNvSpPr>
            <a:spLocks noChangeArrowheads="1"/>
          </p:cNvSpPr>
          <p:nvPr/>
        </p:nvSpPr>
        <p:spPr bwMode="auto">
          <a:xfrm>
            <a:off x="7302500" y="23114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102423" name="Rectangle 23"/>
          <p:cNvSpPr>
            <a:spLocks noChangeArrowheads="1"/>
          </p:cNvSpPr>
          <p:nvPr/>
        </p:nvSpPr>
        <p:spPr bwMode="auto">
          <a:xfrm>
            <a:off x="8255000" y="23368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D7</a:t>
            </a:r>
          </a:p>
        </p:txBody>
      </p:sp>
      <p:sp>
        <p:nvSpPr>
          <p:cNvPr id="102424" name="Rectangle 24"/>
          <p:cNvSpPr>
            <a:spLocks noChangeArrowheads="1"/>
          </p:cNvSpPr>
          <p:nvPr/>
        </p:nvSpPr>
        <p:spPr bwMode="auto">
          <a:xfrm>
            <a:off x="4597400" y="3035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D8</a:t>
            </a:r>
          </a:p>
        </p:txBody>
      </p:sp>
      <p:sp>
        <p:nvSpPr>
          <p:cNvPr id="102425" name="Rectangle 25"/>
          <p:cNvSpPr>
            <a:spLocks noChangeArrowheads="1"/>
          </p:cNvSpPr>
          <p:nvPr/>
        </p:nvSpPr>
        <p:spPr bwMode="auto">
          <a:xfrm>
            <a:off x="5473700" y="3035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D9</a:t>
            </a:r>
          </a:p>
        </p:txBody>
      </p:sp>
      <p:sp>
        <p:nvSpPr>
          <p:cNvPr id="102426" name="Rectangle 26" descr="10%"/>
          <p:cNvSpPr>
            <a:spLocks noChangeArrowheads="1"/>
          </p:cNvSpPr>
          <p:nvPr/>
        </p:nvSpPr>
        <p:spPr bwMode="auto">
          <a:xfrm>
            <a:off x="6375400" y="30353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102427" name="Rectangle 27"/>
          <p:cNvSpPr>
            <a:spLocks noChangeArrowheads="1"/>
          </p:cNvSpPr>
          <p:nvPr/>
        </p:nvSpPr>
        <p:spPr bwMode="auto">
          <a:xfrm>
            <a:off x="7302500" y="30480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D10</a:t>
            </a:r>
          </a:p>
        </p:txBody>
      </p:sp>
      <p:sp>
        <p:nvSpPr>
          <p:cNvPr id="102428" name="Rectangle 28"/>
          <p:cNvSpPr>
            <a:spLocks noChangeArrowheads="1"/>
          </p:cNvSpPr>
          <p:nvPr/>
        </p:nvSpPr>
        <p:spPr bwMode="auto">
          <a:xfrm>
            <a:off x="8255000" y="30734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D11</a:t>
            </a:r>
          </a:p>
        </p:txBody>
      </p:sp>
      <p:sp>
        <p:nvSpPr>
          <p:cNvPr id="102429" name="Rectangle 29"/>
          <p:cNvSpPr>
            <a:spLocks noChangeArrowheads="1"/>
          </p:cNvSpPr>
          <p:nvPr/>
        </p:nvSpPr>
        <p:spPr bwMode="auto">
          <a:xfrm>
            <a:off x="4597400" y="37846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D12</a:t>
            </a:r>
          </a:p>
        </p:txBody>
      </p:sp>
      <p:sp>
        <p:nvSpPr>
          <p:cNvPr id="102430" name="Rectangle 30" descr="10%"/>
          <p:cNvSpPr>
            <a:spLocks noChangeArrowheads="1"/>
          </p:cNvSpPr>
          <p:nvPr/>
        </p:nvSpPr>
        <p:spPr bwMode="auto">
          <a:xfrm>
            <a:off x="5473700" y="37846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102431" name="Rectangle 31"/>
          <p:cNvSpPr>
            <a:spLocks noChangeArrowheads="1"/>
          </p:cNvSpPr>
          <p:nvPr/>
        </p:nvSpPr>
        <p:spPr bwMode="auto">
          <a:xfrm>
            <a:off x="6375400" y="37846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D13</a:t>
            </a:r>
          </a:p>
        </p:txBody>
      </p:sp>
      <p:sp>
        <p:nvSpPr>
          <p:cNvPr id="102432" name="Rectangle 32"/>
          <p:cNvSpPr>
            <a:spLocks noChangeArrowheads="1"/>
          </p:cNvSpPr>
          <p:nvPr/>
        </p:nvSpPr>
        <p:spPr bwMode="auto">
          <a:xfrm>
            <a:off x="7302500" y="3797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D14</a:t>
            </a:r>
          </a:p>
        </p:txBody>
      </p:sp>
      <p:sp>
        <p:nvSpPr>
          <p:cNvPr id="102433" name="Rectangle 33"/>
          <p:cNvSpPr>
            <a:spLocks noChangeArrowheads="1"/>
          </p:cNvSpPr>
          <p:nvPr/>
        </p:nvSpPr>
        <p:spPr bwMode="auto">
          <a:xfrm>
            <a:off x="8255000" y="38227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D15</a:t>
            </a:r>
          </a:p>
        </p:txBody>
      </p:sp>
      <p:sp>
        <p:nvSpPr>
          <p:cNvPr id="102434" name="Rectangle 34" descr="10%"/>
          <p:cNvSpPr>
            <a:spLocks noChangeArrowheads="1"/>
          </p:cNvSpPr>
          <p:nvPr/>
        </p:nvSpPr>
        <p:spPr bwMode="auto">
          <a:xfrm>
            <a:off x="4597400" y="45593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102435" name="Rectangle 35"/>
          <p:cNvSpPr>
            <a:spLocks noChangeArrowheads="1"/>
          </p:cNvSpPr>
          <p:nvPr/>
        </p:nvSpPr>
        <p:spPr bwMode="auto">
          <a:xfrm>
            <a:off x="5473700" y="4559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D16</a:t>
            </a:r>
          </a:p>
        </p:txBody>
      </p:sp>
      <p:sp>
        <p:nvSpPr>
          <p:cNvPr id="102436" name="Rectangle 36"/>
          <p:cNvSpPr>
            <a:spLocks noChangeArrowheads="1"/>
          </p:cNvSpPr>
          <p:nvPr/>
        </p:nvSpPr>
        <p:spPr bwMode="auto">
          <a:xfrm>
            <a:off x="6375400" y="4559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D17</a:t>
            </a:r>
          </a:p>
        </p:txBody>
      </p:sp>
      <p:sp>
        <p:nvSpPr>
          <p:cNvPr id="102437" name="Rectangle 37"/>
          <p:cNvSpPr>
            <a:spLocks noChangeArrowheads="1"/>
          </p:cNvSpPr>
          <p:nvPr/>
        </p:nvSpPr>
        <p:spPr bwMode="auto">
          <a:xfrm>
            <a:off x="7302500" y="45720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D18</a:t>
            </a:r>
          </a:p>
        </p:txBody>
      </p:sp>
      <p:sp>
        <p:nvSpPr>
          <p:cNvPr id="102438" name="Rectangle 38"/>
          <p:cNvSpPr>
            <a:spLocks noChangeArrowheads="1"/>
          </p:cNvSpPr>
          <p:nvPr/>
        </p:nvSpPr>
        <p:spPr bwMode="auto">
          <a:xfrm>
            <a:off x="8255000" y="45974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D19</a:t>
            </a:r>
          </a:p>
        </p:txBody>
      </p:sp>
      <p:sp>
        <p:nvSpPr>
          <p:cNvPr id="102439" name="Rectangle 39"/>
          <p:cNvSpPr>
            <a:spLocks noChangeArrowheads="1"/>
          </p:cNvSpPr>
          <p:nvPr/>
        </p:nvSpPr>
        <p:spPr bwMode="auto">
          <a:xfrm>
            <a:off x="4610100" y="53467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D20</a:t>
            </a:r>
          </a:p>
        </p:txBody>
      </p:sp>
      <p:sp>
        <p:nvSpPr>
          <p:cNvPr id="102440" name="Rectangle 40"/>
          <p:cNvSpPr>
            <a:spLocks noChangeArrowheads="1"/>
          </p:cNvSpPr>
          <p:nvPr/>
        </p:nvSpPr>
        <p:spPr bwMode="auto">
          <a:xfrm>
            <a:off x="5486400" y="53467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D21</a:t>
            </a:r>
          </a:p>
        </p:txBody>
      </p:sp>
      <p:sp>
        <p:nvSpPr>
          <p:cNvPr id="102441" name="Rectangle 41"/>
          <p:cNvSpPr>
            <a:spLocks noChangeArrowheads="1"/>
          </p:cNvSpPr>
          <p:nvPr/>
        </p:nvSpPr>
        <p:spPr bwMode="auto">
          <a:xfrm>
            <a:off x="6388100" y="53467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D22</a:t>
            </a:r>
          </a:p>
        </p:txBody>
      </p:sp>
      <p:sp>
        <p:nvSpPr>
          <p:cNvPr id="102442" name="Rectangle 42"/>
          <p:cNvSpPr>
            <a:spLocks noChangeArrowheads="1"/>
          </p:cNvSpPr>
          <p:nvPr/>
        </p:nvSpPr>
        <p:spPr bwMode="auto">
          <a:xfrm>
            <a:off x="7315200" y="53594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D23</a:t>
            </a:r>
          </a:p>
        </p:txBody>
      </p:sp>
      <p:sp>
        <p:nvSpPr>
          <p:cNvPr id="102443" name="Rectangle 43" descr="10%"/>
          <p:cNvSpPr>
            <a:spLocks noChangeArrowheads="1"/>
          </p:cNvSpPr>
          <p:nvPr/>
        </p:nvSpPr>
        <p:spPr bwMode="auto">
          <a:xfrm>
            <a:off x="8267700" y="53848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102444" name="Rectangle 44"/>
          <p:cNvSpPr>
            <a:spLocks noChangeArrowheads="1"/>
          </p:cNvSpPr>
          <p:nvPr/>
        </p:nvSpPr>
        <p:spPr bwMode="auto">
          <a:xfrm>
            <a:off x="4799014" y="5873750"/>
            <a:ext cx="244475" cy="788988"/>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p:txBody>
      </p:sp>
      <p:sp>
        <p:nvSpPr>
          <p:cNvPr id="102445" name="Rectangle 45"/>
          <p:cNvSpPr>
            <a:spLocks noChangeArrowheads="1"/>
          </p:cNvSpPr>
          <p:nvPr/>
        </p:nvSpPr>
        <p:spPr bwMode="auto">
          <a:xfrm>
            <a:off x="5662614" y="5848350"/>
            <a:ext cx="244475" cy="788988"/>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p:txBody>
      </p:sp>
      <p:sp>
        <p:nvSpPr>
          <p:cNvPr id="102446" name="Rectangle 46"/>
          <p:cNvSpPr>
            <a:spLocks noChangeArrowheads="1"/>
          </p:cNvSpPr>
          <p:nvPr/>
        </p:nvSpPr>
        <p:spPr bwMode="auto">
          <a:xfrm>
            <a:off x="6577014" y="5873750"/>
            <a:ext cx="244475" cy="788988"/>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p:txBody>
      </p:sp>
      <p:sp>
        <p:nvSpPr>
          <p:cNvPr id="102447" name="Rectangle 47"/>
          <p:cNvSpPr>
            <a:spLocks noChangeArrowheads="1"/>
          </p:cNvSpPr>
          <p:nvPr/>
        </p:nvSpPr>
        <p:spPr bwMode="auto">
          <a:xfrm>
            <a:off x="7504114" y="5911850"/>
            <a:ext cx="244475" cy="788988"/>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p:txBody>
      </p:sp>
      <p:sp>
        <p:nvSpPr>
          <p:cNvPr id="102448" name="Rectangle 48"/>
          <p:cNvSpPr>
            <a:spLocks noChangeArrowheads="1"/>
          </p:cNvSpPr>
          <p:nvPr/>
        </p:nvSpPr>
        <p:spPr bwMode="auto">
          <a:xfrm>
            <a:off x="8456614" y="5873750"/>
            <a:ext cx="244475" cy="788988"/>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p:txBody>
      </p:sp>
      <p:sp>
        <p:nvSpPr>
          <p:cNvPr id="102449" name="Rectangle 49"/>
          <p:cNvSpPr>
            <a:spLocks noChangeArrowheads="1"/>
          </p:cNvSpPr>
          <p:nvPr/>
        </p:nvSpPr>
        <p:spPr bwMode="auto">
          <a:xfrm>
            <a:off x="6024564" y="6178551"/>
            <a:ext cx="1704975" cy="322263"/>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b="1">
                <a:latin typeface="Helvetica" pitchFamily="34" charset="0"/>
              </a:rPr>
              <a:t>Disk Columns</a:t>
            </a:r>
          </a:p>
        </p:txBody>
      </p:sp>
      <p:sp>
        <p:nvSpPr>
          <p:cNvPr id="102450" name="Rectangle 50"/>
          <p:cNvSpPr>
            <a:spLocks noChangeArrowheads="1"/>
          </p:cNvSpPr>
          <p:nvPr/>
        </p:nvSpPr>
        <p:spPr bwMode="auto">
          <a:xfrm>
            <a:off x="9205914" y="1530350"/>
            <a:ext cx="1349375" cy="1022350"/>
          </a:xfrm>
          <a:prstGeom prst="rect">
            <a:avLst/>
          </a:prstGeom>
          <a:noFill/>
          <a:ln w="12700">
            <a:noFill/>
            <a:miter lim="800000"/>
            <a:headEnd/>
            <a:tailEnd/>
          </a:ln>
          <a:effectLst/>
        </p:spPr>
        <p:txBody>
          <a:bodyPr wrap="none" lIns="90487" tIns="44450" rIns="90487" bIns="44450">
            <a:spAutoFit/>
          </a:bodyPr>
          <a:lstStyle/>
          <a:p>
            <a:pPr algn="ctr" eaLnBrk="0" hangingPunct="0">
              <a:lnSpc>
                <a:spcPct val="85000"/>
              </a:lnSpc>
            </a:pPr>
            <a:r>
              <a:rPr lang="en-US" altLang="zh-CN" b="1">
                <a:latin typeface="Helvetica" pitchFamily="34" charset="0"/>
              </a:rPr>
              <a:t>Increasing</a:t>
            </a:r>
          </a:p>
          <a:p>
            <a:pPr algn="ctr" eaLnBrk="0" hangingPunct="0">
              <a:lnSpc>
                <a:spcPct val="85000"/>
              </a:lnSpc>
            </a:pPr>
            <a:r>
              <a:rPr lang="en-US" altLang="zh-CN" b="1">
                <a:latin typeface="Helvetica" pitchFamily="34" charset="0"/>
              </a:rPr>
              <a:t>Logical</a:t>
            </a:r>
          </a:p>
          <a:p>
            <a:pPr algn="ctr" eaLnBrk="0" hangingPunct="0">
              <a:lnSpc>
                <a:spcPct val="85000"/>
              </a:lnSpc>
            </a:pPr>
            <a:r>
              <a:rPr lang="en-US" altLang="zh-CN" b="1">
                <a:latin typeface="Helvetica" pitchFamily="34" charset="0"/>
              </a:rPr>
              <a:t>Disk </a:t>
            </a:r>
          </a:p>
          <a:p>
            <a:pPr algn="ctr" eaLnBrk="0" hangingPunct="0">
              <a:lnSpc>
                <a:spcPct val="85000"/>
              </a:lnSpc>
            </a:pPr>
            <a:r>
              <a:rPr lang="en-US" altLang="zh-CN" b="1">
                <a:latin typeface="Helvetica" pitchFamily="34" charset="0"/>
              </a:rPr>
              <a:t>Addresses</a:t>
            </a:r>
          </a:p>
        </p:txBody>
      </p:sp>
      <p:sp>
        <p:nvSpPr>
          <p:cNvPr id="102451" name="Line 51"/>
          <p:cNvSpPr>
            <a:spLocks noChangeShapeType="1"/>
          </p:cNvSpPr>
          <p:nvPr/>
        </p:nvSpPr>
        <p:spPr bwMode="auto">
          <a:xfrm>
            <a:off x="9893300" y="2527300"/>
            <a:ext cx="0" cy="1181100"/>
          </a:xfrm>
          <a:prstGeom prst="line">
            <a:avLst/>
          </a:prstGeom>
          <a:noFill/>
          <a:ln w="25400">
            <a:solidFill>
              <a:schemeClr val="tx1"/>
            </a:solidFill>
            <a:round/>
            <a:headEnd/>
            <a:tailEnd type="triangle" w="med" len="med"/>
          </a:ln>
          <a:effectLst/>
        </p:spPr>
        <p:txBody>
          <a:bodyPr wrap="none" anchor="ctr"/>
          <a:lstStyle/>
          <a:p>
            <a:endParaRPr lang="zh-CN" altLang="en-US"/>
          </a:p>
        </p:txBody>
      </p:sp>
      <p:sp>
        <p:nvSpPr>
          <p:cNvPr id="102452" name="Line 52"/>
          <p:cNvSpPr>
            <a:spLocks noChangeShapeType="1"/>
          </p:cNvSpPr>
          <p:nvPr/>
        </p:nvSpPr>
        <p:spPr bwMode="auto">
          <a:xfrm>
            <a:off x="4114800" y="5943600"/>
            <a:ext cx="330200" cy="723900"/>
          </a:xfrm>
          <a:prstGeom prst="line">
            <a:avLst/>
          </a:prstGeom>
          <a:noFill/>
          <a:ln w="25400">
            <a:pattFill prst="narVert">
              <a:fgClr>
                <a:schemeClr val="tx1"/>
              </a:fgClr>
              <a:bgClr>
                <a:schemeClr val="bg1"/>
              </a:bgClr>
            </a:pattFill>
            <a:round/>
            <a:headEnd/>
            <a:tailEnd/>
          </a:ln>
          <a:effectLst/>
        </p:spPr>
        <p:txBody>
          <a:bodyPr wrap="none" anchor="ctr"/>
          <a:lstStyle/>
          <a:p>
            <a:endParaRPr lang="zh-CN" altLang="en-US"/>
          </a:p>
        </p:txBody>
      </p:sp>
      <p:sp>
        <p:nvSpPr>
          <p:cNvPr id="102453" name="Line 53"/>
          <p:cNvSpPr>
            <a:spLocks noChangeShapeType="1"/>
          </p:cNvSpPr>
          <p:nvPr/>
        </p:nvSpPr>
        <p:spPr bwMode="auto">
          <a:xfrm>
            <a:off x="1993900" y="1549400"/>
            <a:ext cx="63500" cy="165100"/>
          </a:xfrm>
          <a:prstGeom prst="line">
            <a:avLst/>
          </a:prstGeom>
          <a:noFill/>
          <a:ln w="25400">
            <a:pattFill prst="narVert">
              <a:fgClr>
                <a:schemeClr val="tx1"/>
              </a:fgClr>
              <a:bgClr>
                <a:schemeClr val="bg1"/>
              </a:bgClr>
            </a:pattFill>
            <a:round/>
            <a:headEnd/>
            <a:tailEnd/>
          </a:ln>
          <a:effectLst/>
        </p:spPr>
        <p:txBody>
          <a:bodyPr wrap="none" anchor="ctr"/>
          <a:lstStyle/>
          <a:p>
            <a:endParaRPr lang="zh-CN" altLang="en-US"/>
          </a:p>
        </p:txBody>
      </p:sp>
      <p:sp>
        <p:nvSpPr>
          <p:cNvPr id="154678" name="Rectangle 54"/>
          <p:cNvSpPr>
            <a:spLocks noChangeArrowheads="1"/>
          </p:cNvSpPr>
          <p:nvPr/>
        </p:nvSpPr>
        <p:spPr bwMode="auto">
          <a:xfrm>
            <a:off x="4572000" y="1524000"/>
            <a:ext cx="609600" cy="609600"/>
          </a:xfrm>
          <a:prstGeom prst="rect">
            <a:avLst/>
          </a:prstGeom>
          <a:noFill/>
          <a:ln w="57150">
            <a:solidFill>
              <a:srgbClr val="FF0000"/>
            </a:solidFill>
            <a:miter lim="800000"/>
            <a:headEnd/>
            <a:tailEnd/>
          </a:ln>
          <a:effectLst/>
        </p:spPr>
        <p:txBody>
          <a:bodyPr wrap="none" anchor="ctr"/>
          <a:lstStyle/>
          <a:p>
            <a:endParaRPr lang="zh-CN" altLang="en-US"/>
          </a:p>
        </p:txBody>
      </p:sp>
      <p:sp>
        <p:nvSpPr>
          <p:cNvPr id="154679" name="Rectangle 55"/>
          <p:cNvSpPr>
            <a:spLocks noChangeArrowheads="1"/>
          </p:cNvSpPr>
          <p:nvPr/>
        </p:nvSpPr>
        <p:spPr bwMode="auto">
          <a:xfrm>
            <a:off x="8229600" y="1524000"/>
            <a:ext cx="609600" cy="609600"/>
          </a:xfrm>
          <a:prstGeom prst="rect">
            <a:avLst/>
          </a:prstGeom>
          <a:noFill/>
          <a:ln w="57150">
            <a:solidFill>
              <a:srgbClr val="FF0000"/>
            </a:solidFill>
            <a:miter lim="800000"/>
            <a:headEnd/>
            <a:tailEnd/>
          </a:ln>
          <a:effectLst/>
        </p:spPr>
        <p:txBody>
          <a:bodyPr wrap="none" anchor="ctr"/>
          <a:lstStyle/>
          <a:p>
            <a:endParaRPr lang="zh-CN" altLang="en-US"/>
          </a:p>
        </p:txBody>
      </p:sp>
      <p:sp>
        <p:nvSpPr>
          <p:cNvPr id="154680" name="Rectangle 56"/>
          <p:cNvSpPr>
            <a:spLocks noChangeArrowheads="1"/>
          </p:cNvSpPr>
          <p:nvPr/>
        </p:nvSpPr>
        <p:spPr bwMode="auto">
          <a:xfrm>
            <a:off x="5486400" y="2286000"/>
            <a:ext cx="609600" cy="609600"/>
          </a:xfrm>
          <a:prstGeom prst="rect">
            <a:avLst/>
          </a:prstGeom>
          <a:noFill/>
          <a:ln w="57150">
            <a:solidFill>
              <a:srgbClr val="FF0000"/>
            </a:solidFill>
            <a:miter lim="800000"/>
            <a:headEnd/>
            <a:tailEnd/>
          </a:ln>
          <a:effectLst/>
        </p:spPr>
        <p:txBody>
          <a:bodyPr wrap="none" anchor="ctr"/>
          <a:lstStyle/>
          <a:p>
            <a:endParaRPr lang="zh-CN" altLang="en-US"/>
          </a:p>
        </p:txBody>
      </p:sp>
      <p:sp>
        <p:nvSpPr>
          <p:cNvPr id="154681" name="Rectangle 57"/>
          <p:cNvSpPr>
            <a:spLocks noChangeArrowheads="1"/>
          </p:cNvSpPr>
          <p:nvPr/>
        </p:nvSpPr>
        <p:spPr bwMode="auto">
          <a:xfrm>
            <a:off x="7315200" y="2286000"/>
            <a:ext cx="609600" cy="609600"/>
          </a:xfrm>
          <a:prstGeom prst="rect">
            <a:avLst/>
          </a:prstGeom>
          <a:noFill/>
          <a:ln w="57150">
            <a:solidFill>
              <a:srgbClr val="FF0000"/>
            </a:solidFill>
            <a:miter lim="800000"/>
            <a:headEnd/>
            <a:tailEnd/>
          </a:ln>
          <a:effectLst/>
        </p:spPr>
        <p:txBody>
          <a:bodyPr wrap="none" anchor="ctr"/>
          <a:lstStyle/>
          <a:p>
            <a:endParaRPr lang="zh-CN" altLang="en-US"/>
          </a:p>
        </p:txBody>
      </p:sp>
      <p:sp>
        <p:nvSpPr>
          <p:cNvPr id="154682" name="Rectangle 58"/>
          <p:cNvSpPr>
            <a:spLocks noChangeArrowheads="1"/>
          </p:cNvSpPr>
          <p:nvPr/>
        </p:nvSpPr>
        <p:spPr bwMode="auto">
          <a:xfrm>
            <a:off x="2133600" y="4267201"/>
            <a:ext cx="2057400" cy="1661993"/>
          </a:xfrm>
          <a:prstGeom prst="rect">
            <a:avLst/>
          </a:prstGeom>
          <a:noFill/>
          <a:ln w="12700">
            <a:noFill/>
            <a:miter lim="800000"/>
            <a:headEnd/>
            <a:tailEnd/>
          </a:ln>
          <a:effectLst/>
        </p:spPr>
        <p:txBody>
          <a:bodyPr>
            <a:spAutoFit/>
          </a:bodyPr>
          <a:lstStyle/>
          <a:p>
            <a:pPr eaLnBrk="0" hangingPunct="0">
              <a:lnSpc>
                <a:spcPct val="85000"/>
              </a:lnSpc>
            </a:pPr>
            <a:r>
              <a:rPr lang="en-US" altLang="zh-CN" sz="2400" b="1" dirty="0">
                <a:latin typeface="Helvetica" pitchFamily="34" charset="0"/>
              </a:rPr>
              <a:t>Example: write to </a:t>
            </a:r>
            <a:r>
              <a:rPr lang="en-US" altLang="zh-CN" sz="2400" b="1" dirty="0" err="1">
                <a:latin typeface="Helvetica" pitchFamily="34" charset="0"/>
              </a:rPr>
              <a:t>D0</a:t>
            </a:r>
            <a:r>
              <a:rPr lang="en-US" altLang="zh-CN" sz="2400" b="1" dirty="0">
                <a:latin typeface="Helvetica" pitchFamily="34" charset="0"/>
              </a:rPr>
              <a:t>, </a:t>
            </a:r>
            <a:r>
              <a:rPr lang="en-US" altLang="zh-CN" sz="2400" b="1" dirty="0" err="1">
                <a:latin typeface="Helvetica" pitchFamily="34" charset="0"/>
              </a:rPr>
              <a:t>D5</a:t>
            </a:r>
            <a:r>
              <a:rPr lang="en-US" altLang="zh-CN" sz="2400" b="1" dirty="0">
                <a:latin typeface="Helvetica" pitchFamily="34" charset="0"/>
              </a:rPr>
              <a:t> uses disks 0, 1, 3, 4</a:t>
            </a:r>
          </a:p>
        </p:txBody>
      </p:sp>
    </p:spTree>
  </p:cSld>
  <p:clrMapOvr>
    <a:overrideClrMapping bg1="lt1" tx1="dk1" bg2="lt2" tx2="dk2" accent1="accent1" accent2="accent2" accent3="accent3" accent4="accent4" accent5="accent5" accent6="accent6" hlink="hlink" folHlink="folHlink"/>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468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46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467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468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546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78" grpId="0" animBg="1"/>
      <p:bldP spid="154679" grpId="0" animBg="1"/>
      <p:bldP spid="154680" grpId="0" animBg="1"/>
      <p:bldP spid="154681" grpId="0" animBg="1"/>
      <p:bldP spid="154682" grpId="0" build="p"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defRPr/>
            </a:pPr>
            <a:r>
              <a:rPr lang="en-US" altLang="zh-CN" smtClean="0">
                <a:solidFill>
                  <a:srgbClr val="FC0128"/>
                </a:solidFill>
              </a:rPr>
              <a:t>RAID 6: P+Q Redundancy</a:t>
            </a:r>
          </a:p>
        </p:txBody>
      </p:sp>
      <p:sp>
        <p:nvSpPr>
          <p:cNvPr id="103427" name="Rectangle 3"/>
          <p:cNvSpPr>
            <a:spLocks noGrp="1" noChangeArrowheads="1"/>
          </p:cNvSpPr>
          <p:nvPr>
            <p:ph idx="1"/>
          </p:nvPr>
        </p:nvSpPr>
        <p:spPr>
          <a:xfrm>
            <a:off x="2208214" y="1981200"/>
            <a:ext cx="7920037" cy="4114800"/>
          </a:xfrm>
        </p:spPr>
        <p:txBody>
          <a:bodyPr/>
          <a:lstStyle/>
          <a:p>
            <a:pPr eaLnBrk="1" hangingPunct="1"/>
            <a:r>
              <a:rPr lang="en-US" altLang="zh-CN" dirty="0" smtClean="0"/>
              <a:t>When a single failure correction is not sufficient, Parity can be generalized to have a second calculation over data and another check disk of information. </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46" name="Rectangle 14"/>
          <p:cNvSpPr>
            <a:spLocks noGrp="1" noChangeArrowheads="1"/>
          </p:cNvSpPr>
          <p:nvPr>
            <p:ph type="title"/>
          </p:nvPr>
        </p:nvSpPr>
        <p:spPr>
          <a:xfrm>
            <a:off x="4595802" y="0"/>
            <a:ext cx="5773748" cy="1143000"/>
          </a:xfrm>
        </p:spPr>
        <p:txBody>
          <a:bodyPr/>
          <a:lstStyle/>
          <a:p>
            <a:pPr eaLnBrk="1" hangingPunct="1">
              <a:defRPr/>
            </a:pPr>
            <a:r>
              <a:rPr lang="en-US" altLang="zh-CN" sz="2400" dirty="0">
                <a:solidFill>
                  <a:srgbClr val="FC0128"/>
                </a:solidFill>
              </a:rPr>
              <a:t>Summary: RAID Techniques: Goal was performance, popularity due to reliability of storage</a:t>
            </a:r>
          </a:p>
        </p:txBody>
      </p:sp>
      <p:sp>
        <p:nvSpPr>
          <p:cNvPr id="104463" name="Rectangle 15"/>
          <p:cNvSpPr>
            <a:spLocks noChangeArrowheads="1"/>
          </p:cNvSpPr>
          <p:nvPr/>
        </p:nvSpPr>
        <p:spPr bwMode="auto">
          <a:xfrm>
            <a:off x="1814514" y="1446214"/>
            <a:ext cx="4289637" cy="325217"/>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i="1" dirty="0">
                <a:solidFill>
                  <a:srgbClr val="0000FF"/>
                </a:solidFill>
              </a:rPr>
              <a:t>•  Disk Mirroring, Shadowing (RAID 1</a:t>
            </a:r>
            <a:r>
              <a:rPr lang="en-US" altLang="zh-CN" b="1" i="1" dirty="0"/>
              <a:t>)</a:t>
            </a:r>
          </a:p>
        </p:txBody>
      </p:sp>
      <p:sp>
        <p:nvSpPr>
          <p:cNvPr id="104464" name="Rectangle 16"/>
          <p:cNvSpPr>
            <a:spLocks noChangeArrowheads="1"/>
          </p:cNvSpPr>
          <p:nvPr/>
        </p:nvSpPr>
        <p:spPr bwMode="auto">
          <a:xfrm>
            <a:off x="2452663" y="1857364"/>
            <a:ext cx="5312353" cy="1267014"/>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a:t>Each disk is fully duplicated onto its "shadow"</a:t>
            </a:r>
          </a:p>
          <a:p>
            <a:pPr eaLnBrk="0" hangingPunct="0">
              <a:lnSpc>
                <a:spcPct val="85000"/>
              </a:lnSpc>
            </a:pPr>
            <a:r>
              <a:rPr lang="en-US" altLang="zh-CN" b="1"/>
              <a:t>      </a:t>
            </a:r>
          </a:p>
          <a:p>
            <a:pPr eaLnBrk="0" hangingPunct="0">
              <a:lnSpc>
                <a:spcPct val="85000"/>
              </a:lnSpc>
            </a:pPr>
            <a:r>
              <a:rPr lang="en-US" altLang="zh-CN" b="1"/>
              <a:t>Logical write = two physical writes</a:t>
            </a:r>
          </a:p>
          <a:p>
            <a:pPr eaLnBrk="0" hangingPunct="0">
              <a:lnSpc>
                <a:spcPct val="85000"/>
              </a:lnSpc>
            </a:pPr>
            <a:endParaRPr lang="en-US" altLang="zh-CN" b="1"/>
          </a:p>
          <a:p>
            <a:pPr eaLnBrk="0" hangingPunct="0">
              <a:lnSpc>
                <a:spcPct val="85000"/>
              </a:lnSpc>
            </a:pPr>
            <a:r>
              <a:rPr lang="en-US" altLang="zh-CN" b="1"/>
              <a:t>100% capacity overhead</a:t>
            </a:r>
          </a:p>
        </p:txBody>
      </p:sp>
      <p:sp>
        <p:nvSpPr>
          <p:cNvPr id="104465" name="Rectangle 17"/>
          <p:cNvSpPr>
            <a:spLocks noChangeArrowheads="1"/>
          </p:cNvSpPr>
          <p:nvPr/>
        </p:nvSpPr>
        <p:spPr bwMode="auto">
          <a:xfrm>
            <a:off x="1852613" y="3344863"/>
            <a:ext cx="4438650" cy="322262"/>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i="1" dirty="0">
                <a:solidFill>
                  <a:srgbClr val="0000FF"/>
                </a:solidFill>
              </a:rPr>
              <a:t>•  Parity Data Bandwidth Array (RAID 3)</a:t>
            </a:r>
          </a:p>
        </p:txBody>
      </p:sp>
      <p:sp>
        <p:nvSpPr>
          <p:cNvPr id="104466" name="Rectangle 18"/>
          <p:cNvSpPr>
            <a:spLocks noChangeArrowheads="1"/>
          </p:cNvSpPr>
          <p:nvPr/>
        </p:nvSpPr>
        <p:spPr bwMode="auto">
          <a:xfrm>
            <a:off x="2436814" y="3776664"/>
            <a:ext cx="4106895" cy="796115"/>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a:t>Parity computed horizontally</a:t>
            </a:r>
          </a:p>
          <a:p>
            <a:pPr eaLnBrk="0" hangingPunct="0">
              <a:lnSpc>
                <a:spcPct val="85000"/>
              </a:lnSpc>
            </a:pPr>
            <a:endParaRPr lang="en-US" altLang="zh-CN" b="1"/>
          </a:p>
          <a:p>
            <a:pPr eaLnBrk="0" hangingPunct="0">
              <a:lnSpc>
                <a:spcPct val="85000"/>
              </a:lnSpc>
            </a:pPr>
            <a:r>
              <a:rPr lang="en-US" altLang="zh-CN" b="1"/>
              <a:t>Logically a single high data bw disk</a:t>
            </a:r>
          </a:p>
        </p:txBody>
      </p:sp>
      <p:sp>
        <p:nvSpPr>
          <p:cNvPr id="104467" name="Rectangle 19"/>
          <p:cNvSpPr>
            <a:spLocks noChangeArrowheads="1"/>
          </p:cNvSpPr>
          <p:nvPr/>
        </p:nvSpPr>
        <p:spPr bwMode="auto">
          <a:xfrm>
            <a:off x="1881158" y="4714884"/>
            <a:ext cx="4146550" cy="322262"/>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i="1" dirty="0">
                <a:solidFill>
                  <a:srgbClr val="0000FF"/>
                </a:solidFill>
              </a:rPr>
              <a:t>•  High I/O Rate Parity Array (RAID 5)</a:t>
            </a:r>
          </a:p>
        </p:txBody>
      </p:sp>
      <p:sp>
        <p:nvSpPr>
          <p:cNvPr id="104468" name="Rectangle 20"/>
          <p:cNvSpPr>
            <a:spLocks noChangeArrowheads="1"/>
          </p:cNvSpPr>
          <p:nvPr/>
        </p:nvSpPr>
        <p:spPr bwMode="auto">
          <a:xfrm>
            <a:off x="2524101" y="5072074"/>
            <a:ext cx="3786294" cy="1267014"/>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dirty="0"/>
              <a:t>Interleaved parity blocks</a:t>
            </a:r>
          </a:p>
          <a:p>
            <a:pPr eaLnBrk="0" hangingPunct="0">
              <a:lnSpc>
                <a:spcPct val="85000"/>
              </a:lnSpc>
            </a:pPr>
            <a:endParaRPr lang="en-US" altLang="zh-CN" b="1" dirty="0"/>
          </a:p>
          <a:p>
            <a:pPr eaLnBrk="0" hangingPunct="0">
              <a:lnSpc>
                <a:spcPct val="85000"/>
              </a:lnSpc>
            </a:pPr>
            <a:r>
              <a:rPr lang="en-US" altLang="zh-CN" b="1" dirty="0"/>
              <a:t>Independent reads and writes</a:t>
            </a:r>
          </a:p>
          <a:p>
            <a:pPr eaLnBrk="0" hangingPunct="0">
              <a:lnSpc>
                <a:spcPct val="85000"/>
              </a:lnSpc>
            </a:pPr>
            <a:endParaRPr lang="en-US" altLang="zh-CN" b="1" dirty="0"/>
          </a:p>
          <a:p>
            <a:pPr eaLnBrk="0" hangingPunct="0">
              <a:lnSpc>
                <a:spcPct val="85000"/>
              </a:lnSpc>
            </a:pPr>
            <a:r>
              <a:rPr lang="en-US" altLang="zh-CN" b="1" dirty="0"/>
              <a:t>Logical write = 2 reads + 2 writes</a:t>
            </a:r>
          </a:p>
        </p:txBody>
      </p:sp>
      <p:grpSp>
        <p:nvGrpSpPr>
          <p:cNvPr id="67" name="组合 66"/>
          <p:cNvGrpSpPr/>
          <p:nvPr/>
        </p:nvGrpSpPr>
        <p:grpSpPr>
          <a:xfrm>
            <a:off x="7239000" y="5165725"/>
            <a:ext cx="3130550" cy="1639888"/>
            <a:chOff x="5715000" y="5165725"/>
            <a:chExt cx="3130550" cy="1639888"/>
          </a:xfrm>
        </p:grpSpPr>
        <p:sp>
          <p:nvSpPr>
            <p:cNvPr id="104450" name="Rectangle 2"/>
            <p:cNvSpPr>
              <a:spLocks noChangeArrowheads="1"/>
            </p:cNvSpPr>
            <p:nvPr/>
          </p:nvSpPr>
          <p:spPr bwMode="auto">
            <a:xfrm>
              <a:off x="5715000" y="5365750"/>
              <a:ext cx="704850" cy="1203325"/>
            </a:xfrm>
            <a:prstGeom prst="rect">
              <a:avLst/>
            </a:prstGeom>
            <a:noFill/>
            <a:ln w="25400">
              <a:solidFill>
                <a:srgbClr val="000000"/>
              </a:solidFill>
              <a:miter lim="800000"/>
              <a:headEnd/>
              <a:tailEnd/>
            </a:ln>
            <a:effectLst/>
          </p:spPr>
          <p:txBody>
            <a:bodyPr wrap="none" anchor="ctr"/>
            <a:lstStyle/>
            <a:p>
              <a:endParaRPr lang="zh-CN" altLang="en-US"/>
            </a:p>
          </p:txBody>
        </p:sp>
        <p:sp>
          <p:nvSpPr>
            <p:cNvPr id="104451" name="Oval 3"/>
            <p:cNvSpPr>
              <a:spLocks noChangeArrowheads="1"/>
            </p:cNvSpPr>
            <p:nvPr/>
          </p:nvSpPr>
          <p:spPr bwMode="auto">
            <a:xfrm>
              <a:off x="5715000" y="5165725"/>
              <a:ext cx="704850" cy="434975"/>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52" name="Oval 4"/>
            <p:cNvSpPr>
              <a:spLocks noChangeArrowheads="1"/>
            </p:cNvSpPr>
            <p:nvPr/>
          </p:nvSpPr>
          <p:spPr bwMode="auto">
            <a:xfrm>
              <a:off x="5715000" y="6359525"/>
              <a:ext cx="704850" cy="433388"/>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53" name="Rectangle 5"/>
            <p:cNvSpPr>
              <a:spLocks noChangeArrowheads="1"/>
            </p:cNvSpPr>
            <p:nvPr/>
          </p:nvSpPr>
          <p:spPr bwMode="auto">
            <a:xfrm>
              <a:off x="6540500" y="5365750"/>
              <a:ext cx="704850" cy="1203325"/>
            </a:xfrm>
            <a:prstGeom prst="rect">
              <a:avLst/>
            </a:prstGeom>
            <a:noFill/>
            <a:ln w="25400">
              <a:solidFill>
                <a:srgbClr val="000000"/>
              </a:solidFill>
              <a:miter lim="800000"/>
              <a:headEnd/>
              <a:tailEnd/>
            </a:ln>
            <a:effectLst/>
          </p:spPr>
          <p:txBody>
            <a:bodyPr wrap="none" anchor="ctr"/>
            <a:lstStyle/>
            <a:p>
              <a:endParaRPr lang="zh-CN" altLang="en-US"/>
            </a:p>
          </p:txBody>
        </p:sp>
        <p:sp>
          <p:nvSpPr>
            <p:cNvPr id="104454" name="Oval 6"/>
            <p:cNvSpPr>
              <a:spLocks noChangeArrowheads="1"/>
            </p:cNvSpPr>
            <p:nvPr/>
          </p:nvSpPr>
          <p:spPr bwMode="auto">
            <a:xfrm>
              <a:off x="6540500" y="5165725"/>
              <a:ext cx="704850" cy="434975"/>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55" name="Oval 7"/>
            <p:cNvSpPr>
              <a:spLocks noChangeArrowheads="1"/>
            </p:cNvSpPr>
            <p:nvPr/>
          </p:nvSpPr>
          <p:spPr bwMode="auto">
            <a:xfrm>
              <a:off x="6540500" y="6359525"/>
              <a:ext cx="704850" cy="433388"/>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56" name="Rectangle 8"/>
            <p:cNvSpPr>
              <a:spLocks noChangeArrowheads="1"/>
            </p:cNvSpPr>
            <p:nvPr/>
          </p:nvSpPr>
          <p:spPr bwMode="auto">
            <a:xfrm>
              <a:off x="7340600" y="5365750"/>
              <a:ext cx="704850" cy="1203325"/>
            </a:xfrm>
            <a:prstGeom prst="rect">
              <a:avLst/>
            </a:prstGeom>
            <a:noFill/>
            <a:ln w="25400">
              <a:solidFill>
                <a:srgbClr val="000000"/>
              </a:solidFill>
              <a:miter lim="800000"/>
              <a:headEnd/>
              <a:tailEnd/>
            </a:ln>
            <a:effectLst/>
          </p:spPr>
          <p:txBody>
            <a:bodyPr wrap="none" anchor="ctr"/>
            <a:lstStyle/>
            <a:p>
              <a:endParaRPr lang="zh-CN" altLang="en-US"/>
            </a:p>
          </p:txBody>
        </p:sp>
        <p:sp>
          <p:nvSpPr>
            <p:cNvPr id="104457" name="Oval 9"/>
            <p:cNvSpPr>
              <a:spLocks noChangeArrowheads="1"/>
            </p:cNvSpPr>
            <p:nvPr/>
          </p:nvSpPr>
          <p:spPr bwMode="auto">
            <a:xfrm>
              <a:off x="7340600" y="5165725"/>
              <a:ext cx="704850" cy="434975"/>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58" name="Oval 10"/>
            <p:cNvSpPr>
              <a:spLocks noChangeArrowheads="1"/>
            </p:cNvSpPr>
            <p:nvPr/>
          </p:nvSpPr>
          <p:spPr bwMode="auto">
            <a:xfrm>
              <a:off x="7340600" y="6359525"/>
              <a:ext cx="704850" cy="433388"/>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59" name="Rectangle 11"/>
            <p:cNvSpPr>
              <a:spLocks noChangeArrowheads="1"/>
            </p:cNvSpPr>
            <p:nvPr/>
          </p:nvSpPr>
          <p:spPr bwMode="auto">
            <a:xfrm>
              <a:off x="8140700" y="5378450"/>
              <a:ext cx="704850" cy="1203325"/>
            </a:xfrm>
            <a:prstGeom prst="rect">
              <a:avLst/>
            </a:prstGeom>
            <a:noFill/>
            <a:ln w="25400">
              <a:solidFill>
                <a:srgbClr val="000000"/>
              </a:solidFill>
              <a:miter lim="800000"/>
              <a:headEnd/>
              <a:tailEnd/>
            </a:ln>
            <a:effectLst/>
          </p:spPr>
          <p:txBody>
            <a:bodyPr wrap="none" anchor="ctr"/>
            <a:lstStyle/>
            <a:p>
              <a:endParaRPr lang="zh-CN" altLang="en-US"/>
            </a:p>
          </p:txBody>
        </p:sp>
        <p:sp>
          <p:nvSpPr>
            <p:cNvPr id="104460" name="Oval 12"/>
            <p:cNvSpPr>
              <a:spLocks noChangeArrowheads="1"/>
            </p:cNvSpPr>
            <p:nvPr/>
          </p:nvSpPr>
          <p:spPr bwMode="auto">
            <a:xfrm>
              <a:off x="8140700" y="5178425"/>
              <a:ext cx="704850" cy="434975"/>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61" name="Oval 13"/>
            <p:cNvSpPr>
              <a:spLocks noChangeArrowheads="1"/>
            </p:cNvSpPr>
            <p:nvPr/>
          </p:nvSpPr>
          <p:spPr bwMode="auto">
            <a:xfrm>
              <a:off x="8140700" y="6372225"/>
              <a:ext cx="704850" cy="433388"/>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69" name="Rectangle 21" descr="50%"/>
            <p:cNvSpPr>
              <a:spLocks noChangeArrowheads="1"/>
            </p:cNvSpPr>
            <p:nvPr/>
          </p:nvSpPr>
          <p:spPr bwMode="auto">
            <a:xfrm>
              <a:off x="5861050" y="65008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70" name="Rectangle 22" descr="50%"/>
            <p:cNvSpPr>
              <a:spLocks noChangeArrowheads="1"/>
            </p:cNvSpPr>
            <p:nvPr/>
          </p:nvSpPr>
          <p:spPr bwMode="auto">
            <a:xfrm>
              <a:off x="6699250" y="53070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71" name="Rectangle 23" descr="50%"/>
            <p:cNvSpPr>
              <a:spLocks noChangeArrowheads="1"/>
            </p:cNvSpPr>
            <p:nvPr/>
          </p:nvSpPr>
          <p:spPr bwMode="auto">
            <a:xfrm>
              <a:off x="7486650" y="53197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72" name="Rectangle 24" descr="50%"/>
            <p:cNvSpPr>
              <a:spLocks noChangeArrowheads="1"/>
            </p:cNvSpPr>
            <p:nvPr/>
          </p:nvSpPr>
          <p:spPr bwMode="auto">
            <a:xfrm>
              <a:off x="5861050" y="56372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73" name="Rectangle 25" descr="50%"/>
            <p:cNvSpPr>
              <a:spLocks noChangeArrowheads="1"/>
            </p:cNvSpPr>
            <p:nvPr/>
          </p:nvSpPr>
          <p:spPr bwMode="auto">
            <a:xfrm>
              <a:off x="6699250" y="56372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74" name="Rectangle 26" descr="50%"/>
            <p:cNvSpPr>
              <a:spLocks noChangeArrowheads="1"/>
            </p:cNvSpPr>
            <p:nvPr/>
          </p:nvSpPr>
          <p:spPr bwMode="auto">
            <a:xfrm>
              <a:off x="8299450" y="56626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75" name="Rectangle 27" descr="50%"/>
            <p:cNvSpPr>
              <a:spLocks noChangeArrowheads="1"/>
            </p:cNvSpPr>
            <p:nvPr/>
          </p:nvSpPr>
          <p:spPr bwMode="auto">
            <a:xfrm>
              <a:off x="5861050" y="59293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76" name="Rectangle 28" descr="50%"/>
            <p:cNvSpPr>
              <a:spLocks noChangeArrowheads="1"/>
            </p:cNvSpPr>
            <p:nvPr/>
          </p:nvSpPr>
          <p:spPr bwMode="auto">
            <a:xfrm>
              <a:off x="7499350" y="59293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77" name="Rectangle 29" descr="50%"/>
            <p:cNvSpPr>
              <a:spLocks noChangeArrowheads="1"/>
            </p:cNvSpPr>
            <p:nvPr/>
          </p:nvSpPr>
          <p:spPr bwMode="auto">
            <a:xfrm>
              <a:off x="8299450" y="59420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78" name="Rectangle 30" descr="50%"/>
            <p:cNvSpPr>
              <a:spLocks noChangeArrowheads="1"/>
            </p:cNvSpPr>
            <p:nvPr/>
          </p:nvSpPr>
          <p:spPr bwMode="auto">
            <a:xfrm>
              <a:off x="7499350" y="62087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79" name="Rectangle 31" descr="50%"/>
            <p:cNvSpPr>
              <a:spLocks noChangeArrowheads="1"/>
            </p:cNvSpPr>
            <p:nvPr/>
          </p:nvSpPr>
          <p:spPr bwMode="auto">
            <a:xfrm>
              <a:off x="8299450" y="62341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80" name="Rectangle 32" descr="50%"/>
            <p:cNvSpPr>
              <a:spLocks noChangeArrowheads="1"/>
            </p:cNvSpPr>
            <p:nvPr/>
          </p:nvSpPr>
          <p:spPr bwMode="auto">
            <a:xfrm>
              <a:off x="6699250" y="62341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81" name="Rectangle 33" descr="50%"/>
            <p:cNvSpPr>
              <a:spLocks noChangeArrowheads="1"/>
            </p:cNvSpPr>
            <p:nvPr/>
          </p:nvSpPr>
          <p:spPr bwMode="auto">
            <a:xfrm>
              <a:off x="5861050" y="53197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82" name="Rectangle 34" descr="50%"/>
            <p:cNvSpPr>
              <a:spLocks noChangeArrowheads="1"/>
            </p:cNvSpPr>
            <p:nvPr/>
          </p:nvSpPr>
          <p:spPr bwMode="auto">
            <a:xfrm>
              <a:off x="6699250" y="65135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83" name="Rectangle 35" descr="50%"/>
            <p:cNvSpPr>
              <a:spLocks noChangeArrowheads="1"/>
            </p:cNvSpPr>
            <p:nvPr/>
          </p:nvSpPr>
          <p:spPr bwMode="auto">
            <a:xfrm>
              <a:off x="7499350" y="65008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84" name="Rectangle 36" descr="Light vertical"/>
            <p:cNvSpPr>
              <a:spLocks noChangeArrowheads="1"/>
            </p:cNvSpPr>
            <p:nvPr/>
          </p:nvSpPr>
          <p:spPr bwMode="auto">
            <a:xfrm>
              <a:off x="8286750" y="5332413"/>
              <a:ext cx="419100" cy="215900"/>
            </a:xfrm>
            <a:prstGeom prst="rect">
              <a:avLst/>
            </a:prstGeom>
            <a:pattFill prst="ltVert">
              <a:fgClr>
                <a:srgbClr val="00FF00"/>
              </a:fgClr>
              <a:bgClr>
                <a:schemeClr val="bg1"/>
              </a:bgClr>
            </a:pattFill>
            <a:ln w="25400">
              <a:solidFill>
                <a:srgbClr val="00FF00"/>
              </a:solidFill>
              <a:miter lim="800000"/>
              <a:headEnd/>
              <a:tailEnd/>
            </a:ln>
            <a:effectLst/>
          </p:spPr>
          <p:txBody>
            <a:bodyPr wrap="none" anchor="ctr"/>
            <a:lstStyle/>
            <a:p>
              <a:endParaRPr lang="zh-CN" altLang="en-US"/>
            </a:p>
          </p:txBody>
        </p:sp>
        <p:sp>
          <p:nvSpPr>
            <p:cNvPr id="104485" name="Rectangle 37" descr="Light vertical"/>
            <p:cNvSpPr>
              <a:spLocks noChangeArrowheads="1"/>
            </p:cNvSpPr>
            <p:nvPr/>
          </p:nvSpPr>
          <p:spPr bwMode="auto">
            <a:xfrm>
              <a:off x="7499350" y="5637213"/>
              <a:ext cx="419100" cy="215900"/>
            </a:xfrm>
            <a:prstGeom prst="rect">
              <a:avLst/>
            </a:prstGeom>
            <a:pattFill prst="ltVert">
              <a:fgClr>
                <a:srgbClr val="00FF00"/>
              </a:fgClr>
              <a:bgClr>
                <a:schemeClr val="bg1"/>
              </a:bgClr>
            </a:pattFill>
            <a:ln w="25400">
              <a:solidFill>
                <a:srgbClr val="00FF00"/>
              </a:solidFill>
              <a:miter lim="800000"/>
              <a:headEnd/>
              <a:tailEnd/>
            </a:ln>
            <a:effectLst/>
          </p:spPr>
          <p:txBody>
            <a:bodyPr wrap="none" anchor="ctr"/>
            <a:lstStyle/>
            <a:p>
              <a:endParaRPr lang="zh-CN" altLang="en-US"/>
            </a:p>
          </p:txBody>
        </p:sp>
        <p:sp>
          <p:nvSpPr>
            <p:cNvPr id="104486" name="Rectangle 38" descr="Light vertical"/>
            <p:cNvSpPr>
              <a:spLocks noChangeArrowheads="1"/>
            </p:cNvSpPr>
            <p:nvPr/>
          </p:nvSpPr>
          <p:spPr bwMode="auto">
            <a:xfrm>
              <a:off x="6699250" y="5929313"/>
              <a:ext cx="419100" cy="215900"/>
            </a:xfrm>
            <a:prstGeom prst="rect">
              <a:avLst/>
            </a:prstGeom>
            <a:pattFill prst="ltVert">
              <a:fgClr>
                <a:srgbClr val="00FF00"/>
              </a:fgClr>
              <a:bgClr>
                <a:schemeClr val="bg1"/>
              </a:bgClr>
            </a:pattFill>
            <a:ln w="25400">
              <a:solidFill>
                <a:srgbClr val="00FF00"/>
              </a:solidFill>
              <a:miter lim="800000"/>
              <a:headEnd/>
              <a:tailEnd/>
            </a:ln>
            <a:effectLst/>
          </p:spPr>
          <p:txBody>
            <a:bodyPr wrap="none" anchor="ctr"/>
            <a:lstStyle/>
            <a:p>
              <a:endParaRPr lang="zh-CN" altLang="en-US"/>
            </a:p>
          </p:txBody>
        </p:sp>
        <p:sp>
          <p:nvSpPr>
            <p:cNvPr id="104487" name="Rectangle 39" descr="Light vertical"/>
            <p:cNvSpPr>
              <a:spLocks noChangeArrowheads="1"/>
            </p:cNvSpPr>
            <p:nvPr/>
          </p:nvSpPr>
          <p:spPr bwMode="auto">
            <a:xfrm>
              <a:off x="5861050" y="6208713"/>
              <a:ext cx="419100" cy="215900"/>
            </a:xfrm>
            <a:prstGeom prst="rect">
              <a:avLst/>
            </a:prstGeom>
            <a:pattFill prst="ltVert">
              <a:fgClr>
                <a:srgbClr val="00FF00"/>
              </a:fgClr>
              <a:bgClr>
                <a:schemeClr val="bg1"/>
              </a:bgClr>
            </a:pattFill>
            <a:ln w="25400">
              <a:solidFill>
                <a:srgbClr val="00FF00"/>
              </a:solidFill>
              <a:miter lim="800000"/>
              <a:headEnd/>
              <a:tailEnd/>
            </a:ln>
            <a:effectLst/>
          </p:spPr>
          <p:txBody>
            <a:bodyPr wrap="none" anchor="ctr"/>
            <a:lstStyle/>
            <a:p>
              <a:endParaRPr lang="zh-CN" altLang="en-US"/>
            </a:p>
          </p:txBody>
        </p:sp>
        <p:sp>
          <p:nvSpPr>
            <p:cNvPr id="104488" name="Rectangle 40" descr="Light vertical"/>
            <p:cNvSpPr>
              <a:spLocks noChangeArrowheads="1"/>
            </p:cNvSpPr>
            <p:nvPr/>
          </p:nvSpPr>
          <p:spPr bwMode="auto">
            <a:xfrm>
              <a:off x="8299450" y="6513513"/>
              <a:ext cx="419100" cy="215900"/>
            </a:xfrm>
            <a:prstGeom prst="rect">
              <a:avLst/>
            </a:prstGeom>
            <a:pattFill prst="ltVert">
              <a:fgClr>
                <a:srgbClr val="00FF00"/>
              </a:fgClr>
              <a:bgClr>
                <a:schemeClr val="bg1"/>
              </a:bgClr>
            </a:pattFill>
            <a:ln w="25400">
              <a:solidFill>
                <a:srgbClr val="00FF00"/>
              </a:solidFill>
              <a:miter lim="800000"/>
              <a:headEnd/>
              <a:tailEnd/>
            </a:ln>
            <a:effectLst/>
          </p:spPr>
          <p:txBody>
            <a:bodyPr wrap="none" anchor="ctr"/>
            <a:lstStyle/>
            <a:p>
              <a:endParaRPr lang="zh-CN" altLang="en-US"/>
            </a:p>
          </p:txBody>
        </p:sp>
      </p:grpSp>
      <p:grpSp>
        <p:nvGrpSpPr>
          <p:cNvPr id="66" name="组合 65"/>
          <p:cNvGrpSpPr/>
          <p:nvPr/>
        </p:nvGrpSpPr>
        <p:grpSpPr>
          <a:xfrm>
            <a:off x="7239000" y="3267075"/>
            <a:ext cx="3071842" cy="1672928"/>
            <a:chOff x="5715000" y="3267075"/>
            <a:chExt cx="3130550" cy="1744710"/>
          </a:xfrm>
        </p:grpSpPr>
        <p:sp>
          <p:nvSpPr>
            <p:cNvPr id="104495" name="Rectangle 47"/>
            <p:cNvSpPr>
              <a:spLocks noChangeArrowheads="1"/>
            </p:cNvSpPr>
            <p:nvPr/>
          </p:nvSpPr>
          <p:spPr bwMode="auto">
            <a:xfrm>
              <a:off x="5715000" y="3467100"/>
              <a:ext cx="704850" cy="1203325"/>
            </a:xfrm>
            <a:prstGeom prst="rect">
              <a:avLst/>
            </a:prstGeom>
            <a:noFill/>
            <a:ln w="25400">
              <a:solidFill>
                <a:srgbClr val="000000"/>
              </a:solidFill>
              <a:miter lim="800000"/>
              <a:headEnd/>
              <a:tailEnd/>
            </a:ln>
            <a:effectLst/>
          </p:spPr>
          <p:txBody>
            <a:bodyPr wrap="none" anchor="ctr"/>
            <a:lstStyle/>
            <a:p>
              <a:endParaRPr lang="zh-CN" altLang="en-US"/>
            </a:p>
          </p:txBody>
        </p:sp>
        <p:sp>
          <p:nvSpPr>
            <p:cNvPr id="104496" name="Oval 48"/>
            <p:cNvSpPr>
              <a:spLocks noChangeArrowheads="1"/>
            </p:cNvSpPr>
            <p:nvPr/>
          </p:nvSpPr>
          <p:spPr bwMode="auto">
            <a:xfrm>
              <a:off x="5715000" y="3267075"/>
              <a:ext cx="704850" cy="434975"/>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97" name="Oval 49"/>
            <p:cNvSpPr>
              <a:spLocks noChangeArrowheads="1"/>
            </p:cNvSpPr>
            <p:nvPr/>
          </p:nvSpPr>
          <p:spPr bwMode="auto">
            <a:xfrm>
              <a:off x="5715000" y="4460875"/>
              <a:ext cx="704850" cy="433388"/>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98" name="Rectangle 50"/>
            <p:cNvSpPr>
              <a:spLocks noChangeArrowheads="1"/>
            </p:cNvSpPr>
            <p:nvPr/>
          </p:nvSpPr>
          <p:spPr bwMode="auto">
            <a:xfrm>
              <a:off x="6540500" y="3467100"/>
              <a:ext cx="704850" cy="1203325"/>
            </a:xfrm>
            <a:prstGeom prst="rect">
              <a:avLst/>
            </a:prstGeom>
            <a:noFill/>
            <a:ln w="25400">
              <a:solidFill>
                <a:srgbClr val="000000"/>
              </a:solidFill>
              <a:miter lim="800000"/>
              <a:headEnd/>
              <a:tailEnd/>
            </a:ln>
            <a:effectLst/>
          </p:spPr>
          <p:txBody>
            <a:bodyPr wrap="none" anchor="ctr"/>
            <a:lstStyle/>
            <a:p>
              <a:endParaRPr lang="zh-CN" altLang="en-US"/>
            </a:p>
          </p:txBody>
        </p:sp>
        <p:sp>
          <p:nvSpPr>
            <p:cNvPr id="104499" name="Oval 51"/>
            <p:cNvSpPr>
              <a:spLocks noChangeArrowheads="1"/>
            </p:cNvSpPr>
            <p:nvPr/>
          </p:nvSpPr>
          <p:spPr bwMode="auto">
            <a:xfrm>
              <a:off x="6540500" y="3267075"/>
              <a:ext cx="704850" cy="434975"/>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500" name="Oval 52"/>
            <p:cNvSpPr>
              <a:spLocks noChangeArrowheads="1"/>
            </p:cNvSpPr>
            <p:nvPr/>
          </p:nvSpPr>
          <p:spPr bwMode="auto">
            <a:xfrm>
              <a:off x="6540500" y="4460875"/>
              <a:ext cx="704850" cy="433388"/>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501" name="Rectangle 53"/>
            <p:cNvSpPr>
              <a:spLocks noChangeArrowheads="1"/>
            </p:cNvSpPr>
            <p:nvPr/>
          </p:nvSpPr>
          <p:spPr bwMode="auto">
            <a:xfrm>
              <a:off x="7340600" y="3467100"/>
              <a:ext cx="704850" cy="1203325"/>
            </a:xfrm>
            <a:prstGeom prst="rect">
              <a:avLst/>
            </a:prstGeom>
            <a:noFill/>
            <a:ln w="25400">
              <a:solidFill>
                <a:srgbClr val="000000"/>
              </a:solidFill>
              <a:miter lim="800000"/>
              <a:headEnd/>
              <a:tailEnd/>
            </a:ln>
            <a:effectLst/>
          </p:spPr>
          <p:txBody>
            <a:bodyPr wrap="none" anchor="ctr"/>
            <a:lstStyle/>
            <a:p>
              <a:endParaRPr lang="zh-CN" altLang="en-US"/>
            </a:p>
          </p:txBody>
        </p:sp>
        <p:sp>
          <p:nvSpPr>
            <p:cNvPr id="104502" name="Oval 54"/>
            <p:cNvSpPr>
              <a:spLocks noChangeArrowheads="1"/>
            </p:cNvSpPr>
            <p:nvPr/>
          </p:nvSpPr>
          <p:spPr bwMode="auto">
            <a:xfrm>
              <a:off x="7340600" y="3267075"/>
              <a:ext cx="704850" cy="434975"/>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503" name="Oval 55"/>
            <p:cNvSpPr>
              <a:spLocks noChangeArrowheads="1"/>
            </p:cNvSpPr>
            <p:nvPr/>
          </p:nvSpPr>
          <p:spPr bwMode="auto">
            <a:xfrm>
              <a:off x="7340600" y="4460875"/>
              <a:ext cx="704850" cy="433388"/>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504" name="Rectangle 56"/>
            <p:cNvSpPr>
              <a:spLocks noChangeArrowheads="1"/>
            </p:cNvSpPr>
            <p:nvPr/>
          </p:nvSpPr>
          <p:spPr bwMode="auto">
            <a:xfrm>
              <a:off x="8140700" y="3479800"/>
              <a:ext cx="704850" cy="1203325"/>
            </a:xfrm>
            <a:prstGeom prst="rect">
              <a:avLst/>
            </a:prstGeom>
            <a:noFill/>
            <a:ln w="25400">
              <a:solidFill>
                <a:srgbClr val="00FF00"/>
              </a:solidFill>
              <a:miter lim="800000"/>
              <a:headEnd/>
              <a:tailEnd/>
            </a:ln>
            <a:effectLst/>
          </p:spPr>
          <p:txBody>
            <a:bodyPr wrap="none" anchor="ctr"/>
            <a:lstStyle/>
            <a:p>
              <a:endParaRPr lang="zh-CN" altLang="en-US"/>
            </a:p>
          </p:txBody>
        </p:sp>
        <p:sp>
          <p:nvSpPr>
            <p:cNvPr id="104505" name="Oval 57"/>
            <p:cNvSpPr>
              <a:spLocks noChangeArrowheads="1"/>
            </p:cNvSpPr>
            <p:nvPr/>
          </p:nvSpPr>
          <p:spPr bwMode="auto">
            <a:xfrm>
              <a:off x="8140700" y="3279775"/>
              <a:ext cx="704850" cy="434975"/>
            </a:xfrm>
            <a:prstGeom prst="ellipse">
              <a:avLst/>
            </a:prstGeom>
            <a:solidFill>
              <a:srgbClr val="FFFFFF"/>
            </a:solidFill>
            <a:ln w="25400">
              <a:solidFill>
                <a:srgbClr val="00FF00"/>
              </a:solidFill>
              <a:round/>
              <a:headEnd/>
              <a:tailEnd/>
            </a:ln>
            <a:effectLst/>
          </p:spPr>
          <p:txBody>
            <a:bodyPr wrap="none" anchor="ctr"/>
            <a:lstStyle/>
            <a:p>
              <a:endParaRPr lang="zh-CN" altLang="en-US"/>
            </a:p>
          </p:txBody>
        </p:sp>
        <p:sp>
          <p:nvSpPr>
            <p:cNvPr id="104506" name="Oval 58"/>
            <p:cNvSpPr>
              <a:spLocks noChangeArrowheads="1"/>
            </p:cNvSpPr>
            <p:nvPr/>
          </p:nvSpPr>
          <p:spPr bwMode="auto">
            <a:xfrm>
              <a:off x="8140700" y="4473575"/>
              <a:ext cx="704850" cy="433388"/>
            </a:xfrm>
            <a:prstGeom prst="ellipse">
              <a:avLst/>
            </a:prstGeom>
            <a:solidFill>
              <a:srgbClr val="FFFFFF"/>
            </a:solidFill>
            <a:ln w="25400">
              <a:solidFill>
                <a:srgbClr val="00FF00"/>
              </a:solidFill>
              <a:round/>
              <a:headEnd/>
              <a:tailEnd/>
            </a:ln>
            <a:effectLst/>
          </p:spPr>
          <p:txBody>
            <a:bodyPr wrap="none" anchor="ctr"/>
            <a:lstStyle/>
            <a:p>
              <a:endParaRPr lang="zh-CN" altLang="en-US"/>
            </a:p>
          </p:txBody>
        </p:sp>
        <p:sp>
          <p:nvSpPr>
            <p:cNvPr id="104507" name="Rectangle 59"/>
            <p:cNvSpPr>
              <a:spLocks noChangeArrowheads="1"/>
            </p:cNvSpPr>
            <p:nvPr/>
          </p:nvSpPr>
          <p:spPr bwMode="auto">
            <a:xfrm>
              <a:off x="5922963" y="3300413"/>
              <a:ext cx="287522" cy="1711372"/>
            </a:xfrm>
            <a:prstGeom prst="rect">
              <a:avLst/>
            </a:prstGeom>
            <a:noFill/>
            <a:ln w="12700">
              <a:noFill/>
              <a:miter lim="800000"/>
              <a:headEnd/>
              <a:tailEnd/>
            </a:ln>
            <a:effectLst/>
          </p:spPr>
          <p:txBody>
            <a:bodyPr wrap="none" lIns="90488" tIns="44450" rIns="90488" bIns="44450">
              <a:spAutoFit/>
            </a:bodyPr>
            <a:lstStyle/>
            <a:p>
              <a:pPr eaLnBrk="0" hangingPunct="0">
                <a:lnSpc>
                  <a:spcPct val="90000"/>
                </a:lnSpc>
              </a:pPr>
              <a:r>
                <a:rPr lang="en-US" altLang="zh-CN" sz="1400" b="1"/>
                <a:t>1</a:t>
              </a:r>
            </a:p>
            <a:p>
              <a:pPr eaLnBrk="0" hangingPunct="0">
                <a:lnSpc>
                  <a:spcPct val="90000"/>
                </a:lnSpc>
              </a:pPr>
              <a:r>
                <a:rPr lang="en-US" altLang="zh-CN" sz="1400" b="1"/>
                <a:t>0</a:t>
              </a:r>
            </a:p>
            <a:p>
              <a:pPr eaLnBrk="0" hangingPunct="0">
                <a:lnSpc>
                  <a:spcPct val="90000"/>
                </a:lnSpc>
              </a:pPr>
              <a:r>
                <a:rPr lang="en-US" altLang="zh-CN" sz="1400" b="1"/>
                <a:t>0</a:t>
              </a:r>
            </a:p>
            <a:p>
              <a:pPr eaLnBrk="0" hangingPunct="0">
                <a:lnSpc>
                  <a:spcPct val="90000"/>
                </a:lnSpc>
              </a:pPr>
              <a:r>
                <a:rPr lang="en-US" altLang="zh-CN" sz="1400" b="1"/>
                <a:t>1</a:t>
              </a:r>
            </a:p>
            <a:p>
              <a:pPr eaLnBrk="0" hangingPunct="0">
                <a:lnSpc>
                  <a:spcPct val="90000"/>
                </a:lnSpc>
              </a:pPr>
              <a:r>
                <a:rPr lang="en-US" altLang="zh-CN" sz="1400" b="1"/>
                <a:t>0</a:t>
              </a:r>
            </a:p>
            <a:p>
              <a:pPr eaLnBrk="0" hangingPunct="0">
                <a:lnSpc>
                  <a:spcPct val="90000"/>
                </a:lnSpc>
              </a:pPr>
              <a:r>
                <a:rPr lang="en-US" altLang="zh-CN" sz="1400" b="1"/>
                <a:t>0</a:t>
              </a:r>
            </a:p>
            <a:p>
              <a:pPr eaLnBrk="0" hangingPunct="0">
                <a:lnSpc>
                  <a:spcPct val="90000"/>
                </a:lnSpc>
              </a:pPr>
              <a:r>
                <a:rPr lang="en-US" altLang="zh-CN" sz="1400" b="1"/>
                <a:t>1</a:t>
              </a:r>
            </a:p>
            <a:p>
              <a:pPr eaLnBrk="0" hangingPunct="0">
                <a:lnSpc>
                  <a:spcPct val="90000"/>
                </a:lnSpc>
              </a:pPr>
              <a:r>
                <a:rPr lang="en-US" altLang="zh-CN" sz="1400" b="1"/>
                <a:t>1</a:t>
              </a:r>
            </a:p>
          </p:txBody>
        </p:sp>
        <p:sp>
          <p:nvSpPr>
            <p:cNvPr id="104508" name="Rectangle 60"/>
            <p:cNvSpPr>
              <a:spLocks noChangeArrowheads="1"/>
            </p:cNvSpPr>
            <p:nvPr/>
          </p:nvSpPr>
          <p:spPr bwMode="auto">
            <a:xfrm>
              <a:off x="6773863" y="3287713"/>
              <a:ext cx="287522" cy="1711372"/>
            </a:xfrm>
            <a:prstGeom prst="rect">
              <a:avLst/>
            </a:prstGeom>
            <a:noFill/>
            <a:ln w="12700">
              <a:noFill/>
              <a:miter lim="800000"/>
              <a:headEnd/>
              <a:tailEnd/>
            </a:ln>
            <a:effectLst/>
          </p:spPr>
          <p:txBody>
            <a:bodyPr wrap="none" lIns="90488" tIns="44450" rIns="90488" bIns="44450">
              <a:spAutoFit/>
            </a:bodyPr>
            <a:lstStyle/>
            <a:p>
              <a:pPr eaLnBrk="0" hangingPunct="0">
                <a:lnSpc>
                  <a:spcPct val="90000"/>
                </a:lnSpc>
              </a:pPr>
              <a:r>
                <a:rPr lang="en-US" altLang="zh-CN" sz="1400" b="1"/>
                <a:t>1</a:t>
              </a:r>
            </a:p>
            <a:p>
              <a:pPr eaLnBrk="0" hangingPunct="0">
                <a:lnSpc>
                  <a:spcPct val="90000"/>
                </a:lnSpc>
              </a:pPr>
              <a:r>
                <a:rPr lang="en-US" altLang="zh-CN" sz="1400" b="1"/>
                <a:t>1</a:t>
              </a:r>
            </a:p>
            <a:p>
              <a:pPr eaLnBrk="0" hangingPunct="0">
                <a:lnSpc>
                  <a:spcPct val="90000"/>
                </a:lnSpc>
              </a:pPr>
              <a:r>
                <a:rPr lang="en-US" altLang="zh-CN" sz="1400" b="1"/>
                <a:t>0</a:t>
              </a:r>
            </a:p>
            <a:p>
              <a:pPr eaLnBrk="0" hangingPunct="0">
                <a:lnSpc>
                  <a:spcPct val="90000"/>
                </a:lnSpc>
              </a:pPr>
              <a:r>
                <a:rPr lang="en-US" altLang="zh-CN" sz="1400" b="1"/>
                <a:t>0</a:t>
              </a:r>
            </a:p>
            <a:p>
              <a:pPr eaLnBrk="0" hangingPunct="0">
                <a:lnSpc>
                  <a:spcPct val="90000"/>
                </a:lnSpc>
              </a:pPr>
              <a:r>
                <a:rPr lang="en-US" altLang="zh-CN" sz="1400" b="1"/>
                <a:t>1</a:t>
              </a:r>
            </a:p>
            <a:p>
              <a:pPr eaLnBrk="0" hangingPunct="0">
                <a:lnSpc>
                  <a:spcPct val="90000"/>
                </a:lnSpc>
              </a:pPr>
              <a:r>
                <a:rPr lang="en-US" altLang="zh-CN" sz="1400" b="1"/>
                <a:t>1</a:t>
              </a:r>
            </a:p>
            <a:p>
              <a:pPr eaLnBrk="0" hangingPunct="0">
                <a:lnSpc>
                  <a:spcPct val="90000"/>
                </a:lnSpc>
              </a:pPr>
              <a:r>
                <a:rPr lang="en-US" altLang="zh-CN" sz="1400" b="1"/>
                <a:t>0</a:t>
              </a:r>
            </a:p>
            <a:p>
              <a:pPr eaLnBrk="0" hangingPunct="0">
                <a:lnSpc>
                  <a:spcPct val="90000"/>
                </a:lnSpc>
              </a:pPr>
              <a:r>
                <a:rPr lang="en-US" altLang="zh-CN" sz="1400" b="1"/>
                <a:t>1</a:t>
              </a:r>
            </a:p>
          </p:txBody>
        </p:sp>
        <p:sp>
          <p:nvSpPr>
            <p:cNvPr id="104509" name="Rectangle 61"/>
            <p:cNvSpPr>
              <a:spLocks noChangeArrowheads="1"/>
            </p:cNvSpPr>
            <p:nvPr/>
          </p:nvSpPr>
          <p:spPr bwMode="auto">
            <a:xfrm>
              <a:off x="7561263" y="3275013"/>
              <a:ext cx="287522" cy="1711372"/>
            </a:xfrm>
            <a:prstGeom prst="rect">
              <a:avLst/>
            </a:prstGeom>
            <a:noFill/>
            <a:ln w="12700">
              <a:noFill/>
              <a:miter lim="800000"/>
              <a:headEnd/>
              <a:tailEnd/>
            </a:ln>
            <a:effectLst/>
          </p:spPr>
          <p:txBody>
            <a:bodyPr wrap="none" lIns="90488" tIns="44450" rIns="90488" bIns="44450">
              <a:spAutoFit/>
            </a:bodyPr>
            <a:lstStyle/>
            <a:p>
              <a:pPr eaLnBrk="0" hangingPunct="0">
                <a:lnSpc>
                  <a:spcPct val="90000"/>
                </a:lnSpc>
              </a:pPr>
              <a:r>
                <a:rPr lang="en-US" altLang="zh-CN" sz="1400" b="1"/>
                <a:t>1</a:t>
              </a:r>
            </a:p>
            <a:p>
              <a:pPr eaLnBrk="0" hangingPunct="0">
                <a:lnSpc>
                  <a:spcPct val="90000"/>
                </a:lnSpc>
              </a:pPr>
              <a:r>
                <a:rPr lang="en-US" altLang="zh-CN" sz="1400" b="1"/>
                <a:t>0</a:t>
              </a:r>
            </a:p>
            <a:p>
              <a:pPr eaLnBrk="0" hangingPunct="0">
                <a:lnSpc>
                  <a:spcPct val="90000"/>
                </a:lnSpc>
              </a:pPr>
              <a:r>
                <a:rPr lang="en-US" altLang="zh-CN" sz="1400" b="1"/>
                <a:t>0</a:t>
              </a:r>
            </a:p>
            <a:p>
              <a:pPr eaLnBrk="0" hangingPunct="0">
                <a:lnSpc>
                  <a:spcPct val="90000"/>
                </a:lnSpc>
              </a:pPr>
              <a:r>
                <a:rPr lang="en-US" altLang="zh-CN" sz="1400" b="1"/>
                <a:t>1</a:t>
              </a:r>
            </a:p>
            <a:p>
              <a:pPr eaLnBrk="0" hangingPunct="0">
                <a:lnSpc>
                  <a:spcPct val="90000"/>
                </a:lnSpc>
              </a:pPr>
              <a:r>
                <a:rPr lang="en-US" altLang="zh-CN" sz="1400" b="1"/>
                <a:t>0</a:t>
              </a:r>
            </a:p>
            <a:p>
              <a:pPr eaLnBrk="0" hangingPunct="0">
                <a:lnSpc>
                  <a:spcPct val="90000"/>
                </a:lnSpc>
              </a:pPr>
              <a:r>
                <a:rPr lang="en-US" altLang="zh-CN" sz="1400" b="1"/>
                <a:t>0</a:t>
              </a:r>
            </a:p>
            <a:p>
              <a:pPr eaLnBrk="0" hangingPunct="0">
                <a:lnSpc>
                  <a:spcPct val="90000"/>
                </a:lnSpc>
              </a:pPr>
              <a:r>
                <a:rPr lang="en-US" altLang="zh-CN" sz="1400" b="1"/>
                <a:t>1</a:t>
              </a:r>
            </a:p>
            <a:p>
              <a:pPr eaLnBrk="0" hangingPunct="0">
                <a:lnSpc>
                  <a:spcPct val="90000"/>
                </a:lnSpc>
              </a:pPr>
              <a:r>
                <a:rPr lang="en-US" altLang="zh-CN" sz="1400" b="1"/>
                <a:t>1</a:t>
              </a:r>
            </a:p>
          </p:txBody>
        </p:sp>
        <p:sp>
          <p:nvSpPr>
            <p:cNvPr id="104510" name="Rectangle 62"/>
            <p:cNvSpPr>
              <a:spLocks noChangeArrowheads="1"/>
            </p:cNvSpPr>
            <p:nvPr/>
          </p:nvSpPr>
          <p:spPr bwMode="auto">
            <a:xfrm>
              <a:off x="8374063" y="3275013"/>
              <a:ext cx="287522" cy="1711372"/>
            </a:xfrm>
            <a:prstGeom prst="rect">
              <a:avLst/>
            </a:prstGeom>
            <a:noFill/>
            <a:ln w="12700">
              <a:noFill/>
              <a:miter lim="800000"/>
              <a:headEnd/>
              <a:tailEnd/>
            </a:ln>
            <a:effectLst/>
          </p:spPr>
          <p:txBody>
            <a:bodyPr wrap="none" lIns="90488" tIns="44450" rIns="90488" bIns="44450">
              <a:spAutoFit/>
            </a:bodyPr>
            <a:lstStyle/>
            <a:p>
              <a:pPr eaLnBrk="0" hangingPunct="0">
                <a:lnSpc>
                  <a:spcPct val="90000"/>
                </a:lnSpc>
              </a:pPr>
              <a:r>
                <a:rPr lang="en-US" altLang="zh-CN" sz="1400" b="1">
                  <a:solidFill>
                    <a:srgbClr val="00FF00"/>
                  </a:solidFill>
                </a:rPr>
                <a:t>0</a:t>
              </a:r>
            </a:p>
            <a:p>
              <a:pPr eaLnBrk="0" hangingPunct="0">
                <a:lnSpc>
                  <a:spcPct val="90000"/>
                </a:lnSpc>
              </a:pPr>
              <a:r>
                <a:rPr lang="en-US" altLang="zh-CN" sz="1400" b="1">
                  <a:solidFill>
                    <a:srgbClr val="00FF00"/>
                  </a:solidFill>
                </a:rPr>
                <a:t>0</a:t>
              </a:r>
            </a:p>
            <a:p>
              <a:pPr eaLnBrk="0" hangingPunct="0">
                <a:lnSpc>
                  <a:spcPct val="90000"/>
                </a:lnSpc>
              </a:pPr>
              <a:r>
                <a:rPr lang="en-US" altLang="zh-CN" sz="1400" b="1">
                  <a:solidFill>
                    <a:srgbClr val="00FF00"/>
                  </a:solidFill>
                </a:rPr>
                <a:t>1</a:t>
              </a:r>
            </a:p>
            <a:p>
              <a:pPr eaLnBrk="0" hangingPunct="0">
                <a:lnSpc>
                  <a:spcPct val="90000"/>
                </a:lnSpc>
              </a:pPr>
              <a:r>
                <a:rPr lang="en-US" altLang="zh-CN" sz="1400" b="1">
                  <a:solidFill>
                    <a:srgbClr val="00FF00"/>
                  </a:solidFill>
                </a:rPr>
                <a:t>1</a:t>
              </a:r>
            </a:p>
            <a:p>
              <a:pPr eaLnBrk="0" hangingPunct="0">
                <a:lnSpc>
                  <a:spcPct val="90000"/>
                </a:lnSpc>
              </a:pPr>
              <a:r>
                <a:rPr lang="en-US" altLang="zh-CN" sz="1400" b="1">
                  <a:solidFill>
                    <a:srgbClr val="00FF00"/>
                  </a:solidFill>
                </a:rPr>
                <a:t>0</a:t>
              </a:r>
            </a:p>
            <a:p>
              <a:pPr eaLnBrk="0" hangingPunct="0">
                <a:lnSpc>
                  <a:spcPct val="90000"/>
                </a:lnSpc>
              </a:pPr>
              <a:r>
                <a:rPr lang="en-US" altLang="zh-CN" sz="1400" b="1">
                  <a:solidFill>
                    <a:srgbClr val="00FF00"/>
                  </a:solidFill>
                </a:rPr>
                <a:t>0</a:t>
              </a:r>
            </a:p>
            <a:p>
              <a:pPr eaLnBrk="0" hangingPunct="0">
                <a:lnSpc>
                  <a:spcPct val="90000"/>
                </a:lnSpc>
              </a:pPr>
              <a:r>
                <a:rPr lang="en-US" altLang="zh-CN" sz="1400" b="1">
                  <a:solidFill>
                    <a:srgbClr val="00FF00"/>
                  </a:solidFill>
                </a:rPr>
                <a:t>1</a:t>
              </a:r>
            </a:p>
            <a:p>
              <a:pPr eaLnBrk="0" hangingPunct="0">
                <a:lnSpc>
                  <a:spcPct val="90000"/>
                </a:lnSpc>
              </a:pPr>
              <a:r>
                <a:rPr lang="en-US" altLang="zh-CN" sz="1400" b="1">
                  <a:solidFill>
                    <a:srgbClr val="00FF00"/>
                  </a:solidFill>
                </a:rPr>
                <a:t>0</a:t>
              </a:r>
            </a:p>
          </p:txBody>
        </p:sp>
      </p:grpSp>
      <p:grpSp>
        <p:nvGrpSpPr>
          <p:cNvPr id="65" name="组合 64"/>
          <p:cNvGrpSpPr/>
          <p:nvPr/>
        </p:nvGrpSpPr>
        <p:grpSpPr>
          <a:xfrm>
            <a:off x="7953388" y="1214422"/>
            <a:ext cx="1619250" cy="1688180"/>
            <a:chOff x="6445250" y="1381125"/>
            <a:chExt cx="1619250" cy="1645965"/>
          </a:xfrm>
        </p:grpSpPr>
        <p:sp>
          <p:nvSpPr>
            <p:cNvPr id="104489" name="Rectangle 41"/>
            <p:cNvSpPr>
              <a:spLocks noChangeArrowheads="1"/>
            </p:cNvSpPr>
            <p:nvPr/>
          </p:nvSpPr>
          <p:spPr bwMode="auto">
            <a:xfrm>
              <a:off x="6445250" y="1593850"/>
              <a:ext cx="704850" cy="1203325"/>
            </a:xfrm>
            <a:prstGeom prst="rect">
              <a:avLst/>
            </a:prstGeom>
            <a:noFill/>
            <a:ln w="25400">
              <a:solidFill>
                <a:srgbClr val="000000"/>
              </a:solidFill>
              <a:miter lim="800000"/>
              <a:headEnd/>
              <a:tailEnd/>
            </a:ln>
            <a:effectLst/>
          </p:spPr>
          <p:txBody>
            <a:bodyPr wrap="none" anchor="ctr"/>
            <a:lstStyle/>
            <a:p>
              <a:endParaRPr lang="zh-CN" altLang="en-US"/>
            </a:p>
          </p:txBody>
        </p:sp>
        <p:sp>
          <p:nvSpPr>
            <p:cNvPr id="104490" name="Oval 42"/>
            <p:cNvSpPr>
              <a:spLocks noChangeArrowheads="1"/>
            </p:cNvSpPr>
            <p:nvPr/>
          </p:nvSpPr>
          <p:spPr bwMode="auto">
            <a:xfrm>
              <a:off x="6445250" y="1393825"/>
              <a:ext cx="704850" cy="434975"/>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91" name="Oval 43"/>
            <p:cNvSpPr>
              <a:spLocks noChangeArrowheads="1"/>
            </p:cNvSpPr>
            <p:nvPr/>
          </p:nvSpPr>
          <p:spPr bwMode="auto">
            <a:xfrm>
              <a:off x="6445250" y="2587625"/>
              <a:ext cx="704850" cy="433388"/>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92" name="Rectangle 44"/>
            <p:cNvSpPr>
              <a:spLocks noChangeArrowheads="1"/>
            </p:cNvSpPr>
            <p:nvPr/>
          </p:nvSpPr>
          <p:spPr bwMode="auto">
            <a:xfrm>
              <a:off x="7359650" y="1581150"/>
              <a:ext cx="704850" cy="1203325"/>
            </a:xfrm>
            <a:prstGeom prst="rect">
              <a:avLst/>
            </a:prstGeom>
            <a:noFill/>
            <a:ln w="25400">
              <a:solidFill>
                <a:srgbClr val="00FF00"/>
              </a:solidFill>
              <a:miter lim="800000"/>
              <a:headEnd/>
              <a:tailEnd/>
            </a:ln>
            <a:effectLst/>
          </p:spPr>
          <p:txBody>
            <a:bodyPr wrap="none" anchor="ctr"/>
            <a:lstStyle/>
            <a:p>
              <a:endParaRPr lang="zh-CN" altLang="en-US"/>
            </a:p>
          </p:txBody>
        </p:sp>
        <p:sp>
          <p:nvSpPr>
            <p:cNvPr id="104493" name="Oval 45"/>
            <p:cNvSpPr>
              <a:spLocks noChangeArrowheads="1"/>
            </p:cNvSpPr>
            <p:nvPr/>
          </p:nvSpPr>
          <p:spPr bwMode="auto">
            <a:xfrm>
              <a:off x="7359650" y="1381125"/>
              <a:ext cx="704850" cy="434975"/>
            </a:xfrm>
            <a:prstGeom prst="ellipse">
              <a:avLst/>
            </a:prstGeom>
            <a:solidFill>
              <a:srgbClr val="FFFFFF"/>
            </a:solidFill>
            <a:ln w="25400">
              <a:solidFill>
                <a:srgbClr val="00FF00"/>
              </a:solidFill>
              <a:round/>
              <a:headEnd/>
              <a:tailEnd/>
            </a:ln>
            <a:effectLst/>
          </p:spPr>
          <p:txBody>
            <a:bodyPr wrap="none" anchor="ctr"/>
            <a:lstStyle/>
            <a:p>
              <a:endParaRPr lang="zh-CN" altLang="en-US"/>
            </a:p>
          </p:txBody>
        </p:sp>
        <p:sp>
          <p:nvSpPr>
            <p:cNvPr id="104494" name="Oval 46"/>
            <p:cNvSpPr>
              <a:spLocks noChangeArrowheads="1"/>
            </p:cNvSpPr>
            <p:nvPr/>
          </p:nvSpPr>
          <p:spPr bwMode="auto">
            <a:xfrm>
              <a:off x="7359650" y="2574925"/>
              <a:ext cx="704850" cy="433388"/>
            </a:xfrm>
            <a:prstGeom prst="ellipse">
              <a:avLst/>
            </a:prstGeom>
            <a:solidFill>
              <a:srgbClr val="FFFFFF"/>
            </a:solidFill>
            <a:ln w="25400">
              <a:solidFill>
                <a:srgbClr val="00FF00"/>
              </a:solidFill>
              <a:round/>
              <a:headEnd/>
              <a:tailEnd/>
            </a:ln>
            <a:effectLst/>
          </p:spPr>
          <p:txBody>
            <a:bodyPr wrap="none" anchor="ctr"/>
            <a:lstStyle/>
            <a:p>
              <a:endParaRPr lang="zh-CN" altLang="en-US"/>
            </a:p>
          </p:txBody>
        </p:sp>
        <p:sp>
          <p:nvSpPr>
            <p:cNvPr id="104511" name="Rectangle 63"/>
            <p:cNvSpPr>
              <a:spLocks noChangeArrowheads="1"/>
            </p:cNvSpPr>
            <p:nvPr/>
          </p:nvSpPr>
          <p:spPr bwMode="auto">
            <a:xfrm>
              <a:off x="6653213" y="1427163"/>
              <a:ext cx="282130" cy="1599927"/>
            </a:xfrm>
            <a:prstGeom prst="rect">
              <a:avLst/>
            </a:prstGeom>
            <a:noFill/>
            <a:ln w="12700">
              <a:noFill/>
              <a:miter lim="800000"/>
              <a:headEnd/>
              <a:tailEnd/>
            </a:ln>
            <a:effectLst/>
          </p:spPr>
          <p:txBody>
            <a:bodyPr wrap="none" lIns="90488" tIns="44450" rIns="90488" bIns="44450">
              <a:spAutoFit/>
            </a:bodyPr>
            <a:lstStyle/>
            <a:p>
              <a:pPr eaLnBrk="0" hangingPunct="0">
                <a:lnSpc>
                  <a:spcPct val="90000"/>
                </a:lnSpc>
              </a:pPr>
              <a:r>
                <a:rPr lang="en-US" altLang="zh-CN" sz="1400" b="1"/>
                <a:t>1</a:t>
              </a:r>
            </a:p>
            <a:p>
              <a:pPr eaLnBrk="0" hangingPunct="0">
                <a:lnSpc>
                  <a:spcPct val="90000"/>
                </a:lnSpc>
              </a:pPr>
              <a:r>
                <a:rPr lang="en-US" altLang="zh-CN" sz="1400" b="1"/>
                <a:t>0</a:t>
              </a:r>
            </a:p>
            <a:p>
              <a:pPr eaLnBrk="0" hangingPunct="0">
                <a:lnSpc>
                  <a:spcPct val="90000"/>
                </a:lnSpc>
              </a:pPr>
              <a:r>
                <a:rPr lang="en-US" altLang="zh-CN" sz="1400" b="1"/>
                <a:t>0</a:t>
              </a:r>
            </a:p>
            <a:p>
              <a:pPr eaLnBrk="0" hangingPunct="0">
                <a:lnSpc>
                  <a:spcPct val="90000"/>
                </a:lnSpc>
              </a:pPr>
              <a:r>
                <a:rPr lang="en-US" altLang="zh-CN" sz="1400" b="1"/>
                <a:t>1</a:t>
              </a:r>
            </a:p>
            <a:p>
              <a:pPr eaLnBrk="0" hangingPunct="0">
                <a:lnSpc>
                  <a:spcPct val="90000"/>
                </a:lnSpc>
              </a:pPr>
              <a:r>
                <a:rPr lang="en-US" altLang="zh-CN" sz="1400" b="1"/>
                <a:t>0</a:t>
              </a:r>
            </a:p>
            <a:p>
              <a:pPr eaLnBrk="0" hangingPunct="0">
                <a:lnSpc>
                  <a:spcPct val="90000"/>
                </a:lnSpc>
              </a:pPr>
              <a:r>
                <a:rPr lang="en-US" altLang="zh-CN" sz="1400" b="1"/>
                <a:t>0</a:t>
              </a:r>
            </a:p>
            <a:p>
              <a:pPr eaLnBrk="0" hangingPunct="0">
                <a:lnSpc>
                  <a:spcPct val="90000"/>
                </a:lnSpc>
              </a:pPr>
              <a:r>
                <a:rPr lang="en-US" altLang="zh-CN" sz="1400" b="1"/>
                <a:t>1</a:t>
              </a:r>
            </a:p>
            <a:p>
              <a:pPr eaLnBrk="0" hangingPunct="0">
                <a:lnSpc>
                  <a:spcPct val="90000"/>
                </a:lnSpc>
              </a:pPr>
              <a:r>
                <a:rPr lang="en-US" altLang="zh-CN" sz="1400" b="1"/>
                <a:t>1</a:t>
              </a:r>
            </a:p>
          </p:txBody>
        </p:sp>
        <p:sp>
          <p:nvSpPr>
            <p:cNvPr id="104512" name="Rectangle 64"/>
            <p:cNvSpPr>
              <a:spLocks noChangeArrowheads="1"/>
            </p:cNvSpPr>
            <p:nvPr/>
          </p:nvSpPr>
          <p:spPr bwMode="auto">
            <a:xfrm>
              <a:off x="7567613" y="1414463"/>
              <a:ext cx="282130" cy="1599927"/>
            </a:xfrm>
            <a:prstGeom prst="rect">
              <a:avLst/>
            </a:prstGeom>
            <a:noFill/>
            <a:ln w="12700">
              <a:noFill/>
              <a:miter lim="800000"/>
              <a:headEnd/>
              <a:tailEnd/>
            </a:ln>
            <a:effectLst/>
          </p:spPr>
          <p:txBody>
            <a:bodyPr wrap="none" lIns="90488" tIns="44450" rIns="90488" bIns="44450">
              <a:spAutoFit/>
            </a:bodyPr>
            <a:lstStyle/>
            <a:p>
              <a:pPr eaLnBrk="0" hangingPunct="0">
                <a:lnSpc>
                  <a:spcPct val="90000"/>
                </a:lnSpc>
              </a:pPr>
              <a:r>
                <a:rPr lang="en-US" altLang="zh-CN" sz="1400" b="1">
                  <a:solidFill>
                    <a:srgbClr val="00FF00"/>
                  </a:solidFill>
                </a:rPr>
                <a:t>1</a:t>
              </a:r>
            </a:p>
            <a:p>
              <a:pPr eaLnBrk="0" hangingPunct="0">
                <a:lnSpc>
                  <a:spcPct val="90000"/>
                </a:lnSpc>
              </a:pPr>
              <a:r>
                <a:rPr lang="en-US" altLang="zh-CN" sz="1400" b="1">
                  <a:solidFill>
                    <a:srgbClr val="00FF00"/>
                  </a:solidFill>
                </a:rPr>
                <a:t>0</a:t>
              </a:r>
            </a:p>
            <a:p>
              <a:pPr eaLnBrk="0" hangingPunct="0">
                <a:lnSpc>
                  <a:spcPct val="90000"/>
                </a:lnSpc>
              </a:pPr>
              <a:r>
                <a:rPr lang="en-US" altLang="zh-CN" sz="1400" b="1">
                  <a:solidFill>
                    <a:srgbClr val="00FF00"/>
                  </a:solidFill>
                </a:rPr>
                <a:t>0</a:t>
              </a:r>
            </a:p>
            <a:p>
              <a:pPr eaLnBrk="0" hangingPunct="0">
                <a:lnSpc>
                  <a:spcPct val="90000"/>
                </a:lnSpc>
              </a:pPr>
              <a:r>
                <a:rPr lang="en-US" altLang="zh-CN" sz="1400" b="1">
                  <a:solidFill>
                    <a:srgbClr val="00FF00"/>
                  </a:solidFill>
                </a:rPr>
                <a:t>1</a:t>
              </a:r>
            </a:p>
            <a:p>
              <a:pPr eaLnBrk="0" hangingPunct="0">
                <a:lnSpc>
                  <a:spcPct val="90000"/>
                </a:lnSpc>
              </a:pPr>
              <a:r>
                <a:rPr lang="en-US" altLang="zh-CN" sz="1400" b="1">
                  <a:solidFill>
                    <a:srgbClr val="00FF00"/>
                  </a:solidFill>
                </a:rPr>
                <a:t>0</a:t>
              </a:r>
            </a:p>
            <a:p>
              <a:pPr eaLnBrk="0" hangingPunct="0">
                <a:lnSpc>
                  <a:spcPct val="90000"/>
                </a:lnSpc>
              </a:pPr>
              <a:r>
                <a:rPr lang="en-US" altLang="zh-CN" sz="1400" b="1">
                  <a:solidFill>
                    <a:srgbClr val="00FF00"/>
                  </a:solidFill>
                </a:rPr>
                <a:t>0</a:t>
              </a:r>
            </a:p>
            <a:p>
              <a:pPr eaLnBrk="0" hangingPunct="0">
                <a:lnSpc>
                  <a:spcPct val="90000"/>
                </a:lnSpc>
              </a:pPr>
              <a:r>
                <a:rPr lang="en-US" altLang="zh-CN" sz="1400" b="1">
                  <a:solidFill>
                    <a:srgbClr val="00FF00"/>
                  </a:solidFill>
                </a:rPr>
                <a:t>1</a:t>
              </a:r>
            </a:p>
            <a:p>
              <a:pPr eaLnBrk="0" hangingPunct="0">
                <a:lnSpc>
                  <a:spcPct val="90000"/>
                </a:lnSpc>
              </a:pPr>
              <a:r>
                <a:rPr lang="en-US" altLang="zh-CN" sz="1400" b="1">
                  <a:solidFill>
                    <a:srgbClr val="00FF00"/>
                  </a:solidFill>
                </a:rPr>
                <a:t>1</a:t>
              </a:r>
            </a:p>
          </p:txBody>
        </p:sp>
      </p:grpSp>
    </p:spTree>
  </p:cSld>
  <p:clrMapOvr>
    <a:overrideClrMapping bg1="lt1" tx1="dk1" bg2="lt2" tx2="dk2" accent1="accent1" accent2="accent2" accent3="accent3" accent4="accent4" accent5="accent5" accent6="accent6" hlink="hlink" folHlink="folHlink"/>
  </p:clrMapOvr>
  <p:transition spd="med">
    <p:random/>
    <p:sndAc>
      <p:stSnd>
        <p:snd r:embed="rId2" name="chimes.wav"/>
      </p:stSnd>
    </p:sndAc>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smtClean="0"/>
              <a:t>RAID alternatives</a:t>
            </a:r>
            <a:endParaRPr lang="zh-CN" altLang="en-US" dirty="0"/>
          </a:p>
        </p:txBody>
      </p:sp>
      <p:sp>
        <p:nvSpPr>
          <p:cNvPr id="105475" name="内容占位符 2"/>
          <p:cNvSpPr>
            <a:spLocks noGrp="1"/>
          </p:cNvSpPr>
          <p:nvPr>
            <p:ph idx="1"/>
          </p:nvPr>
        </p:nvSpPr>
        <p:spPr>
          <a:xfrm>
            <a:off x="1881158" y="1214422"/>
            <a:ext cx="8229600" cy="5040312"/>
          </a:xfrm>
        </p:spPr>
        <p:txBody>
          <a:bodyPr/>
          <a:lstStyle/>
          <a:p>
            <a:pPr eaLnBrk="1" hangingPunct="1"/>
            <a:r>
              <a:rPr lang="en-US" altLang="zh-CN" sz="1600" dirty="0" err="1"/>
              <a:t>RAID7</a:t>
            </a:r>
            <a:r>
              <a:rPr lang="zh-CN" altLang="en-US" sz="1600" dirty="0"/>
              <a:t>：优化的高速数据传送磁盘结构</a:t>
            </a:r>
            <a:endParaRPr lang="en-US" altLang="zh-CN" sz="1600" dirty="0"/>
          </a:p>
          <a:p>
            <a:pPr eaLnBrk="1" hangingPunct="1"/>
            <a:r>
              <a:rPr lang="en-US" altLang="zh-CN" sz="1600" dirty="0" err="1"/>
              <a:t>RAID10</a:t>
            </a:r>
            <a:r>
              <a:rPr lang="en-US" altLang="zh-CN" sz="1600" dirty="0"/>
              <a:t>/01</a:t>
            </a:r>
            <a:r>
              <a:rPr lang="zh-CN" altLang="en-US" sz="1600" dirty="0"/>
              <a:t>：高可靠性与高效磁盘结构</a:t>
            </a:r>
            <a:endParaRPr lang="en-US" altLang="zh-CN" sz="1600" dirty="0"/>
          </a:p>
          <a:p>
            <a:pPr lvl="1" eaLnBrk="1" hangingPunct="1"/>
            <a:r>
              <a:rPr lang="en-US" altLang="zh-CN" sz="1400" dirty="0"/>
              <a:t>RAID 10</a:t>
            </a:r>
            <a:r>
              <a:rPr lang="zh-CN" altLang="en-US" sz="1400" dirty="0"/>
              <a:t>是先镜射再分区数据，将所有硬盘分为两组，视为是</a:t>
            </a:r>
            <a:r>
              <a:rPr lang="en-US" altLang="zh-CN" sz="1400" dirty="0"/>
              <a:t>RAID 0</a:t>
            </a:r>
            <a:r>
              <a:rPr lang="zh-CN" altLang="en-US" sz="1400" dirty="0"/>
              <a:t>的最低组合，然后将这两组各自视为</a:t>
            </a:r>
            <a:r>
              <a:rPr lang="en-US" altLang="zh-CN" sz="1400" dirty="0"/>
              <a:t>RAID 1</a:t>
            </a:r>
            <a:r>
              <a:rPr lang="zh-CN" altLang="en-US" sz="1400" dirty="0"/>
              <a:t>运作。</a:t>
            </a:r>
            <a:endParaRPr lang="en-US" altLang="zh-CN" sz="1400" dirty="0"/>
          </a:p>
          <a:p>
            <a:pPr lvl="1" eaLnBrk="1" hangingPunct="1"/>
            <a:r>
              <a:rPr lang="en-US" altLang="zh-CN" sz="1400" dirty="0"/>
              <a:t>RAID 01</a:t>
            </a:r>
            <a:r>
              <a:rPr lang="zh-CN" altLang="en-US" sz="1400" dirty="0"/>
              <a:t>则是跟</a:t>
            </a:r>
            <a:r>
              <a:rPr lang="en-US" altLang="zh-CN" sz="1400" dirty="0"/>
              <a:t>RAID 10</a:t>
            </a:r>
            <a:r>
              <a:rPr lang="zh-CN" altLang="en-US" sz="1400" dirty="0"/>
              <a:t>的程序相反，是先分区再将数据镜射到两组硬盘</a:t>
            </a:r>
            <a:endParaRPr lang="en-US" altLang="zh-CN" sz="1400" dirty="0"/>
          </a:p>
          <a:p>
            <a:pPr eaLnBrk="1" hangingPunct="1"/>
            <a:r>
              <a:rPr lang="en-US" altLang="zh-CN" sz="1600" dirty="0"/>
              <a:t>RAID 50</a:t>
            </a:r>
            <a:r>
              <a:rPr lang="zh-CN" altLang="en-US" sz="1600" dirty="0"/>
              <a:t>：分布奇偶位阵列条带</a:t>
            </a:r>
            <a:endParaRPr lang="en-US" altLang="zh-CN" sz="1600" dirty="0"/>
          </a:p>
          <a:p>
            <a:pPr lvl="1" eaLnBrk="1" hangingPunct="1"/>
            <a:r>
              <a:rPr lang="zh-CN" altLang="en-US" sz="1400" dirty="0"/>
              <a:t>具有</a:t>
            </a:r>
            <a:r>
              <a:rPr lang="en-US" altLang="zh-CN" sz="1400" dirty="0"/>
              <a:t>RAID 5</a:t>
            </a:r>
            <a:r>
              <a:rPr lang="zh-CN" altLang="en-US" sz="1400" dirty="0"/>
              <a:t>和</a:t>
            </a:r>
            <a:r>
              <a:rPr lang="en-US" altLang="zh-CN" sz="1400" dirty="0"/>
              <a:t>RAID 0</a:t>
            </a:r>
            <a:r>
              <a:rPr lang="zh-CN" altLang="en-US" sz="1400" dirty="0"/>
              <a:t>的共同特性</a:t>
            </a:r>
            <a:endParaRPr lang="en-US" altLang="zh-CN" sz="1400" dirty="0"/>
          </a:p>
          <a:p>
            <a:pPr lvl="1" eaLnBrk="1" hangingPunct="1"/>
            <a:r>
              <a:rPr lang="zh-CN" altLang="en-US" sz="1400" dirty="0"/>
              <a:t>由两组</a:t>
            </a:r>
            <a:r>
              <a:rPr lang="en-US" altLang="zh-CN" sz="1400" dirty="0"/>
              <a:t>RAID 5</a:t>
            </a:r>
            <a:r>
              <a:rPr lang="zh-CN" altLang="en-US" sz="1400" dirty="0"/>
              <a:t>磁盘组成（每组最少</a:t>
            </a:r>
            <a:r>
              <a:rPr lang="en-US" altLang="zh-CN" sz="1400" dirty="0"/>
              <a:t>3</a:t>
            </a:r>
            <a:r>
              <a:rPr lang="zh-CN" altLang="en-US" sz="1400" dirty="0"/>
              <a:t>个），每一组都使用了分布式奇偶位，而两组硬盘再组建成</a:t>
            </a:r>
            <a:r>
              <a:rPr lang="en-US" altLang="zh-CN" sz="1400" dirty="0"/>
              <a:t>RAID 0</a:t>
            </a:r>
          </a:p>
          <a:p>
            <a:pPr eaLnBrk="1" hangingPunct="1"/>
            <a:r>
              <a:rPr lang="en-US" altLang="zh-CN" sz="1600" dirty="0"/>
              <a:t>RAID 53</a:t>
            </a:r>
            <a:r>
              <a:rPr lang="zh-CN" altLang="en-US" sz="1600" dirty="0"/>
              <a:t>：称为高效数据传送磁盘结构</a:t>
            </a:r>
            <a:endParaRPr lang="en-US" altLang="zh-CN" sz="1600" dirty="0"/>
          </a:p>
          <a:p>
            <a:pPr lvl="1" eaLnBrk="1" hangingPunct="1"/>
            <a:r>
              <a:rPr lang="zh-CN" altLang="en-US" sz="1400" dirty="0"/>
              <a:t>结构的实施同</a:t>
            </a:r>
            <a:r>
              <a:rPr lang="en-US" altLang="zh-CN" sz="1400" dirty="0"/>
              <a:t>Level 0</a:t>
            </a:r>
            <a:r>
              <a:rPr lang="zh-CN" altLang="en-US" sz="1400" dirty="0"/>
              <a:t>数据条阵列，其中，每一段都是一个</a:t>
            </a:r>
            <a:r>
              <a:rPr lang="en-US" altLang="zh-CN" sz="1400" dirty="0"/>
              <a:t>RAID 3</a:t>
            </a:r>
            <a:r>
              <a:rPr lang="zh-CN" altLang="en-US" sz="1400" dirty="0"/>
              <a:t>阵列</a:t>
            </a:r>
            <a:endParaRPr lang="en-US" altLang="zh-CN" sz="1400" dirty="0"/>
          </a:p>
          <a:p>
            <a:pPr eaLnBrk="1" hangingPunct="1"/>
            <a:r>
              <a:rPr lang="en-US" altLang="zh-CN" sz="1600" dirty="0"/>
              <a:t>RAID 1.5</a:t>
            </a:r>
            <a:r>
              <a:rPr lang="zh-CN" altLang="en-US" sz="1600" dirty="0"/>
              <a:t>：具有</a:t>
            </a:r>
            <a:r>
              <a:rPr lang="en-US" altLang="zh-CN" sz="1600" dirty="0"/>
              <a:t>RAID 0+1</a:t>
            </a:r>
            <a:r>
              <a:rPr lang="zh-CN" altLang="en-US" sz="1600" dirty="0"/>
              <a:t>的特性，只需要</a:t>
            </a:r>
            <a:r>
              <a:rPr lang="en-US" altLang="zh-CN" sz="1600" dirty="0"/>
              <a:t>2</a:t>
            </a:r>
            <a:r>
              <a:rPr lang="zh-CN" altLang="en-US" sz="1600" dirty="0"/>
              <a:t>个硬盘</a:t>
            </a:r>
            <a:endParaRPr lang="en-US" altLang="zh-CN" sz="1600" dirty="0"/>
          </a:p>
          <a:p>
            <a:pPr eaLnBrk="1" hangingPunct="1"/>
            <a:r>
              <a:rPr lang="en-US" altLang="zh-CN" sz="1600" dirty="0"/>
              <a:t>RAID </a:t>
            </a:r>
            <a:r>
              <a:rPr lang="en-US" altLang="zh-CN" sz="1600" dirty="0" err="1"/>
              <a:t>1E</a:t>
            </a:r>
            <a:r>
              <a:rPr lang="zh-CN" altLang="en-US" sz="1600" dirty="0"/>
              <a:t>：</a:t>
            </a:r>
            <a:r>
              <a:rPr lang="en-US" altLang="zh-CN" sz="1600" dirty="0"/>
              <a:t>RAID 1</a:t>
            </a:r>
            <a:r>
              <a:rPr lang="zh-CN" altLang="en-US" sz="1600" dirty="0"/>
              <a:t>的增强版本</a:t>
            </a:r>
            <a:endParaRPr lang="en-US" altLang="zh-CN" sz="1600" dirty="0"/>
          </a:p>
          <a:p>
            <a:pPr eaLnBrk="1" hangingPunct="1"/>
            <a:r>
              <a:rPr lang="en-US" altLang="zh-CN" sz="1600" dirty="0"/>
              <a:t>RAID </a:t>
            </a:r>
            <a:r>
              <a:rPr lang="en-US" altLang="zh-CN" sz="1600" dirty="0" err="1"/>
              <a:t>5E</a:t>
            </a:r>
            <a:r>
              <a:rPr lang="zh-CN" altLang="en-US" sz="1600" dirty="0"/>
              <a:t>：在 </a:t>
            </a:r>
            <a:r>
              <a:rPr lang="en-US" altLang="zh-CN" sz="1600" dirty="0"/>
              <a:t>RAID 5</a:t>
            </a:r>
            <a:r>
              <a:rPr lang="zh-CN" altLang="en-US" sz="1600" dirty="0"/>
              <a:t>级别基础上的改进</a:t>
            </a:r>
            <a:endParaRPr lang="en-US" altLang="zh-CN" sz="1600" dirty="0"/>
          </a:p>
          <a:p>
            <a:pPr eaLnBrk="1" hangingPunct="1"/>
            <a:r>
              <a:rPr lang="en-US" altLang="zh-CN" sz="1600" dirty="0"/>
              <a:t>RAID </a:t>
            </a:r>
            <a:r>
              <a:rPr lang="en-US" altLang="zh-CN" sz="1600" dirty="0" err="1"/>
              <a:t>5EE</a:t>
            </a:r>
            <a:r>
              <a:rPr lang="zh-CN" altLang="en-US" sz="1600" dirty="0"/>
              <a:t>：提供了一个完善的替代</a:t>
            </a:r>
            <a:r>
              <a:rPr lang="en-US" altLang="zh-CN" sz="1600" dirty="0"/>
              <a:t>"</a:t>
            </a:r>
            <a:r>
              <a:rPr lang="en-US" altLang="zh-CN" sz="1600" dirty="0" err="1"/>
              <a:t>RAID5+HotSpare</a:t>
            </a:r>
            <a:r>
              <a:rPr lang="en-US" altLang="zh-CN" sz="1600" dirty="0"/>
              <a:t>"</a:t>
            </a:r>
            <a:r>
              <a:rPr lang="zh-CN" altLang="en-US" sz="1600" dirty="0"/>
              <a:t>盘的解决办法</a:t>
            </a:r>
            <a:endParaRPr lang="en-US" altLang="zh-CN" sz="1600" dirty="0"/>
          </a:p>
          <a:p>
            <a:pPr eaLnBrk="1" hangingPunct="1"/>
            <a:r>
              <a:rPr lang="en-US" altLang="zh-CN" sz="1600" dirty="0"/>
              <a:t>RAID </a:t>
            </a:r>
            <a:r>
              <a:rPr lang="en-US" altLang="zh-CN" sz="1600" dirty="0" err="1"/>
              <a:t>ADG</a:t>
            </a:r>
            <a:r>
              <a:rPr lang="zh-CN" altLang="en-US" sz="1600" dirty="0"/>
              <a:t>：类似于</a:t>
            </a:r>
            <a:r>
              <a:rPr lang="en-US" altLang="zh-CN" sz="1600" dirty="0"/>
              <a:t>RAID 6</a:t>
            </a:r>
            <a:r>
              <a:rPr lang="zh-CN" altLang="en-US" sz="1600" dirty="0"/>
              <a:t>，</a:t>
            </a:r>
            <a:r>
              <a:rPr lang="en-US" altLang="zh-CN" sz="1600" dirty="0" err="1"/>
              <a:t>ADG</a:t>
            </a:r>
            <a:r>
              <a:rPr lang="zh-CN" altLang="en-US" sz="1600" dirty="0"/>
              <a:t>技术是基于</a:t>
            </a:r>
            <a:r>
              <a:rPr lang="en-US" altLang="zh-CN" sz="1600" dirty="0" err="1"/>
              <a:t>RAID5</a:t>
            </a:r>
            <a:r>
              <a:rPr lang="zh-CN" altLang="en-US" sz="1600" dirty="0"/>
              <a:t>之上的，采用了冗余的校验盘</a:t>
            </a:r>
            <a:endParaRPr lang="en-US" altLang="zh-CN" sz="1600" dirty="0"/>
          </a:p>
          <a:p>
            <a:pPr eaLnBrk="1" hangingPunct="1"/>
            <a:r>
              <a:rPr lang="en-US" altLang="zh-CN" sz="1600" dirty="0"/>
              <a:t>RAID </a:t>
            </a:r>
            <a:r>
              <a:rPr lang="en-US" altLang="zh-CN" sz="1600" dirty="0" err="1"/>
              <a:t>3DP</a:t>
            </a:r>
            <a:r>
              <a:rPr lang="zh-CN" altLang="en-US" sz="1600" dirty="0"/>
              <a:t>：</a:t>
            </a:r>
            <a:r>
              <a:rPr lang="en-US" altLang="zh-CN" sz="1600" dirty="0"/>
              <a:t>NEC</a:t>
            </a:r>
            <a:r>
              <a:rPr lang="zh-CN" altLang="en-US" sz="1600" dirty="0"/>
              <a:t>公司的</a:t>
            </a:r>
            <a:r>
              <a:rPr lang="en-US" altLang="zh-CN" sz="1600" dirty="0"/>
              <a:t>NEC Storage D</a:t>
            </a:r>
            <a:r>
              <a:rPr lang="zh-CN" altLang="en-US" sz="1600" dirty="0"/>
              <a:t>存储系列产品使用的一种私有</a:t>
            </a:r>
            <a:r>
              <a:rPr lang="en-US" altLang="zh-CN" sz="1600" dirty="0"/>
              <a:t>RAID</a:t>
            </a:r>
            <a:r>
              <a:rPr lang="zh-CN" altLang="en-US" sz="1600" dirty="0"/>
              <a:t>级别，它由</a:t>
            </a:r>
            <a:r>
              <a:rPr lang="en-US" altLang="zh-CN" sz="1600" dirty="0"/>
              <a:t>6</a:t>
            </a:r>
            <a:r>
              <a:rPr lang="zh-CN" altLang="en-US" sz="1600" dirty="0"/>
              <a:t>或</a:t>
            </a:r>
            <a:r>
              <a:rPr lang="en-US" altLang="zh-CN" sz="1600" dirty="0"/>
              <a:t>10</a:t>
            </a:r>
            <a:r>
              <a:rPr lang="zh-CN" altLang="en-US" sz="1600" dirty="0"/>
              <a:t>个磁盘驱动所构成。</a:t>
            </a:r>
            <a:endParaRPr lang="en-US" altLang="zh-CN" sz="1600" dirty="0"/>
          </a:p>
          <a:p>
            <a:pPr lvl="1" eaLnBrk="1" hangingPunct="1"/>
            <a:endParaRPr lang="zh-CN" altLang="en-US" sz="1400" dirty="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smtClean="0"/>
              <a:t>Summary of studies of reasons for failures</a:t>
            </a:r>
            <a:endParaRPr lang="zh-CN" altLang="en-US" dirty="0" smtClean="0"/>
          </a:p>
        </p:txBody>
      </p:sp>
      <p:sp>
        <p:nvSpPr>
          <p:cNvPr id="18435" name="内容占位符 2"/>
          <p:cNvSpPr>
            <a:spLocks noGrp="1"/>
          </p:cNvSpPr>
          <p:nvPr>
            <p:ph idx="1"/>
          </p:nvPr>
        </p:nvSpPr>
        <p:spPr/>
        <p:txBody>
          <a:bodyPr/>
          <a:lstStyle/>
          <a:p>
            <a:pPr eaLnBrk="1" hangingPunct="1"/>
            <a:endParaRPr lang="zh-CN" altLang="en-US" smtClean="0"/>
          </a:p>
        </p:txBody>
      </p:sp>
      <p:pic>
        <p:nvPicPr>
          <p:cNvPr id="18436" name="Picture 2"/>
          <p:cNvPicPr>
            <a:picLocks noChangeAspect="1" noChangeArrowheads="1"/>
          </p:cNvPicPr>
          <p:nvPr/>
        </p:nvPicPr>
        <p:blipFill>
          <a:blip r:embed="rId3"/>
          <a:srcRect/>
          <a:stretch>
            <a:fillRect/>
          </a:stretch>
        </p:blipFill>
        <p:spPr bwMode="auto">
          <a:xfrm>
            <a:off x="1881159" y="1643050"/>
            <a:ext cx="8510587" cy="3429024"/>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8" name="Rectangle 4"/>
          <p:cNvSpPr>
            <a:spLocks noGrp="1" noRot="1" noChangeArrowheads="1"/>
          </p:cNvSpPr>
          <p:nvPr>
            <p:ph type="ctr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en-US" altLang="zh-CN"/>
              <a:t>END</a:t>
            </a:r>
          </a:p>
        </p:txBody>
      </p:sp>
      <p:sp>
        <p:nvSpPr>
          <p:cNvPr id="106499" name="Rectangle 5"/>
          <p:cNvSpPr>
            <a:spLocks noGrp="1" noRot="1" noChangeArrowheads="1"/>
          </p:cNvSpPr>
          <p:nvPr>
            <p:ph type="subTitle" idx="1"/>
          </p:nvPr>
        </p:nvSpPr>
        <p:spPr/>
        <p:txBody>
          <a:bodyPr/>
          <a:lstStyle/>
          <a:p>
            <a:pPr eaLnBrk="1" hangingPunct="1"/>
            <a:endParaRPr lang="zh-CN" altLang="zh-CN" smtClean="0"/>
          </a:p>
        </p:txBody>
      </p:sp>
      <p:sp>
        <p:nvSpPr>
          <p:cNvPr id="6" name="Rectangle 6"/>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D77E1574-06E9-4770-B767-E55C0598595B}" type="slidenum">
              <a:rPr lang="en-US" altLang="zh-CN"/>
              <a:pPr>
                <a:defRPr/>
              </a:pPr>
              <a:t>130</a:t>
            </a:fld>
            <a:endParaRPr lang="en-US" altLang="zh-CN"/>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Rectangle 4"/>
          <p:cNvSpPr>
            <a:spLocks noGrp="1" noRot="1" noChangeArrowheads="1"/>
          </p:cNvSpPr>
          <p:nvPr>
            <p:ph type="title"/>
          </p:nvPr>
        </p:nvSpPr>
        <p:spPr>
          <a:xfrm>
            <a:off x="4524364" y="115889"/>
            <a:ext cx="5864236" cy="1296987"/>
          </a:xfrm>
        </p:spPr>
        <p:txBody>
          <a:bodyPr/>
          <a:lstStyle/>
          <a:p>
            <a:pPr eaLnBrk="1" hangingPunct="1">
              <a:defRPr/>
            </a:pPr>
            <a:r>
              <a:rPr lang="en-US" altLang="zh-CN" dirty="0"/>
              <a:t>Three </a:t>
            </a:r>
            <a:r>
              <a:rPr lang="en-US" altLang="zh-CN" dirty="0" smtClean="0"/>
              <a:t>ways </a:t>
            </a:r>
            <a:r>
              <a:rPr lang="en-US" altLang="zh-CN" dirty="0"/>
              <a:t>to improve MTTF</a:t>
            </a:r>
          </a:p>
        </p:txBody>
      </p:sp>
      <p:sp>
        <p:nvSpPr>
          <p:cNvPr id="19459" name="Rectangle 2"/>
          <p:cNvSpPr>
            <a:spLocks noGrp="1" noRot="1" noChangeArrowheads="1"/>
          </p:cNvSpPr>
          <p:nvPr>
            <p:ph type="body" sz="half" idx="1"/>
          </p:nvPr>
        </p:nvSpPr>
        <p:spPr>
          <a:xfrm>
            <a:off x="1703388" y="1643051"/>
            <a:ext cx="8964613" cy="4010025"/>
          </a:xfrm>
        </p:spPr>
        <p:txBody>
          <a:bodyPr/>
          <a:lstStyle/>
          <a:p>
            <a:pPr eaLnBrk="1" hangingPunct="1">
              <a:lnSpc>
                <a:spcPct val="80000"/>
              </a:lnSpc>
              <a:buFont typeface="Wingdings" pitchFamily="2" charset="2"/>
              <a:buNone/>
            </a:pPr>
            <a:r>
              <a:rPr lang="en-US" altLang="zh-CN" b="1" i="1" dirty="0" smtClean="0"/>
              <a:t>   </a:t>
            </a:r>
            <a:r>
              <a:rPr lang="en-US" altLang="zh-CN" sz="2800" b="1" i="1" dirty="0">
                <a:solidFill>
                  <a:srgbClr val="0000FF"/>
                </a:solidFill>
              </a:rPr>
              <a:t>Fault avoidance:</a:t>
            </a:r>
            <a:endParaRPr lang="en-US" altLang="zh-CN" b="1" i="1" dirty="0" smtClean="0">
              <a:solidFill>
                <a:srgbClr val="0000FF"/>
              </a:solidFill>
            </a:endParaRPr>
          </a:p>
          <a:p>
            <a:pPr lvl="1" eaLnBrk="1" hangingPunct="1">
              <a:lnSpc>
                <a:spcPct val="80000"/>
              </a:lnSpc>
              <a:buFont typeface="Wingdings" pitchFamily="2" charset="2"/>
              <a:buNone/>
            </a:pPr>
            <a:r>
              <a:rPr lang="en-US" altLang="zh-CN" i="1" dirty="0" smtClean="0"/>
              <a:t> </a:t>
            </a:r>
            <a:r>
              <a:rPr lang="en-US" altLang="zh-CN" sz="2400" i="1" dirty="0"/>
              <a:t>preventing fault occurrence by  construction</a:t>
            </a:r>
          </a:p>
          <a:p>
            <a:pPr lvl="1" eaLnBrk="1" hangingPunct="1">
              <a:lnSpc>
                <a:spcPct val="80000"/>
              </a:lnSpc>
              <a:buFont typeface="Wingdings" pitchFamily="2" charset="2"/>
              <a:buNone/>
            </a:pPr>
            <a:r>
              <a:rPr lang="en-US" altLang="zh-CN" sz="2400" i="1" dirty="0"/>
              <a:t>  </a:t>
            </a:r>
          </a:p>
          <a:p>
            <a:pPr lvl="1" eaLnBrk="1" hangingPunct="1">
              <a:lnSpc>
                <a:spcPct val="80000"/>
              </a:lnSpc>
              <a:buFont typeface="Wingdings" pitchFamily="2" charset="2"/>
              <a:buNone/>
            </a:pPr>
            <a:r>
              <a:rPr lang="en-US" altLang="zh-CN" b="1" i="1" dirty="0" smtClean="0">
                <a:solidFill>
                  <a:srgbClr val="0000FF"/>
                </a:solidFill>
              </a:rPr>
              <a:t>Fault tolerance:</a:t>
            </a:r>
            <a:r>
              <a:rPr lang="en-US" altLang="zh-CN" i="1" dirty="0" smtClean="0">
                <a:solidFill>
                  <a:srgbClr val="0000FF"/>
                </a:solidFill>
              </a:rPr>
              <a:t> </a:t>
            </a:r>
          </a:p>
          <a:p>
            <a:pPr lvl="1" eaLnBrk="1" hangingPunct="1">
              <a:lnSpc>
                <a:spcPct val="80000"/>
              </a:lnSpc>
              <a:buFont typeface="Wingdings" pitchFamily="2" charset="2"/>
              <a:buNone/>
            </a:pPr>
            <a:r>
              <a:rPr lang="en-US" altLang="zh-CN" sz="2400" i="1" dirty="0"/>
              <a:t>	using redundancy to allow the service to comply with the service specification despite faults occurring, which applies primarily to hardware faults</a:t>
            </a:r>
          </a:p>
          <a:p>
            <a:pPr lvl="1" eaLnBrk="1" hangingPunct="1">
              <a:lnSpc>
                <a:spcPct val="80000"/>
              </a:lnSpc>
              <a:buFont typeface="Wingdings" pitchFamily="2" charset="2"/>
              <a:buNone/>
            </a:pPr>
            <a:r>
              <a:rPr lang="en-US" altLang="zh-CN" sz="2400" i="1" dirty="0"/>
              <a:t> </a:t>
            </a:r>
          </a:p>
          <a:p>
            <a:pPr lvl="1" eaLnBrk="1" hangingPunct="1">
              <a:lnSpc>
                <a:spcPct val="80000"/>
              </a:lnSpc>
              <a:buFont typeface="Wingdings" pitchFamily="2" charset="2"/>
              <a:buNone/>
            </a:pPr>
            <a:r>
              <a:rPr lang="en-US" altLang="zh-CN" b="1" i="1" dirty="0" smtClean="0">
                <a:solidFill>
                  <a:srgbClr val="0000FF"/>
                </a:solidFill>
              </a:rPr>
              <a:t>Fault forecasting:</a:t>
            </a:r>
            <a:r>
              <a:rPr lang="en-US" altLang="zh-CN" i="1" dirty="0" smtClean="0">
                <a:solidFill>
                  <a:srgbClr val="0000FF"/>
                </a:solidFill>
              </a:rPr>
              <a:t> </a:t>
            </a:r>
          </a:p>
          <a:p>
            <a:pPr lvl="1" eaLnBrk="1" hangingPunct="1">
              <a:lnSpc>
                <a:spcPct val="80000"/>
              </a:lnSpc>
              <a:buFont typeface="Wingdings" pitchFamily="2" charset="2"/>
              <a:buNone/>
            </a:pPr>
            <a:r>
              <a:rPr lang="en-US" altLang="zh-CN" sz="2400" i="1" dirty="0"/>
              <a:t>	predicting the presence and creation of faults, which applies to hardware and software faults</a:t>
            </a:r>
          </a:p>
          <a:p>
            <a:pPr lvl="1" eaLnBrk="1" hangingPunct="1">
              <a:lnSpc>
                <a:spcPct val="80000"/>
              </a:lnSpc>
              <a:buFont typeface="Wingdings" pitchFamily="2" charset="2"/>
              <a:buNone/>
            </a:pPr>
            <a:endParaRPr lang="en-US" altLang="zh-CN" sz="2400" i="1" dirty="0"/>
          </a:p>
        </p:txBody>
      </p:sp>
      <p:sp>
        <p:nvSpPr>
          <p:cNvPr id="7" name="灯片编号占位符 6"/>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CF9DD0C3-FB3D-4642-897D-A5DB8BF0E6DD}" type="slidenum">
              <a:rPr lang="en-US" altLang="zh-CN"/>
              <a:pPr>
                <a:defRPr/>
              </a:pPr>
              <a:t>14</a:t>
            </a:fld>
            <a:endParaRPr lang="en-US" altLang="zh-CN"/>
          </a:p>
        </p:txBody>
      </p:sp>
      <p:sp>
        <p:nvSpPr>
          <p:cNvPr id="19461" name="Text Box 3"/>
          <p:cNvSpPr txBox="1">
            <a:spLocks noChangeArrowheads="1"/>
          </p:cNvSpPr>
          <p:nvPr/>
        </p:nvSpPr>
        <p:spPr bwMode="auto">
          <a:xfrm>
            <a:off x="2566988" y="3789363"/>
            <a:ext cx="4176712" cy="366712"/>
          </a:xfrm>
          <a:prstGeom prst="rect">
            <a:avLst/>
          </a:prstGeom>
          <a:noFill/>
          <a:ln w="9525">
            <a:noFill/>
            <a:miter lim="800000"/>
            <a:headEnd/>
            <a:tailEnd/>
          </a:ln>
          <a:effectLst/>
        </p:spPr>
        <p:txBody>
          <a:bodyPr>
            <a:spAutoFit/>
          </a:bodyPr>
          <a:lstStyle/>
          <a:p>
            <a:pPr>
              <a:spcBef>
                <a:spcPct val="50000"/>
              </a:spcBef>
            </a:pPr>
            <a:endParaRPr lang="zh-CN" altLang="zh-CN"/>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rrowheads="1"/>
          </p:cNvSpPr>
          <p:nvPr>
            <p:ph type="title"/>
          </p:nvPr>
        </p:nvSpPr>
        <p:spPr>
          <a:xfrm>
            <a:off x="4881554" y="115888"/>
            <a:ext cx="5556259" cy="1143000"/>
          </a:xfrm>
        </p:spPr>
        <p:txBody>
          <a:bodyPr/>
          <a:lstStyle/>
          <a:p>
            <a:pPr eaLnBrk="1" hangingPunct="1">
              <a:defRPr/>
            </a:pPr>
            <a:r>
              <a:rPr lang="en-US" altLang="zh-CN" dirty="0" smtClean="0"/>
              <a:t>6.3 Disk Storage</a:t>
            </a:r>
          </a:p>
        </p:txBody>
      </p:sp>
      <p:sp>
        <p:nvSpPr>
          <p:cNvPr id="20483" name="Rectangle 3"/>
          <p:cNvSpPr>
            <a:spLocks noGrp="1" noRot="1" noChangeArrowheads="1"/>
          </p:cNvSpPr>
          <p:nvPr>
            <p:ph idx="1"/>
          </p:nvPr>
        </p:nvSpPr>
        <p:spPr>
          <a:xfrm>
            <a:off x="1952596" y="1214423"/>
            <a:ext cx="8715404" cy="4768865"/>
          </a:xfrm>
        </p:spPr>
        <p:txBody>
          <a:bodyPr/>
          <a:lstStyle/>
          <a:p>
            <a:pPr eaLnBrk="1" hangingPunct="1"/>
            <a:r>
              <a:rPr lang="en-US" altLang="zh-CN" sz="2800" dirty="0">
                <a:solidFill>
                  <a:srgbClr val="0000FF"/>
                </a:solidFill>
              </a:rPr>
              <a:t>Nonvolatile</a:t>
            </a:r>
          </a:p>
          <a:p>
            <a:pPr lvl="1" eaLnBrk="1" hangingPunct="1"/>
            <a:r>
              <a:rPr lang="en-US" altLang="zh-CN" sz="2400" dirty="0"/>
              <a:t>the data remains even when power is removed. </a:t>
            </a:r>
          </a:p>
          <a:p>
            <a:pPr eaLnBrk="1" hangingPunct="1"/>
            <a:r>
              <a:rPr lang="en-US" altLang="zh-CN" sz="2800" dirty="0">
                <a:solidFill>
                  <a:srgbClr val="0000FF"/>
                </a:solidFill>
              </a:rPr>
              <a:t>magnetic disks</a:t>
            </a:r>
          </a:p>
          <a:p>
            <a:pPr lvl="1" eaLnBrk="1" hangingPunct="1"/>
            <a:r>
              <a:rPr lang="en-US" altLang="zh-CN" sz="2400" dirty="0"/>
              <a:t>hard disks</a:t>
            </a:r>
          </a:p>
          <a:p>
            <a:pPr lvl="1" eaLnBrk="1" hangingPunct="1"/>
            <a:r>
              <a:rPr lang="en-US" altLang="zh-CN" sz="2400" dirty="0"/>
              <a:t>Hard Disc Drive</a:t>
            </a:r>
          </a:p>
          <a:p>
            <a:pPr lvl="1" eaLnBrk="1" hangingPunct="1"/>
            <a:r>
              <a:rPr lang="en-US" altLang="zh-CN" sz="2400" dirty="0"/>
              <a:t>HD</a:t>
            </a:r>
          </a:p>
          <a:p>
            <a:pPr lvl="1" eaLnBrk="1" hangingPunct="1"/>
            <a:r>
              <a:rPr lang="en-US" altLang="zh-CN" sz="2400" dirty="0"/>
              <a:t>1956, IBM, </a:t>
            </a:r>
            <a:r>
              <a:rPr lang="en-US" altLang="zh-CN" sz="2400" dirty="0" err="1"/>
              <a:t>30MB</a:t>
            </a:r>
            <a:endParaRPr lang="en-US" altLang="zh-CN" sz="2400" dirty="0"/>
          </a:p>
          <a:p>
            <a:pPr lvl="2" eaLnBrk="1" hangingPunct="1"/>
            <a:r>
              <a:rPr lang="zh-CN" altLang="en-US" sz="2000" dirty="0"/>
              <a:t>温彻斯特式硬盘</a:t>
            </a:r>
            <a:r>
              <a:rPr lang="en-US" altLang="zh-CN" sz="2000" dirty="0"/>
              <a:t>(</a:t>
            </a:r>
            <a:r>
              <a:rPr lang="zh-CN" altLang="en-US" sz="2000" dirty="0"/>
              <a:t>温彻斯特来福枪</a:t>
            </a:r>
            <a:r>
              <a:rPr lang="en-US" altLang="zh-CN" sz="2000" dirty="0"/>
              <a:t>)</a:t>
            </a:r>
          </a:p>
          <a:p>
            <a:pPr lvl="1" eaLnBrk="1" hangingPunct="1"/>
            <a:r>
              <a:rPr lang="en-US" altLang="zh-CN" sz="2400" dirty="0"/>
              <a:t>1980</a:t>
            </a:r>
            <a:r>
              <a:rPr lang="zh-CN" altLang="en-US" sz="2400" dirty="0"/>
              <a:t>，</a:t>
            </a:r>
            <a:r>
              <a:rPr lang="en-US" altLang="zh-CN" sz="2400" dirty="0"/>
              <a:t>IBM</a:t>
            </a:r>
            <a:r>
              <a:rPr lang="zh-CN" altLang="en-US" sz="2400" dirty="0"/>
              <a:t>员工创办</a:t>
            </a:r>
            <a:r>
              <a:rPr lang="en-US" altLang="zh-CN" sz="2400" dirty="0"/>
              <a:t>SEAGATE</a:t>
            </a:r>
          </a:p>
          <a:p>
            <a:pPr lvl="1" eaLnBrk="1" hangingPunct="1"/>
            <a:r>
              <a:rPr lang="en-US" altLang="zh-CN" sz="2400" dirty="0"/>
              <a:t>Increase 25%~30% per year</a:t>
            </a:r>
          </a:p>
          <a:p>
            <a:pPr lvl="1" eaLnBrk="1" hangingPunct="1"/>
            <a:r>
              <a:rPr lang="en-US" altLang="zh-CN" sz="2400" dirty="0"/>
              <a:t>Vender</a:t>
            </a:r>
            <a:r>
              <a:rPr lang="zh-CN" altLang="en-US" sz="2400" dirty="0"/>
              <a:t>：</a:t>
            </a:r>
            <a:r>
              <a:rPr lang="en-US" altLang="zh-CN" sz="2400" dirty="0"/>
              <a:t> Western Digital</a:t>
            </a:r>
            <a:r>
              <a:rPr lang="zh-CN" altLang="en-US" sz="2400" dirty="0"/>
              <a:t>、</a:t>
            </a:r>
            <a:r>
              <a:rPr lang="en-US" altLang="zh-CN" sz="2400" dirty="0"/>
              <a:t> Seagate</a:t>
            </a:r>
            <a:r>
              <a:rPr lang="zh-CN" altLang="en-US" sz="2400" dirty="0"/>
              <a:t>、</a:t>
            </a:r>
            <a:r>
              <a:rPr lang="en-US" altLang="zh-CN" sz="2400" dirty="0"/>
              <a:t> Toshiba</a:t>
            </a:r>
            <a:r>
              <a:rPr lang="zh-CN" altLang="en-US" sz="2400" dirty="0"/>
              <a:t>、</a:t>
            </a:r>
            <a:r>
              <a:rPr lang="en-US" altLang="zh-CN" sz="2400" dirty="0"/>
              <a:t>EMC</a:t>
            </a:r>
          </a:p>
          <a:p>
            <a:pPr lvl="2" eaLnBrk="1" hangingPunct="1"/>
            <a:endParaRPr lang="en-US" altLang="zh-CN" sz="2000" dirty="0"/>
          </a:p>
        </p:txBody>
      </p:sp>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14AF3144-152D-4BAF-AEF9-8EDE3928C4A6}" type="slidenum">
              <a:rPr lang="en-US" altLang="zh-CN"/>
              <a:pPr>
                <a:defRPr/>
              </a:pPr>
              <a:t>15</a:t>
            </a:fld>
            <a:endParaRPr lang="en-US" altLang="zh-CN"/>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The organization of hard disk</a:t>
            </a:r>
            <a:endParaRPr lang="zh-CN" altLang="en-US" dirty="0"/>
          </a:p>
        </p:txBody>
      </p:sp>
      <p:sp>
        <p:nvSpPr>
          <p:cNvPr id="21506" name="Rectangle 4"/>
          <p:cNvSpPr>
            <a:spLocks noGrp="1" noRot="1" noChangeArrowheads="1"/>
          </p:cNvSpPr>
          <p:nvPr>
            <p:ph idx="1"/>
          </p:nvPr>
        </p:nvSpPr>
        <p:spPr>
          <a:xfrm>
            <a:off x="1981200" y="1357299"/>
            <a:ext cx="8472518" cy="4768865"/>
          </a:xfrm>
        </p:spPr>
        <p:txBody>
          <a:bodyPr/>
          <a:lstStyle/>
          <a:p>
            <a:r>
              <a:rPr lang="en-US" altLang="zh-CN" sz="2800" dirty="0">
                <a:solidFill>
                  <a:srgbClr val="0000FF"/>
                </a:solidFill>
              </a:rPr>
              <a:t>platters: </a:t>
            </a:r>
          </a:p>
          <a:p>
            <a:pPr lvl="1"/>
            <a:r>
              <a:rPr lang="en-US" altLang="zh-CN" sz="2400" dirty="0"/>
              <a:t>disk consists of a collection  of </a:t>
            </a:r>
            <a:r>
              <a:rPr lang="en-US" altLang="zh-CN" sz="2400" i="1" dirty="0"/>
              <a:t>platters</a:t>
            </a:r>
            <a:r>
              <a:rPr lang="zh-CN" altLang="en-US" sz="2400" dirty="0"/>
              <a:t> （</a:t>
            </a:r>
            <a:r>
              <a:rPr lang="en-US" altLang="zh-CN" sz="2400" dirty="0"/>
              <a:t>1-4</a:t>
            </a:r>
            <a:r>
              <a:rPr lang="zh-CN" altLang="en-US" sz="2400" dirty="0"/>
              <a:t>）</a:t>
            </a:r>
            <a:r>
              <a:rPr lang="en-US" altLang="zh-CN" sz="2400" dirty="0"/>
              <a:t>, each of which has two recordable disk surfaces</a:t>
            </a:r>
          </a:p>
          <a:p>
            <a:r>
              <a:rPr lang="en-US" altLang="zh-CN" sz="2800" dirty="0">
                <a:solidFill>
                  <a:srgbClr val="0000FF"/>
                </a:solidFill>
              </a:rPr>
              <a:t> tracks: </a:t>
            </a:r>
          </a:p>
          <a:p>
            <a:pPr lvl="1"/>
            <a:r>
              <a:rPr lang="en-US" altLang="zh-CN" sz="2400" dirty="0"/>
              <a:t>each disk surface is divided into concentric circles</a:t>
            </a:r>
            <a:r>
              <a:rPr lang="zh-CN" altLang="en-US" sz="2400" dirty="0"/>
              <a:t>（</a:t>
            </a:r>
            <a:r>
              <a:rPr lang="en-US" altLang="zh-CN" sz="2400" dirty="0"/>
              <a:t> typically 10,000 to 50,000 </a:t>
            </a:r>
            <a:r>
              <a:rPr lang="zh-CN" altLang="en-US" sz="2400" dirty="0"/>
              <a:t>）</a:t>
            </a:r>
            <a:endParaRPr lang="en-US" altLang="zh-CN" sz="2400" dirty="0"/>
          </a:p>
          <a:p>
            <a:r>
              <a:rPr lang="en-US" altLang="zh-CN" sz="2800" dirty="0"/>
              <a:t> </a:t>
            </a:r>
            <a:r>
              <a:rPr lang="en-US" altLang="zh-CN" sz="2800" dirty="0">
                <a:solidFill>
                  <a:srgbClr val="0000FF"/>
                </a:solidFill>
              </a:rPr>
              <a:t>sectors:</a:t>
            </a:r>
          </a:p>
          <a:p>
            <a:pPr lvl="1"/>
            <a:r>
              <a:rPr lang="en-US" altLang="zh-CN" sz="2400" dirty="0"/>
              <a:t> each track is in turn divided into </a:t>
            </a:r>
            <a:r>
              <a:rPr lang="en-US" altLang="zh-CN" sz="2400" i="1" dirty="0"/>
              <a:t>sectors</a:t>
            </a:r>
            <a:r>
              <a:rPr lang="en-US" altLang="zh-CN" sz="2400" dirty="0"/>
              <a:t>, which is the smallest unit that can be read or written</a:t>
            </a:r>
            <a:r>
              <a:rPr lang="zh-CN" altLang="en-US" sz="2400" dirty="0"/>
              <a:t>（</a:t>
            </a:r>
            <a:r>
              <a:rPr lang="en-US" altLang="zh-CN" sz="2400" dirty="0"/>
              <a:t> each track may have 100 to 500 sectors. </a:t>
            </a:r>
            <a:r>
              <a:rPr lang="zh-CN" altLang="en-US" sz="2400" dirty="0"/>
              <a:t>）（</a:t>
            </a:r>
            <a:r>
              <a:rPr lang="en-US" altLang="zh-CN" sz="2400" dirty="0" err="1"/>
              <a:t>512B-4096B</a:t>
            </a:r>
            <a:r>
              <a:rPr lang="zh-CN" altLang="en-US" sz="2400" dirty="0"/>
              <a:t>）</a:t>
            </a:r>
            <a:endParaRPr lang="en-US" altLang="zh-CN" sz="2400" dirty="0"/>
          </a:p>
          <a:p>
            <a:pPr eaLnBrk="1" hangingPunct="1"/>
            <a:endParaRPr lang="en-US" altLang="zh-CN" dirty="0" smtClean="0"/>
          </a:p>
        </p:txBody>
      </p:sp>
      <p:sp>
        <p:nvSpPr>
          <p:cNvPr id="5"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4D68F4CE-13ED-4DB6-9F8E-69C8979E8635}" type="slidenum">
              <a:rPr lang="en-US" altLang="zh-CN"/>
              <a:pPr>
                <a:defRPr/>
              </a:pPr>
              <a:t>16</a:t>
            </a:fld>
            <a:endParaRPr lang="en-US" altLang="zh-CN"/>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body" sz="half" idx="1"/>
          </p:nvPr>
        </p:nvSpPr>
        <p:spPr>
          <a:xfrm>
            <a:off x="1992313" y="4724400"/>
            <a:ext cx="5472112" cy="1150938"/>
          </a:xfrm>
        </p:spPr>
        <p:txBody>
          <a:bodyPr/>
          <a:lstStyle/>
          <a:p>
            <a:pPr eaLnBrk="1" hangingPunct="1"/>
            <a:r>
              <a:rPr lang="en-US" altLang="zh-CN" sz="2800"/>
              <a:t>Disks are organized into platters, tracks, and sectors</a:t>
            </a:r>
          </a:p>
        </p:txBody>
      </p:sp>
      <p:graphicFrame>
        <p:nvGraphicFramePr>
          <p:cNvPr id="115715" name="Object 3"/>
          <p:cNvGraphicFramePr>
            <a:graphicFrameLocks noGrp="1" noChangeAspect="1"/>
          </p:cNvGraphicFramePr>
          <p:nvPr>
            <p:ph sz="half" idx="2"/>
          </p:nvPr>
        </p:nvGraphicFramePr>
        <p:xfrm>
          <a:off x="4173538" y="908050"/>
          <a:ext cx="6075362" cy="4770438"/>
        </p:xfrm>
        <a:graphic>
          <a:graphicData uri="http://schemas.openxmlformats.org/presentationml/2006/ole">
            <mc:AlternateContent xmlns:mc="http://schemas.openxmlformats.org/markup-compatibility/2006">
              <mc:Choice xmlns:v="urn:schemas-microsoft-com:vml" Requires="v">
                <p:oleObj spid="_x0000_s22546" name="Visio" r:id="rId4" imgW="3798113" imgH="2983687" progId="Visio.Drawing.11">
                  <p:embed/>
                </p:oleObj>
              </mc:Choice>
              <mc:Fallback>
                <p:oleObj name="Visio" r:id="rId4" imgW="3798113" imgH="2983687" progId="Visio.Drawing.11">
                  <p:embed/>
                  <p:pic>
                    <p:nvPicPr>
                      <p:cNvPr id="0"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3538" y="908050"/>
                        <a:ext cx="6075362"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灯片编号占位符 6"/>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3E0E7DB1-C3C0-4C65-BDBC-6B78142950B0}" type="slidenum">
              <a:rPr lang="en-US" altLang="zh-CN"/>
              <a:pPr>
                <a:defRPr/>
              </a:pPr>
              <a:t>17</a:t>
            </a:fld>
            <a:endParaRPr lang="en-US" altLang="zh-CN"/>
          </a:p>
        </p:txBody>
      </p:sp>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15715"/>
                                        </p:tgtEl>
                                        <p:attrNameLst>
                                          <p:attrName>style.visibility</p:attrName>
                                        </p:attrNameLst>
                                      </p:cBhvr>
                                      <p:to>
                                        <p:strVal val="visible"/>
                                      </p:to>
                                    </p:set>
                                    <p:animEffect transition="in" filter="dissolve">
                                      <p:cBhvr>
                                        <p:cTn id="7" dur="500"/>
                                        <p:tgtEl>
                                          <p:spTgt spid="115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rrowheads="1"/>
          </p:cNvSpPr>
          <p:nvPr>
            <p:ph type="title"/>
          </p:nvPr>
        </p:nvSpPr>
        <p:spPr>
          <a:xfrm>
            <a:off x="4524364" y="1"/>
            <a:ext cx="5842011" cy="1125538"/>
          </a:xfrm>
        </p:spPr>
        <p:txBody>
          <a:bodyPr/>
          <a:lstStyle/>
          <a:p>
            <a:pPr eaLnBrk="1" hangingPunct="1">
              <a:defRPr/>
            </a:pPr>
            <a:r>
              <a:rPr lang="en-US" altLang="zh-CN" sz="3600" dirty="0">
                <a:solidFill>
                  <a:srgbClr val="00B0F0"/>
                </a:solidFill>
              </a:rPr>
              <a:t>What</a:t>
            </a:r>
            <a:r>
              <a:rPr lang="en-US" altLang="zh-CN" sz="3600" dirty="0">
                <a:solidFill>
                  <a:srgbClr val="00B0F0"/>
                </a:solidFill>
                <a:latin typeface="Comic Sans MS"/>
              </a:rPr>
              <a:t>’</a:t>
            </a:r>
            <a:r>
              <a:rPr lang="en-US" altLang="zh-CN" sz="3600" dirty="0">
                <a:solidFill>
                  <a:srgbClr val="00B0F0"/>
                </a:solidFill>
              </a:rPr>
              <a:t>s Inside A Disk Drive?</a:t>
            </a:r>
          </a:p>
        </p:txBody>
      </p:sp>
      <p:sp>
        <p:nvSpPr>
          <p:cNvPr id="23555" name="Rectangle 3"/>
          <p:cNvSpPr>
            <a:spLocks noGrp="1" noRot="1" noChangeArrowheads="1"/>
          </p:cNvSpPr>
          <p:nvPr>
            <p:ph idx="1"/>
          </p:nvPr>
        </p:nvSpPr>
        <p:spPr/>
        <p:txBody>
          <a:bodyPr/>
          <a:lstStyle/>
          <a:p>
            <a:pPr eaLnBrk="1" hangingPunct="1"/>
            <a:endParaRPr lang="zh-CN" altLang="zh-CN" smtClean="0"/>
          </a:p>
        </p:txBody>
      </p:sp>
      <p:sp>
        <p:nvSpPr>
          <p:cNvPr id="7"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40023765-552F-4D26-BD9E-1CDC3E9E55A2}" type="slidenum">
              <a:rPr lang="en-US" altLang="zh-CN"/>
              <a:pPr>
                <a:defRPr/>
              </a:pPr>
              <a:t>18</a:t>
            </a:fld>
            <a:endParaRPr lang="en-US" altLang="zh-CN"/>
          </a:p>
        </p:txBody>
      </p:sp>
      <p:pic>
        <p:nvPicPr>
          <p:cNvPr id="23557" name="Picture 4"/>
          <p:cNvPicPr>
            <a:picLocks noChangeAspect="1" noChangeArrowheads="1"/>
          </p:cNvPicPr>
          <p:nvPr/>
        </p:nvPicPr>
        <p:blipFill>
          <a:blip r:embed="rId3"/>
          <a:srcRect/>
          <a:stretch>
            <a:fillRect/>
          </a:stretch>
        </p:blipFill>
        <p:spPr bwMode="auto">
          <a:xfrm>
            <a:off x="2524100" y="1142985"/>
            <a:ext cx="7696224" cy="4967563"/>
          </a:xfrm>
          <a:prstGeom prst="rect">
            <a:avLst/>
          </a:prstGeom>
          <a:noFill/>
          <a:ln w="2857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lstStyle/>
          <a:p>
            <a:r>
              <a:rPr lang="en-US" altLang="zh-CN" dirty="0" smtClean="0"/>
              <a:t>Access the disk</a:t>
            </a:r>
            <a:endParaRPr lang="zh-CN" altLang="en-US" dirty="0"/>
          </a:p>
        </p:txBody>
      </p:sp>
      <p:sp>
        <p:nvSpPr>
          <p:cNvPr id="24578" name="Rectangle 2"/>
          <p:cNvSpPr>
            <a:spLocks noGrp="1" noRot="1" noChangeArrowheads="1"/>
          </p:cNvSpPr>
          <p:nvPr>
            <p:ph idx="1"/>
          </p:nvPr>
        </p:nvSpPr>
        <p:spPr>
          <a:xfrm>
            <a:off x="2024034" y="1000108"/>
            <a:ext cx="8229600" cy="5143536"/>
          </a:xfrm>
        </p:spPr>
        <p:txBody>
          <a:bodyPr/>
          <a:lstStyle/>
          <a:p>
            <a:pPr eaLnBrk="1" hangingPunct="1"/>
            <a:r>
              <a:rPr lang="en-US" altLang="zh-CN" sz="2400" dirty="0">
                <a:solidFill>
                  <a:srgbClr val="0000FF"/>
                </a:solidFill>
              </a:rPr>
              <a:t>Seek: </a:t>
            </a:r>
            <a:r>
              <a:rPr lang="en-US" altLang="zh-CN" sz="2400" dirty="0"/>
              <a:t>position read/write head over the proper track</a:t>
            </a:r>
            <a:r>
              <a:rPr lang="en-US" altLang="zh-CN" dirty="0" smtClean="0"/>
              <a:t>  </a:t>
            </a:r>
            <a:endParaRPr lang="en-US" altLang="zh-CN" b="1" dirty="0" smtClean="0"/>
          </a:p>
          <a:p>
            <a:pPr lvl="2" eaLnBrk="1" hangingPunct="1"/>
            <a:r>
              <a:rPr lang="en-US" altLang="zh-CN" sz="2000" b="1" dirty="0"/>
              <a:t> minimum seek time</a:t>
            </a:r>
          </a:p>
          <a:p>
            <a:pPr lvl="2" eaLnBrk="1" hangingPunct="1"/>
            <a:r>
              <a:rPr lang="en-US" altLang="zh-CN" sz="2000" b="1" dirty="0"/>
              <a:t> maximum seek time</a:t>
            </a:r>
          </a:p>
          <a:p>
            <a:pPr lvl="2" eaLnBrk="1" hangingPunct="1"/>
            <a:r>
              <a:rPr lang="en-US" altLang="zh-CN" sz="2000" b="1" dirty="0"/>
              <a:t> average seek time (3 to 14 ms)</a:t>
            </a:r>
          </a:p>
          <a:p>
            <a:r>
              <a:rPr lang="en-US" altLang="zh-CN" sz="2400" dirty="0">
                <a:solidFill>
                  <a:srgbClr val="0000FF"/>
                </a:solidFill>
              </a:rPr>
              <a:t>Rotational latency:  </a:t>
            </a:r>
            <a:r>
              <a:rPr lang="en-US" altLang="zh-CN" sz="2400" dirty="0"/>
              <a:t>wait for desired sector</a:t>
            </a:r>
          </a:p>
          <a:p>
            <a:pPr marL="800100" lvl="3" indent="-342900"/>
            <a:r>
              <a:rPr lang="en-US" altLang="zh-CN" sz="1800" b="1" dirty="0"/>
              <a:t>average latency is the half-way round the disk.</a:t>
            </a:r>
          </a:p>
          <a:p>
            <a:pPr lvl="1"/>
            <a:endParaRPr lang="en-US" altLang="zh-CN" b="1" dirty="0" smtClean="0"/>
          </a:p>
        </p:txBody>
      </p:sp>
      <p:sp>
        <p:nvSpPr>
          <p:cNvPr id="24580" name="Text Box 5"/>
          <p:cNvSpPr txBox="1">
            <a:spLocks noChangeArrowheads="1"/>
          </p:cNvSpPr>
          <p:nvPr/>
        </p:nvSpPr>
        <p:spPr bwMode="auto">
          <a:xfrm>
            <a:off x="2566988" y="4019551"/>
            <a:ext cx="4176712" cy="366713"/>
          </a:xfrm>
          <a:prstGeom prst="rect">
            <a:avLst/>
          </a:prstGeom>
          <a:noFill/>
          <a:ln w="9525">
            <a:noFill/>
            <a:miter lim="800000"/>
            <a:headEnd/>
            <a:tailEnd/>
          </a:ln>
          <a:effectLst/>
        </p:spPr>
        <p:txBody>
          <a:bodyPr>
            <a:spAutoFit/>
          </a:bodyPr>
          <a:lstStyle/>
          <a:p>
            <a:pPr>
              <a:spcBef>
                <a:spcPct val="50000"/>
              </a:spcBef>
            </a:pPr>
            <a:endParaRPr lang="zh-CN" altLang="zh-CN"/>
          </a:p>
        </p:txBody>
      </p:sp>
      <p:grpSp>
        <p:nvGrpSpPr>
          <p:cNvPr id="24581" name="Group 9"/>
          <p:cNvGrpSpPr>
            <a:grpSpLocks noChangeAspect="1"/>
          </p:cNvGrpSpPr>
          <p:nvPr/>
        </p:nvGrpSpPr>
        <p:grpSpPr bwMode="auto">
          <a:xfrm>
            <a:off x="2711450" y="3803651"/>
            <a:ext cx="6985000" cy="1122363"/>
            <a:chOff x="886" y="2478"/>
            <a:chExt cx="3584" cy="589"/>
          </a:xfrm>
        </p:grpSpPr>
        <p:sp>
          <p:nvSpPr>
            <p:cNvPr id="24604" name="AutoShape 8"/>
            <p:cNvSpPr>
              <a:spLocks noChangeAspect="1" noChangeArrowheads="1" noTextEdit="1"/>
            </p:cNvSpPr>
            <p:nvPr/>
          </p:nvSpPr>
          <p:spPr bwMode="auto">
            <a:xfrm>
              <a:off x="886" y="2478"/>
              <a:ext cx="3584" cy="589"/>
            </a:xfrm>
            <a:prstGeom prst="rect">
              <a:avLst/>
            </a:prstGeom>
            <a:noFill/>
            <a:ln w="9525">
              <a:noFill/>
              <a:miter lim="800000"/>
              <a:headEnd/>
              <a:tailEnd/>
            </a:ln>
          </p:spPr>
          <p:txBody>
            <a:bodyPr/>
            <a:lstStyle/>
            <a:p>
              <a:endParaRPr lang="zh-CN" altLang="en-US"/>
            </a:p>
          </p:txBody>
        </p:sp>
        <p:sp>
          <p:nvSpPr>
            <p:cNvPr id="24605" name="Line 10"/>
            <p:cNvSpPr>
              <a:spLocks noChangeShapeType="1"/>
            </p:cNvSpPr>
            <p:nvPr/>
          </p:nvSpPr>
          <p:spPr bwMode="auto">
            <a:xfrm>
              <a:off x="2463" y="2662"/>
              <a:ext cx="675" cy="1"/>
            </a:xfrm>
            <a:prstGeom prst="line">
              <a:avLst/>
            </a:prstGeom>
            <a:noFill/>
            <a:ln w="15875" cap="rnd">
              <a:solidFill>
                <a:srgbClr val="000000"/>
              </a:solidFill>
              <a:round/>
              <a:headEnd/>
              <a:tailEnd/>
            </a:ln>
          </p:spPr>
          <p:txBody>
            <a:bodyPr/>
            <a:lstStyle/>
            <a:p>
              <a:endParaRPr lang="zh-CN" altLang="en-US"/>
            </a:p>
          </p:txBody>
        </p:sp>
        <p:sp>
          <p:nvSpPr>
            <p:cNvPr id="24606" name="Rectangle 11"/>
            <p:cNvSpPr>
              <a:spLocks noChangeArrowheads="1"/>
            </p:cNvSpPr>
            <p:nvPr/>
          </p:nvSpPr>
          <p:spPr bwMode="auto">
            <a:xfrm>
              <a:off x="893" y="2583"/>
              <a:ext cx="1395" cy="128"/>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Average rotational latency =</a:t>
              </a:r>
              <a:endParaRPr lang="en-US" altLang="zh-CN"/>
            </a:p>
          </p:txBody>
        </p:sp>
        <p:sp>
          <p:nvSpPr>
            <p:cNvPr id="24607" name="Rectangle 12"/>
            <p:cNvSpPr>
              <a:spLocks noChangeArrowheads="1"/>
            </p:cNvSpPr>
            <p:nvPr/>
          </p:nvSpPr>
          <p:spPr bwMode="auto">
            <a:xfrm>
              <a:off x="2480" y="2502"/>
              <a:ext cx="176" cy="129"/>
            </a:xfrm>
            <a:prstGeom prst="rect">
              <a:avLst/>
            </a:prstGeom>
            <a:noFill/>
            <a:ln w="9525">
              <a:noFill/>
              <a:miter lim="800000"/>
              <a:headEnd/>
              <a:tailEnd/>
            </a:ln>
          </p:spPr>
          <p:txBody>
            <a:bodyPr wrap="none" lIns="0" tIns="0" rIns="0" bIns="0">
              <a:spAutoFit/>
            </a:bodyPr>
            <a:lstStyle/>
            <a:p>
              <a:r>
                <a:rPr lang="en-US" altLang="zh-CN" sz="1600" b="1" i="1" dirty="0">
                  <a:solidFill>
                    <a:srgbClr val="000000"/>
                  </a:solidFill>
                </a:rPr>
                <a:t>0.5 </a:t>
              </a:r>
              <a:endParaRPr lang="en-US" altLang="zh-CN" dirty="0"/>
            </a:p>
          </p:txBody>
        </p:sp>
        <p:sp>
          <p:nvSpPr>
            <p:cNvPr id="24608" name="Rectangle 13"/>
            <p:cNvSpPr>
              <a:spLocks noChangeArrowheads="1"/>
            </p:cNvSpPr>
            <p:nvPr/>
          </p:nvSpPr>
          <p:spPr bwMode="auto">
            <a:xfrm>
              <a:off x="2669" y="2502"/>
              <a:ext cx="389" cy="128"/>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rotation</a:t>
              </a:r>
              <a:endParaRPr lang="en-US" altLang="zh-CN"/>
            </a:p>
          </p:txBody>
        </p:sp>
        <p:sp>
          <p:nvSpPr>
            <p:cNvPr id="24609" name="Rectangle 14"/>
            <p:cNvSpPr>
              <a:spLocks noChangeArrowheads="1"/>
            </p:cNvSpPr>
            <p:nvPr/>
          </p:nvSpPr>
          <p:spPr bwMode="auto">
            <a:xfrm>
              <a:off x="2545" y="2671"/>
              <a:ext cx="463" cy="129"/>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5400RPM</a:t>
              </a:r>
              <a:endParaRPr lang="en-US" altLang="zh-CN"/>
            </a:p>
          </p:txBody>
        </p:sp>
        <p:sp>
          <p:nvSpPr>
            <p:cNvPr id="24610" name="Rectangle 15"/>
            <p:cNvSpPr>
              <a:spLocks noChangeArrowheads="1"/>
            </p:cNvSpPr>
            <p:nvPr/>
          </p:nvSpPr>
          <p:spPr bwMode="auto">
            <a:xfrm>
              <a:off x="3157" y="2607"/>
              <a:ext cx="50" cy="104"/>
            </a:xfrm>
            <a:prstGeom prst="rect">
              <a:avLst/>
            </a:prstGeom>
            <a:noFill/>
            <a:ln w="9525">
              <a:noFill/>
              <a:miter lim="800000"/>
              <a:headEnd/>
              <a:tailEnd/>
            </a:ln>
          </p:spPr>
          <p:txBody>
            <a:bodyPr wrap="none" lIns="0" tIns="0" rIns="0" bIns="0">
              <a:spAutoFit/>
            </a:bodyPr>
            <a:lstStyle/>
            <a:p>
              <a:r>
                <a:rPr lang="en-US" altLang="zh-CN" sz="1300" b="1" i="1">
                  <a:solidFill>
                    <a:srgbClr val="000000"/>
                  </a:solidFill>
                </a:rPr>
                <a:t>=</a:t>
              </a:r>
              <a:endParaRPr lang="en-US" altLang="zh-CN"/>
            </a:p>
          </p:txBody>
        </p:sp>
        <p:sp>
          <p:nvSpPr>
            <p:cNvPr id="24611" name="Line 16"/>
            <p:cNvSpPr>
              <a:spLocks noChangeShapeType="1"/>
            </p:cNvSpPr>
            <p:nvPr/>
          </p:nvSpPr>
          <p:spPr bwMode="auto">
            <a:xfrm>
              <a:off x="3254" y="2662"/>
              <a:ext cx="1202" cy="1"/>
            </a:xfrm>
            <a:prstGeom prst="line">
              <a:avLst/>
            </a:prstGeom>
            <a:noFill/>
            <a:ln w="15875" cap="rnd">
              <a:solidFill>
                <a:srgbClr val="000000"/>
              </a:solidFill>
              <a:round/>
              <a:headEnd/>
              <a:tailEnd/>
            </a:ln>
          </p:spPr>
          <p:txBody>
            <a:bodyPr/>
            <a:lstStyle/>
            <a:p>
              <a:endParaRPr lang="zh-CN" altLang="en-US"/>
            </a:p>
          </p:txBody>
        </p:sp>
        <p:sp>
          <p:nvSpPr>
            <p:cNvPr id="24612" name="Rectangle 17"/>
            <p:cNvSpPr>
              <a:spLocks noChangeArrowheads="1"/>
            </p:cNvSpPr>
            <p:nvPr/>
          </p:nvSpPr>
          <p:spPr bwMode="auto">
            <a:xfrm>
              <a:off x="3251" y="2703"/>
              <a:ext cx="467" cy="129"/>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5400RPM</a:t>
              </a:r>
              <a:endParaRPr lang="en-US" altLang="zh-CN"/>
            </a:p>
          </p:txBody>
        </p:sp>
        <p:sp>
          <p:nvSpPr>
            <p:cNvPr id="24613" name="Rectangle 18"/>
            <p:cNvSpPr>
              <a:spLocks noChangeArrowheads="1"/>
            </p:cNvSpPr>
            <p:nvPr/>
          </p:nvSpPr>
          <p:spPr bwMode="auto">
            <a:xfrm>
              <a:off x="2363" y="2896"/>
              <a:ext cx="546" cy="129"/>
            </a:xfrm>
            <a:prstGeom prst="rect">
              <a:avLst/>
            </a:prstGeom>
            <a:noFill/>
            <a:ln w="9525">
              <a:noFill/>
              <a:miter lim="800000"/>
              <a:headEnd/>
              <a:tailEnd/>
            </a:ln>
          </p:spPr>
          <p:txBody>
            <a:bodyPr lIns="0" tIns="0" rIns="0" bIns="0">
              <a:spAutoFit/>
            </a:bodyPr>
            <a:lstStyle/>
            <a:p>
              <a:r>
                <a:rPr lang="en-US" altLang="zh-CN" sz="1600" b="1" i="1">
                  <a:solidFill>
                    <a:srgbClr val="000000"/>
                  </a:solidFill>
                </a:rPr>
                <a:t>= 0.0056 </a:t>
              </a:r>
              <a:endParaRPr lang="en-US" altLang="zh-CN"/>
            </a:p>
          </p:txBody>
        </p:sp>
        <p:sp>
          <p:nvSpPr>
            <p:cNvPr id="24614" name="Rectangle 19"/>
            <p:cNvSpPr>
              <a:spLocks noChangeArrowheads="1"/>
            </p:cNvSpPr>
            <p:nvPr/>
          </p:nvSpPr>
          <p:spPr bwMode="auto">
            <a:xfrm>
              <a:off x="2844" y="2896"/>
              <a:ext cx="513" cy="129"/>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seconds =</a:t>
              </a:r>
              <a:endParaRPr lang="en-US" altLang="zh-CN"/>
            </a:p>
          </p:txBody>
        </p:sp>
        <p:sp>
          <p:nvSpPr>
            <p:cNvPr id="24615" name="Rectangle 20"/>
            <p:cNvSpPr>
              <a:spLocks noChangeArrowheads="1"/>
            </p:cNvSpPr>
            <p:nvPr/>
          </p:nvSpPr>
          <p:spPr bwMode="auto">
            <a:xfrm>
              <a:off x="3411" y="2896"/>
              <a:ext cx="358" cy="129"/>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 5.6 ms</a:t>
              </a:r>
              <a:endParaRPr lang="en-US" altLang="zh-CN"/>
            </a:p>
          </p:txBody>
        </p:sp>
        <p:sp>
          <p:nvSpPr>
            <p:cNvPr id="24616" name="Rectangle 21"/>
            <p:cNvSpPr>
              <a:spLocks noChangeArrowheads="1"/>
            </p:cNvSpPr>
            <p:nvPr/>
          </p:nvSpPr>
          <p:spPr bwMode="auto">
            <a:xfrm>
              <a:off x="3542" y="2502"/>
              <a:ext cx="175" cy="128"/>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0.5 </a:t>
              </a:r>
              <a:endParaRPr lang="en-US" altLang="zh-CN"/>
            </a:p>
          </p:txBody>
        </p:sp>
        <p:sp>
          <p:nvSpPr>
            <p:cNvPr id="24617" name="Rectangle 22"/>
            <p:cNvSpPr>
              <a:spLocks noChangeArrowheads="1"/>
            </p:cNvSpPr>
            <p:nvPr/>
          </p:nvSpPr>
          <p:spPr bwMode="auto">
            <a:xfrm>
              <a:off x="3732" y="2502"/>
              <a:ext cx="389" cy="128"/>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rotation</a:t>
              </a:r>
              <a:endParaRPr lang="en-US" altLang="zh-CN"/>
            </a:p>
          </p:txBody>
        </p:sp>
        <p:sp>
          <p:nvSpPr>
            <p:cNvPr id="24618" name="Rectangle 23"/>
            <p:cNvSpPr>
              <a:spLocks noChangeArrowheads="1"/>
            </p:cNvSpPr>
            <p:nvPr/>
          </p:nvSpPr>
          <p:spPr bwMode="auto">
            <a:xfrm>
              <a:off x="3775" y="2727"/>
              <a:ext cx="24" cy="105"/>
            </a:xfrm>
            <a:prstGeom prst="rect">
              <a:avLst/>
            </a:prstGeom>
            <a:noFill/>
            <a:ln w="9525">
              <a:noFill/>
              <a:miter lim="800000"/>
              <a:headEnd/>
              <a:tailEnd/>
            </a:ln>
          </p:spPr>
          <p:txBody>
            <a:bodyPr wrap="none" lIns="0" tIns="0" rIns="0" bIns="0">
              <a:spAutoFit/>
            </a:bodyPr>
            <a:lstStyle/>
            <a:p>
              <a:r>
                <a:rPr lang="en-US" altLang="zh-CN" sz="1300" b="1" i="1">
                  <a:solidFill>
                    <a:srgbClr val="000000"/>
                  </a:solidFill>
                </a:rPr>
                <a:t>/</a:t>
              </a:r>
              <a:endParaRPr lang="en-US" altLang="zh-CN"/>
            </a:p>
          </p:txBody>
        </p:sp>
        <p:sp>
          <p:nvSpPr>
            <p:cNvPr id="24619" name="Freeform 24"/>
            <p:cNvSpPr>
              <a:spLocks/>
            </p:cNvSpPr>
            <p:nvPr/>
          </p:nvSpPr>
          <p:spPr bwMode="auto">
            <a:xfrm>
              <a:off x="3823" y="2693"/>
              <a:ext cx="23" cy="204"/>
            </a:xfrm>
            <a:custGeom>
              <a:avLst/>
              <a:gdLst>
                <a:gd name="T0" fmla="*/ 23 w 23"/>
                <a:gd name="T1" fmla="*/ 0 h 204"/>
                <a:gd name="T2" fmla="*/ 18 w 23"/>
                <a:gd name="T3" fmla="*/ 11 h 204"/>
                <a:gd name="T4" fmla="*/ 13 w 23"/>
                <a:gd name="T5" fmla="*/ 24 h 204"/>
                <a:gd name="T6" fmla="*/ 9 w 23"/>
                <a:gd name="T7" fmla="*/ 36 h 204"/>
                <a:gd name="T8" fmla="*/ 6 w 23"/>
                <a:gd name="T9" fmla="*/ 49 h 204"/>
                <a:gd name="T10" fmla="*/ 3 w 23"/>
                <a:gd name="T11" fmla="*/ 63 h 204"/>
                <a:gd name="T12" fmla="*/ 1 w 23"/>
                <a:gd name="T13" fmla="*/ 75 h 204"/>
                <a:gd name="T14" fmla="*/ 0 w 23"/>
                <a:gd name="T15" fmla="*/ 89 h 204"/>
                <a:gd name="T16" fmla="*/ 0 w 23"/>
                <a:gd name="T17" fmla="*/ 102 h 204"/>
                <a:gd name="T18" fmla="*/ 0 w 23"/>
                <a:gd name="T19" fmla="*/ 115 h 204"/>
                <a:gd name="T20" fmla="*/ 1 w 23"/>
                <a:gd name="T21" fmla="*/ 128 h 204"/>
                <a:gd name="T22" fmla="*/ 3 w 23"/>
                <a:gd name="T23" fmla="*/ 141 h 204"/>
                <a:gd name="T24" fmla="*/ 6 w 23"/>
                <a:gd name="T25" fmla="*/ 154 h 204"/>
                <a:gd name="T26" fmla="*/ 9 w 23"/>
                <a:gd name="T27" fmla="*/ 167 h 204"/>
                <a:gd name="T28" fmla="*/ 13 w 23"/>
                <a:gd name="T29" fmla="*/ 179 h 204"/>
                <a:gd name="T30" fmla="*/ 18 w 23"/>
                <a:gd name="T31" fmla="*/ 192 h 204"/>
                <a:gd name="T32" fmla="*/ 23 w 23"/>
                <a:gd name="T33" fmla="*/ 204 h 2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 h="204">
                  <a:moveTo>
                    <a:pt x="23" y="0"/>
                  </a:moveTo>
                  <a:lnTo>
                    <a:pt x="18" y="11"/>
                  </a:lnTo>
                  <a:lnTo>
                    <a:pt x="13" y="24"/>
                  </a:lnTo>
                  <a:lnTo>
                    <a:pt x="9" y="36"/>
                  </a:lnTo>
                  <a:lnTo>
                    <a:pt x="6" y="49"/>
                  </a:lnTo>
                  <a:lnTo>
                    <a:pt x="3" y="63"/>
                  </a:lnTo>
                  <a:lnTo>
                    <a:pt x="1" y="75"/>
                  </a:lnTo>
                  <a:lnTo>
                    <a:pt x="0" y="89"/>
                  </a:lnTo>
                  <a:lnTo>
                    <a:pt x="0" y="102"/>
                  </a:lnTo>
                  <a:lnTo>
                    <a:pt x="0" y="115"/>
                  </a:lnTo>
                  <a:lnTo>
                    <a:pt x="1" y="128"/>
                  </a:lnTo>
                  <a:lnTo>
                    <a:pt x="3" y="141"/>
                  </a:lnTo>
                  <a:lnTo>
                    <a:pt x="6" y="154"/>
                  </a:lnTo>
                  <a:lnTo>
                    <a:pt x="9" y="167"/>
                  </a:lnTo>
                  <a:lnTo>
                    <a:pt x="13" y="179"/>
                  </a:lnTo>
                  <a:lnTo>
                    <a:pt x="18" y="192"/>
                  </a:lnTo>
                  <a:lnTo>
                    <a:pt x="23" y="204"/>
                  </a:lnTo>
                </a:path>
              </a:pathLst>
            </a:custGeom>
            <a:noFill/>
            <a:ln w="15875" cap="rnd">
              <a:solidFill>
                <a:srgbClr val="000000"/>
              </a:solidFill>
              <a:prstDash val="solid"/>
              <a:round/>
              <a:headEnd/>
              <a:tailEnd/>
            </a:ln>
          </p:spPr>
          <p:txBody>
            <a:bodyPr/>
            <a:lstStyle/>
            <a:p>
              <a:endParaRPr lang="zh-CN" altLang="en-US"/>
            </a:p>
          </p:txBody>
        </p:sp>
        <p:sp>
          <p:nvSpPr>
            <p:cNvPr id="24620" name="Rectangle 25"/>
            <p:cNvSpPr>
              <a:spLocks noChangeArrowheads="1"/>
            </p:cNvSpPr>
            <p:nvPr/>
          </p:nvSpPr>
          <p:spPr bwMode="auto">
            <a:xfrm>
              <a:off x="3870" y="2719"/>
              <a:ext cx="95" cy="105"/>
            </a:xfrm>
            <a:prstGeom prst="rect">
              <a:avLst/>
            </a:prstGeom>
            <a:noFill/>
            <a:ln w="9525">
              <a:noFill/>
              <a:miter lim="800000"/>
              <a:headEnd/>
              <a:tailEnd/>
            </a:ln>
          </p:spPr>
          <p:txBody>
            <a:bodyPr wrap="none" lIns="0" tIns="0" rIns="0" bIns="0">
              <a:spAutoFit/>
            </a:bodyPr>
            <a:lstStyle/>
            <a:p>
              <a:r>
                <a:rPr lang="en-US" altLang="zh-CN" sz="1300" b="1" i="1">
                  <a:solidFill>
                    <a:srgbClr val="000000"/>
                  </a:solidFill>
                </a:rPr>
                <a:t>60</a:t>
              </a:r>
              <a:endParaRPr lang="en-US" altLang="zh-CN"/>
            </a:p>
          </p:txBody>
        </p:sp>
        <p:sp>
          <p:nvSpPr>
            <p:cNvPr id="24621" name="Line 26"/>
            <p:cNvSpPr>
              <a:spLocks noChangeShapeType="1"/>
            </p:cNvSpPr>
            <p:nvPr/>
          </p:nvSpPr>
          <p:spPr bwMode="auto">
            <a:xfrm>
              <a:off x="4000" y="2794"/>
              <a:ext cx="409" cy="1"/>
            </a:xfrm>
            <a:prstGeom prst="line">
              <a:avLst/>
            </a:prstGeom>
            <a:noFill/>
            <a:ln w="15875" cap="rnd">
              <a:solidFill>
                <a:srgbClr val="000000"/>
              </a:solidFill>
              <a:round/>
              <a:headEnd/>
              <a:tailEnd/>
            </a:ln>
          </p:spPr>
          <p:txBody>
            <a:bodyPr/>
            <a:lstStyle/>
            <a:p>
              <a:endParaRPr lang="zh-CN" altLang="en-US"/>
            </a:p>
          </p:txBody>
        </p:sp>
        <p:sp>
          <p:nvSpPr>
            <p:cNvPr id="24622" name="Rectangle 27"/>
            <p:cNvSpPr>
              <a:spLocks noChangeArrowheads="1"/>
            </p:cNvSpPr>
            <p:nvPr/>
          </p:nvSpPr>
          <p:spPr bwMode="auto">
            <a:xfrm>
              <a:off x="4008" y="2655"/>
              <a:ext cx="346" cy="104"/>
            </a:xfrm>
            <a:prstGeom prst="rect">
              <a:avLst/>
            </a:prstGeom>
            <a:noFill/>
            <a:ln w="9525">
              <a:noFill/>
              <a:miter lim="800000"/>
              <a:headEnd/>
              <a:tailEnd/>
            </a:ln>
          </p:spPr>
          <p:txBody>
            <a:bodyPr wrap="none" lIns="0" tIns="0" rIns="0" bIns="0">
              <a:spAutoFit/>
            </a:bodyPr>
            <a:lstStyle/>
            <a:p>
              <a:r>
                <a:rPr lang="en-US" altLang="zh-CN" sz="1300" b="1" i="1">
                  <a:solidFill>
                    <a:srgbClr val="000000"/>
                  </a:solidFill>
                </a:rPr>
                <a:t>seconds</a:t>
              </a:r>
              <a:endParaRPr lang="en-US" altLang="zh-CN"/>
            </a:p>
          </p:txBody>
        </p:sp>
        <p:sp>
          <p:nvSpPr>
            <p:cNvPr id="24623" name="Rectangle 28"/>
            <p:cNvSpPr>
              <a:spLocks noChangeArrowheads="1"/>
            </p:cNvSpPr>
            <p:nvPr/>
          </p:nvSpPr>
          <p:spPr bwMode="auto">
            <a:xfrm>
              <a:off x="4045" y="2799"/>
              <a:ext cx="281" cy="105"/>
            </a:xfrm>
            <a:prstGeom prst="rect">
              <a:avLst/>
            </a:prstGeom>
            <a:noFill/>
            <a:ln w="9525">
              <a:noFill/>
              <a:miter lim="800000"/>
              <a:headEnd/>
              <a:tailEnd/>
            </a:ln>
          </p:spPr>
          <p:txBody>
            <a:bodyPr wrap="none" lIns="0" tIns="0" rIns="0" bIns="0">
              <a:spAutoFit/>
            </a:bodyPr>
            <a:lstStyle/>
            <a:p>
              <a:r>
                <a:rPr lang="en-US" altLang="zh-CN" sz="1300" b="1" i="1">
                  <a:solidFill>
                    <a:srgbClr val="000000"/>
                  </a:solidFill>
                </a:rPr>
                <a:t>minute</a:t>
              </a:r>
              <a:endParaRPr lang="en-US" altLang="zh-CN"/>
            </a:p>
          </p:txBody>
        </p:sp>
        <p:sp>
          <p:nvSpPr>
            <p:cNvPr id="24624" name="Freeform 29"/>
            <p:cNvSpPr>
              <a:spLocks/>
            </p:cNvSpPr>
            <p:nvPr/>
          </p:nvSpPr>
          <p:spPr bwMode="auto">
            <a:xfrm>
              <a:off x="4419" y="2691"/>
              <a:ext cx="23" cy="205"/>
            </a:xfrm>
            <a:custGeom>
              <a:avLst/>
              <a:gdLst>
                <a:gd name="T0" fmla="*/ 0 w 23"/>
                <a:gd name="T1" fmla="*/ 0 h 205"/>
                <a:gd name="T2" fmla="*/ 5 w 23"/>
                <a:gd name="T3" fmla="*/ 12 h 205"/>
                <a:gd name="T4" fmla="*/ 10 w 23"/>
                <a:gd name="T5" fmla="*/ 25 h 205"/>
                <a:gd name="T6" fmla="*/ 14 w 23"/>
                <a:gd name="T7" fmla="*/ 37 h 205"/>
                <a:gd name="T8" fmla="*/ 17 w 23"/>
                <a:gd name="T9" fmla="*/ 50 h 205"/>
                <a:gd name="T10" fmla="*/ 20 w 23"/>
                <a:gd name="T11" fmla="*/ 63 h 205"/>
                <a:gd name="T12" fmla="*/ 21 w 23"/>
                <a:gd name="T13" fmla="*/ 76 h 205"/>
                <a:gd name="T14" fmla="*/ 22 w 23"/>
                <a:gd name="T15" fmla="*/ 89 h 205"/>
                <a:gd name="T16" fmla="*/ 23 w 23"/>
                <a:gd name="T17" fmla="*/ 103 h 205"/>
                <a:gd name="T18" fmla="*/ 22 w 23"/>
                <a:gd name="T19" fmla="*/ 116 h 205"/>
                <a:gd name="T20" fmla="*/ 21 w 23"/>
                <a:gd name="T21" fmla="*/ 129 h 205"/>
                <a:gd name="T22" fmla="*/ 20 w 23"/>
                <a:gd name="T23" fmla="*/ 142 h 205"/>
                <a:gd name="T24" fmla="*/ 17 w 23"/>
                <a:gd name="T25" fmla="*/ 155 h 205"/>
                <a:gd name="T26" fmla="*/ 14 w 23"/>
                <a:gd name="T27" fmla="*/ 168 h 205"/>
                <a:gd name="T28" fmla="*/ 10 w 23"/>
                <a:gd name="T29" fmla="*/ 180 h 205"/>
                <a:gd name="T30" fmla="*/ 5 w 23"/>
                <a:gd name="T31" fmla="*/ 193 h 205"/>
                <a:gd name="T32" fmla="*/ 0 w 23"/>
                <a:gd name="T33" fmla="*/ 205 h 2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 h="205">
                  <a:moveTo>
                    <a:pt x="0" y="0"/>
                  </a:moveTo>
                  <a:lnTo>
                    <a:pt x="5" y="12"/>
                  </a:lnTo>
                  <a:lnTo>
                    <a:pt x="10" y="25"/>
                  </a:lnTo>
                  <a:lnTo>
                    <a:pt x="14" y="37"/>
                  </a:lnTo>
                  <a:lnTo>
                    <a:pt x="17" y="50"/>
                  </a:lnTo>
                  <a:lnTo>
                    <a:pt x="20" y="63"/>
                  </a:lnTo>
                  <a:lnTo>
                    <a:pt x="21" y="76"/>
                  </a:lnTo>
                  <a:lnTo>
                    <a:pt x="22" y="89"/>
                  </a:lnTo>
                  <a:lnTo>
                    <a:pt x="23" y="103"/>
                  </a:lnTo>
                  <a:lnTo>
                    <a:pt x="22" y="116"/>
                  </a:lnTo>
                  <a:lnTo>
                    <a:pt x="21" y="129"/>
                  </a:lnTo>
                  <a:lnTo>
                    <a:pt x="20" y="142"/>
                  </a:lnTo>
                  <a:lnTo>
                    <a:pt x="17" y="155"/>
                  </a:lnTo>
                  <a:lnTo>
                    <a:pt x="14" y="168"/>
                  </a:lnTo>
                  <a:lnTo>
                    <a:pt x="10" y="180"/>
                  </a:lnTo>
                  <a:lnTo>
                    <a:pt x="5" y="193"/>
                  </a:lnTo>
                  <a:lnTo>
                    <a:pt x="0" y="205"/>
                  </a:lnTo>
                </a:path>
              </a:pathLst>
            </a:custGeom>
            <a:noFill/>
            <a:ln w="15875" cap="rnd">
              <a:solidFill>
                <a:srgbClr val="000000"/>
              </a:solidFill>
              <a:prstDash val="solid"/>
              <a:round/>
              <a:headEnd/>
              <a:tailEnd/>
            </a:ln>
          </p:spPr>
          <p:txBody>
            <a:bodyPr/>
            <a:lstStyle/>
            <a:p>
              <a:endParaRPr lang="zh-CN" altLang="en-US"/>
            </a:p>
          </p:txBody>
        </p:sp>
      </p:grpSp>
      <p:grpSp>
        <p:nvGrpSpPr>
          <p:cNvPr id="24582" name="Group 30"/>
          <p:cNvGrpSpPr>
            <a:grpSpLocks noChangeAspect="1"/>
          </p:cNvGrpSpPr>
          <p:nvPr/>
        </p:nvGrpSpPr>
        <p:grpSpPr bwMode="auto">
          <a:xfrm>
            <a:off x="2524100" y="5214950"/>
            <a:ext cx="6985000" cy="1122362"/>
            <a:chOff x="886" y="2478"/>
            <a:chExt cx="3584" cy="589"/>
          </a:xfrm>
        </p:grpSpPr>
        <p:sp>
          <p:nvSpPr>
            <p:cNvPr id="24583" name="AutoShape 31"/>
            <p:cNvSpPr>
              <a:spLocks noChangeAspect="1" noChangeArrowheads="1" noTextEdit="1"/>
            </p:cNvSpPr>
            <p:nvPr/>
          </p:nvSpPr>
          <p:spPr bwMode="auto">
            <a:xfrm>
              <a:off x="886" y="2478"/>
              <a:ext cx="3584" cy="589"/>
            </a:xfrm>
            <a:prstGeom prst="rect">
              <a:avLst/>
            </a:prstGeom>
            <a:noFill/>
            <a:ln w="9525">
              <a:noFill/>
              <a:miter lim="800000"/>
              <a:headEnd/>
              <a:tailEnd/>
            </a:ln>
          </p:spPr>
          <p:txBody>
            <a:bodyPr/>
            <a:lstStyle/>
            <a:p>
              <a:endParaRPr lang="zh-CN" altLang="en-US"/>
            </a:p>
          </p:txBody>
        </p:sp>
        <p:sp>
          <p:nvSpPr>
            <p:cNvPr id="24584" name="Line 32"/>
            <p:cNvSpPr>
              <a:spLocks noChangeShapeType="1"/>
            </p:cNvSpPr>
            <p:nvPr/>
          </p:nvSpPr>
          <p:spPr bwMode="auto">
            <a:xfrm>
              <a:off x="2463" y="2662"/>
              <a:ext cx="675" cy="1"/>
            </a:xfrm>
            <a:prstGeom prst="line">
              <a:avLst/>
            </a:prstGeom>
            <a:noFill/>
            <a:ln w="15875" cap="rnd">
              <a:solidFill>
                <a:srgbClr val="000000"/>
              </a:solidFill>
              <a:round/>
              <a:headEnd/>
              <a:tailEnd/>
            </a:ln>
          </p:spPr>
          <p:txBody>
            <a:bodyPr/>
            <a:lstStyle/>
            <a:p>
              <a:endParaRPr lang="zh-CN" altLang="en-US"/>
            </a:p>
          </p:txBody>
        </p:sp>
        <p:sp>
          <p:nvSpPr>
            <p:cNvPr id="24585" name="Rectangle 33"/>
            <p:cNvSpPr>
              <a:spLocks noChangeArrowheads="1"/>
            </p:cNvSpPr>
            <p:nvPr/>
          </p:nvSpPr>
          <p:spPr bwMode="auto">
            <a:xfrm>
              <a:off x="893" y="2583"/>
              <a:ext cx="1395" cy="128"/>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Average rotational latency =</a:t>
              </a:r>
              <a:endParaRPr lang="en-US" altLang="zh-CN"/>
            </a:p>
          </p:txBody>
        </p:sp>
        <p:sp>
          <p:nvSpPr>
            <p:cNvPr id="24586" name="Rectangle 34"/>
            <p:cNvSpPr>
              <a:spLocks noChangeArrowheads="1"/>
            </p:cNvSpPr>
            <p:nvPr/>
          </p:nvSpPr>
          <p:spPr bwMode="auto">
            <a:xfrm>
              <a:off x="2480" y="2502"/>
              <a:ext cx="176" cy="129"/>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0.5 </a:t>
              </a:r>
              <a:endParaRPr lang="en-US" altLang="zh-CN"/>
            </a:p>
          </p:txBody>
        </p:sp>
        <p:sp>
          <p:nvSpPr>
            <p:cNvPr id="24587" name="Rectangle 35"/>
            <p:cNvSpPr>
              <a:spLocks noChangeArrowheads="1"/>
            </p:cNvSpPr>
            <p:nvPr/>
          </p:nvSpPr>
          <p:spPr bwMode="auto">
            <a:xfrm>
              <a:off x="2669" y="2502"/>
              <a:ext cx="389" cy="128"/>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rotation</a:t>
              </a:r>
              <a:endParaRPr lang="en-US" altLang="zh-CN"/>
            </a:p>
          </p:txBody>
        </p:sp>
        <p:sp>
          <p:nvSpPr>
            <p:cNvPr id="24588" name="Rectangle 36"/>
            <p:cNvSpPr>
              <a:spLocks noChangeArrowheads="1"/>
            </p:cNvSpPr>
            <p:nvPr/>
          </p:nvSpPr>
          <p:spPr bwMode="auto">
            <a:xfrm>
              <a:off x="2545" y="2671"/>
              <a:ext cx="521" cy="129"/>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15000RPM</a:t>
              </a:r>
              <a:endParaRPr lang="en-US" altLang="zh-CN"/>
            </a:p>
          </p:txBody>
        </p:sp>
        <p:sp>
          <p:nvSpPr>
            <p:cNvPr id="24589" name="Rectangle 37"/>
            <p:cNvSpPr>
              <a:spLocks noChangeArrowheads="1"/>
            </p:cNvSpPr>
            <p:nvPr/>
          </p:nvSpPr>
          <p:spPr bwMode="auto">
            <a:xfrm>
              <a:off x="3157" y="2607"/>
              <a:ext cx="50" cy="104"/>
            </a:xfrm>
            <a:prstGeom prst="rect">
              <a:avLst/>
            </a:prstGeom>
            <a:noFill/>
            <a:ln w="9525">
              <a:noFill/>
              <a:miter lim="800000"/>
              <a:headEnd/>
              <a:tailEnd/>
            </a:ln>
          </p:spPr>
          <p:txBody>
            <a:bodyPr wrap="none" lIns="0" tIns="0" rIns="0" bIns="0">
              <a:spAutoFit/>
            </a:bodyPr>
            <a:lstStyle/>
            <a:p>
              <a:r>
                <a:rPr lang="en-US" altLang="zh-CN" sz="1300" b="1" i="1">
                  <a:solidFill>
                    <a:srgbClr val="000000"/>
                  </a:solidFill>
                </a:rPr>
                <a:t>=</a:t>
              </a:r>
              <a:endParaRPr lang="en-US" altLang="zh-CN"/>
            </a:p>
          </p:txBody>
        </p:sp>
        <p:sp>
          <p:nvSpPr>
            <p:cNvPr id="24590" name="Line 38"/>
            <p:cNvSpPr>
              <a:spLocks noChangeShapeType="1"/>
            </p:cNvSpPr>
            <p:nvPr/>
          </p:nvSpPr>
          <p:spPr bwMode="auto">
            <a:xfrm>
              <a:off x="3254" y="2662"/>
              <a:ext cx="1202" cy="1"/>
            </a:xfrm>
            <a:prstGeom prst="line">
              <a:avLst/>
            </a:prstGeom>
            <a:noFill/>
            <a:ln w="15875" cap="rnd">
              <a:solidFill>
                <a:srgbClr val="000000"/>
              </a:solidFill>
              <a:round/>
              <a:headEnd/>
              <a:tailEnd/>
            </a:ln>
          </p:spPr>
          <p:txBody>
            <a:bodyPr/>
            <a:lstStyle/>
            <a:p>
              <a:endParaRPr lang="zh-CN" altLang="en-US"/>
            </a:p>
          </p:txBody>
        </p:sp>
        <p:sp>
          <p:nvSpPr>
            <p:cNvPr id="24591" name="Rectangle 39"/>
            <p:cNvSpPr>
              <a:spLocks noChangeArrowheads="1"/>
            </p:cNvSpPr>
            <p:nvPr/>
          </p:nvSpPr>
          <p:spPr bwMode="auto">
            <a:xfrm>
              <a:off x="3251" y="2703"/>
              <a:ext cx="526" cy="129"/>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15000RPM</a:t>
              </a:r>
              <a:endParaRPr lang="en-US" altLang="zh-CN"/>
            </a:p>
          </p:txBody>
        </p:sp>
        <p:sp>
          <p:nvSpPr>
            <p:cNvPr id="24592" name="Rectangle 40"/>
            <p:cNvSpPr>
              <a:spLocks noChangeArrowheads="1"/>
            </p:cNvSpPr>
            <p:nvPr/>
          </p:nvSpPr>
          <p:spPr bwMode="auto">
            <a:xfrm>
              <a:off x="2363" y="2896"/>
              <a:ext cx="546" cy="129"/>
            </a:xfrm>
            <a:prstGeom prst="rect">
              <a:avLst/>
            </a:prstGeom>
            <a:noFill/>
            <a:ln w="9525">
              <a:noFill/>
              <a:miter lim="800000"/>
              <a:headEnd/>
              <a:tailEnd/>
            </a:ln>
          </p:spPr>
          <p:txBody>
            <a:bodyPr lIns="0" tIns="0" rIns="0" bIns="0">
              <a:spAutoFit/>
            </a:bodyPr>
            <a:lstStyle/>
            <a:p>
              <a:r>
                <a:rPr lang="en-US" altLang="zh-CN" sz="1600" b="1" i="1">
                  <a:solidFill>
                    <a:srgbClr val="000000"/>
                  </a:solidFill>
                </a:rPr>
                <a:t>= 0.0020 </a:t>
              </a:r>
              <a:endParaRPr lang="en-US" altLang="zh-CN"/>
            </a:p>
          </p:txBody>
        </p:sp>
        <p:sp>
          <p:nvSpPr>
            <p:cNvPr id="24593" name="Rectangle 41"/>
            <p:cNvSpPr>
              <a:spLocks noChangeArrowheads="1"/>
            </p:cNvSpPr>
            <p:nvPr/>
          </p:nvSpPr>
          <p:spPr bwMode="auto">
            <a:xfrm>
              <a:off x="2844" y="2896"/>
              <a:ext cx="513" cy="129"/>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seconds =</a:t>
              </a:r>
              <a:endParaRPr lang="en-US" altLang="zh-CN"/>
            </a:p>
          </p:txBody>
        </p:sp>
        <p:sp>
          <p:nvSpPr>
            <p:cNvPr id="24594" name="Rectangle 42"/>
            <p:cNvSpPr>
              <a:spLocks noChangeArrowheads="1"/>
            </p:cNvSpPr>
            <p:nvPr/>
          </p:nvSpPr>
          <p:spPr bwMode="auto">
            <a:xfrm>
              <a:off x="3411" y="2896"/>
              <a:ext cx="358" cy="129"/>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 2.0 ms</a:t>
              </a:r>
              <a:endParaRPr lang="en-US" altLang="zh-CN"/>
            </a:p>
          </p:txBody>
        </p:sp>
        <p:sp>
          <p:nvSpPr>
            <p:cNvPr id="24595" name="Rectangle 43"/>
            <p:cNvSpPr>
              <a:spLocks noChangeArrowheads="1"/>
            </p:cNvSpPr>
            <p:nvPr/>
          </p:nvSpPr>
          <p:spPr bwMode="auto">
            <a:xfrm>
              <a:off x="3542" y="2502"/>
              <a:ext cx="175" cy="128"/>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0.5 </a:t>
              </a:r>
              <a:endParaRPr lang="en-US" altLang="zh-CN"/>
            </a:p>
          </p:txBody>
        </p:sp>
        <p:sp>
          <p:nvSpPr>
            <p:cNvPr id="24596" name="Rectangle 44"/>
            <p:cNvSpPr>
              <a:spLocks noChangeArrowheads="1"/>
            </p:cNvSpPr>
            <p:nvPr/>
          </p:nvSpPr>
          <p:spPr bwMode="auto">
            <a:xfrm>
              <a:off x="3732" y="2502"/>
              <a:ext cx="389" cy="128"/>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rotation</a:t>
              </a:r>
              <a:endParaRPr lang="en-US" altLang="zh-CN"/>
            </a:p>
          </p:txBody>
        </p:sp>
        <p:sp>
          <p:nvSpPr>
            <p:cNvPr id="24597" name="Rectangle 45"/>
            <p:cNvSpPr>
              <a:spLocks noChangeArrowheads="1"/>
            </p:cNvSpPr>
            <p:nvPr/>
          </p:nvSpPr>
          <p:spPr bwMode="auto">
            <a:xfrm>
              <a:off x="3775" y="2727"/>
              <a:ext cx="24" cy="105"/>
            </a:xfrm>
            <a:prstGeom prst="rect">
              <a:avLst/>
            </a:prstGeom>
            <a:noFill/>
            <a:ln w="9525">
              <a:noFill/>
              <a:miter lim="800000"/>
              <a:headEnd/>
              <a:tailEnd/>
            </a:ln>
          </p:spPr>
          <p:txBody>
            <a:bodyPr wrap="none" lIns="0" tIns="0" rIns="0" bIns="0">
              <a:spAutoFit/>
            </a:bodyPr>
            <a:lstStyle/>
            <a:p>
              <a:r>
                <a:rPr lang="en-US" altLang="zh-CN" sz="1300" b="1" i="1">
                  <a:solidFill>
                    <a:srgbClr val="000000"/>
                  </a:solidFill>
                </a:rPr>
                <a:t>/</a:t>
              </a:r>
              <a:endParaRPr lang="en-US" altLang="zh-CN"/>
            </a:p>
          </p:txBody>
        </p:sp>
        <p:sp>
          <p:nvSpPr>
            <p:cNvPr id="24598" name="Freeform 46"/>
            <p:cNvSpPr>
              <a:spLocks/>
            </p:cNvSpPr>
            <p:nvPr/>
          </p:nvSpPr>
          <p:spPr bwMode="auto">
            <a:xfrm>
              <a:off x="3823" y="2693"/>
              <a:ext cx="23" cy="204"/>
            </a:xfrm>
            <a:custGeom>
              <a:avLst/>
              <a:gdLst>
                <a:gd name="T0" fmla="*/ 23 w 23"/>
                <a:gd name="T1" fmla="*/ 0 h 204"/>
                <a:gd name="T2" fmla="*/ 18 w 23"/>
                <a:gd name="T3" fmla="*/ 11 h 204"/>
                <a:gd name="T4" fmla="*/ 13 w 23"/>
                <a:gd name="T5" fmla="*/ 24 h 204"/>
                <a:gd name="T6" fmla="*/ 9 w 23"/>
                <a:gd name="T7" fmla="*/ 36 h 204"/>
                <a:gd name="T8" fmla="*/ 6 w 23"/>
                <a:gd name="T9" fmla="*/ 49 h 204"/>
                <a:gd name="T10" fmla="*/ 3 w 23"/>
                <a:gd name="T11" fmla="*/ 63 h 204"/>
                <a:gd name="T12" fmla="*/ 1 w 23"/>
                <a:gd name="T13" fmla="*/ 75 h 204"/>
                <a:gd name="T14" fmla="*/ 0 w 23"/>
                <a:gd name="T15" fmla="*/ 89 h 204"/>
                <a:gd name="T16" fmla="*/ 0 w 23"/>
                <a:gd name="T17" fmla="*/ 102 h 204"/>
                <a:gd name="T18" fmla="*/ 0 w 23"/>
                <a:gd name="T19" fmla="*/ 115 h 204"/>
                <a:gd name="T20" fmla="*/ 1 w 23"/>
                <a:gd name="T21" fmla="*/ 128 h 204"/>
                <a:gd name="T22" fmla="*/ 3 w 23"/>
                <a:gd name="T23" fmla="*/ 141 h 204"/>
                <a:gd name="T24" fmla="*/ 6 w 23"/>
                <a:gd name="T25" fmla="*/ 154 h 204"/>
                <a:gd name="T26" fmla="*/ 9 w 23"/>
                <a:gd name="T27" fmla="*/ 167 h 204"/>
                <a:gd name="T28" fmla="*/ 13 w 23"/>
                <a:gd name="T29" fmla="*/ 179 h 204"/>
                <a:gd name="T30" fmla="*/ 18 w 23"/>
                <a:gd name="T31" fmla="*/ 192 h 204"/>
                <a:gd name="T32" fmla="*/ 23 w 23"/>
                <a:gd name="T33" fmla="*/ 204 h 2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 h="204">
                  <a:moveTo>
                    <a:pt x="23" y="0"/>
                  </a:moveTo>
                  <a:lnTo>
                    <a:pt x="18" y="11"/>
                  </a:lnTo>
                  <a:lnTo>
                    <a:pt x="13" y="24"/>
                  </a:lnTo>
                  <a:lnTo>
                    <a:pt x="9" y="36"/>
                  </a:lnTo>
                  <a:lnTo>
                    <a:pt x="6" y="49"/>
                  </a:lnTo>
                  <a:lnTo>
                    <a:pt x="3" y="63"/>
                  </a:lnTo>
                  <a:lnTo>
                    <a:pt x="1" y="75"/>
                  </a:lnTo>
                  <a:lnTo>
                    <a:pt x="0" y="89"/>
                  </a:lnTo>
                  <a:lnTo>
                    <a:pt x="0" y="102"/>
                  </a:lnTo>
                  <a:lnTo>
                    <a:pt x="0" y="115"/>
                  </a:lnTo>
                  <a:lnTo>
                    <a:pt x="1" y="128"/>
                  </a:lnTo>
                  <a:lnTo>
                    <a:pt x="3" y="141"/>
                  </a:lnTo>
                  <a:lnTo>
                    <a:pt x="6" y="154"/>
                  </a:lnTo>
                  <a:lnTo>
                    <a:pt x="9" y="167"/>
                  </a:lnTo>
                  <a:lnTo>
                    <a:pt x="13" y="179"/>
                  </a:lnTo>
                  <a:lnTo>
                    <a:pt x="18" y="192"/>
                  </a:lnTo>
                  <a:lnTo>
                    <a:pt x="23" y="204"/>
                  </a:lnTo>
                </a:path>
              </a:pathLst>
            </a:custGeom>
            <a:noFill/>
            <a:ln w="15875" cap="rnd">
              <a:solidFill>
                <a:srgbClr val="000000"/>
              </a:solidFill>
              <a:prstDash val="solid"/>
              <a:round/>
              <a:headEnd/>
              <a:tailEnd/>
            </a:ln>
          </p:spPr>
          <p:txBody>
            <a:bodyPr/>
            <a:lstStyle/>
            <a:p>
              <a:endParaRPr lang="zh-CN" altLang="en-US"/>
            </a:p>
          </p:txBody>
        </p:sp>
        <p:sp>
          <p:nvSpPr>
            <p:cNvPr id="24599" name="Rectangle 47"/>
            <p:cNvSpPr>
              <a:spLocks noChangeArrowheads="1"/>
            </p:cNvSpPr>
            <p:nvPr/>
          </p:nvSpPr>
          <p:spPr bwMode="auto">
            <a:xfrm>
              <a:off x="3870" y="2719"/>
              <a:ext cx="95" cy="105"/>
            </a:xfrm>
            <a:prstGeom prst="rect">
              <a:avLst/>
            </a:prstGeom>
            <a:noFill/>
            <a:ln w="9525">
              <a:noFill/>
              <a:miter lim="800000"/>
              <a:headEnd/>
              <a:tailEnd/>
            </a:ln>
          </p:spPr>
          <p:txBody>
            <a:bodyPr wrap="none" lIns="0" tIns="0" rIns="0" bIns="0">
              <a:spAutoFit/>
            </a:bodyPr>
            <a:lstStyle/>
            <a:p>
              <a:r>
                <a:rPr lang="en-US" altLang="zh-CN" sz="1300" b="1" i="1">
                  <a:solidFill>
                    <a:srgbClr val="000000"/>
                  </a:solidFill>
                </a:rPr>
                <a:t>60</a:t>
              </a:r>
              <a:endParaRPr lang="en-US" altLang="zh-CN"/>
            </a:p>
          </p:txBody>
        </p:sp>
        <p:sp>
          <p:nvSpPr>
            <p:cNvPr id="24600" name="Line 48"/>
            <p:cNvSpPr>
              <a:spLocks noChangeShapeType="1"/>
            </p:cNvSpPr>
            <p:nvPr/>
          </p:nvSpPr>
          <p:spPr bwMode="auto">
            <a:xfrm>
              <a:off x="4000" y="2794"/>
              <a:ext cx="409" cy="1"/>
            </a:xfrm>
            <a:prstGeom prst="line">
              <a:avLst/>
            </a:prstGeom>
            <a:noFill/>
            <a:ln w="15875" cap="rnd">
              <a:solidFill>
                <a:srgbClr val="000000"/>
              </a:solidFill>
              <a:round/>
              <a:headEnd/>
              <a:tailEnd/>
            </a:ln>
          </p:spPr>
          <p:txBody>
            <a:bodyPr/>
            <a:lstStyle/>
            <a:p>
              <a:endParaRPr lang="zh-CN" altLang="en-US"/>
            </a:p>
          </p:txBody>
        </p:sp>
        <p:sp>
          <p:nvSpPr>
            <p:cNvPr id="24601" name="Rectangle 49"/>
            <p:cNvSpPr>
              <a:spLocks noChangeArrowheads="1"/>
            </p:cNvSpPr>
            <p:nvPr/>
          </p:nvSpPr>
          <p:spPr bwMode="auto">
            <a:xfrm>
              <a:off x="4008" y="2655"/>
              <a:ext cx="346" cy="104"/>
            </a:xfrm>
            <a:prstGeom prst="rect">
              <a:avLst/>
            </a:prstGeom>
            <a:noFill/>
            <a:ln w="9525">
              <a:noFill/>
              <a:miter lim="800000"/>
              <a:headEnd/>
              <a:tailEnd/>
            </a:ln>
          </p:spPr>
          <p:txBody>
            <a:bodyPr wrap="none" lIns="0" tIns="0" rIns="0" bIns="0">
              <a:spAutoFit/>
            </a:bodyPr>
            <a:lstStyle/>
            <a:p>
              <a:r>
                <a:rPr lang="en-US" altLang="zh-CN" sz="1300" b="1" i="1">
                  <a:solidFill>
                    <a:srgbClr val="000000"/>
                  </a:solidFill>
                </a:rPr>
                <a:t>seconds</a:t>
              </a:r>
              <a:endParaRPr lang="en-US" altLang="zh-CN"/>
            </a:p>
          </p:txBody>
        </p:sp>
        <p:sp>
          <p:nvSpPr>
            <p:cNvPr id="24602" name="Rectangle 50"/>
            <p:cNvSpPr>
              <a:spLocks noChangeArrowheads="1"/>
            </p:cNvSpPr>
            <p:nvPr/>
          </p:nvSpPr>
          <p:spPr bwMode="auto">
            <a:xfrm>
              <a:off x="4045" y="2799"/>
              <a:ext cx="281" cy="105"/>
            </a:xfrm>
            <a:prstGeom prst="rect">
              <a:avLst/>
            </a:prstGeom>
            <a:noFill/>
            <a:ln w="9525">
              <a:noFill/>
              <a:miter lim="800000"/>
              <a:headEnd/>
              <a:tailEnd/>
            </a:ln>
          </p:spPr>
          <p:txBody>
            <a:bodyPr wrap="none" lIns="0" tIns="0" rIns="0" bIns="0">
              <a:spAutoFit/>
            </a:bodyPr>
            <a:lstStyle/>
            <a:p>
              <a:r>
                <a:rPr lang="en-US" altLang="zh-CN" sz="1300" b="1" i="1">
                  <a:solidFill>
                    <a:srgbClr val="000000"/>
                  </a:solidFill>
                </a:rPr>
                <a:t>minute</a:t>
              </a:r>
              <a:endParaRPr lang="en-US" altLang="zh-CN"/>
            </a:p>
          </p:txBody>
        </p:sp>
        <p:sp>
          <p:nvSpPr>
            <p:cNvPr id="24603" name="Freeform 51"/>
            <p:cNvSpPr>
              <a:spLocks/>
            </p:cNvSpPr>
            <p:nvPr/>
          </p:nvSpPr>
          <p:spPr bwMode="auto">
            <a:xfrm>
              <a:off x="4419" y="2691"/>
              <a:ext cx="23" cy="205"/>
            </a:xfrm>
            <a:custGeom>
              <a:avLst/>
              <a:gdLst>
                <a:gd name="T0" fmla="*/ 0 w 23"/>
                <a:gd name="T1" fmla="*/ 0 h 205"/>
                <a:gd name="T2" fmla="*/ 5 w 23"/>
                <a:gd name="T3" fmla="*/ 12 h 205"/>
                <a:gd name="T4" fmla="*/ 10 w 23"/>
                <a:gd name="T5" fmla="*/ 25 h 205"/>
                <a:gd name="T6" fmla="*/ 14 w 23"/>
                <a:gd name="T7" fmla="*/ 37 h 205"/>
                <a:gd name="T8" fmla="*/ 17 w 23"/>
                <a:gd name="T9" fmla="*/ 50 h 205"/>
                <a:gd name="T10" fmla="*/ 20 w 23"/>
                <a:gd name="T11" fmla="*/ 63 h 205"/>
                <a:gd name="T12" fmla="*/ 21 w 23"/>
                <a:gd name="T13" fmla="*/ 76 h 205"/>
                <a:gd name="T14" fmla="*/ 22 w 23"/>
                <a:gd name="T15" fmla="*/ 89 h 205"/>
                <a:gd name="T16" fmla="*/ 23 w 23"/>
                <a:gd name="T17" fmla="*/ 103 h 205"/>
                <a:gd name="T18" fmla="*/ 22 w 23"/>
                <a:gd name="T19" fmla="*/ 116 h 205"/>
                <a:gd name="T20" fmla="*/ 21 w 23"/>
                <a:gd name="T21" fmla="*/ 129 h 205"/>
                <a:gd name="T22" fmla="*/ 20 w 23"/>
                <a:gd name="T23" fmla="*/ 142 h 205"/>
                <a:gd name="T24" fmla="*/ 17 w 23"/>
                <a:gd name="T25" fmla="*/ 155 h 205"/>
                <a:gd name="T26" fmla="*/ 14 w 23"/>
                <a:gd name="T27" fmla="*/ 168 h 205"/>
                <a:gd name="T28" fmla="*/ 10 w 23"/>
                <a:gd name="T29" fmla="*/ 180 h 205"/>
                <a:gd name="T30" fmla="*/ 5 w 23"/>
                <a:gd name="T31" fmla="*/ 193 h 205"/>
                <a:gd name="T32" fmla="*/ 0 w 23"/>
                <a:gd name="T33" fmla="*/ 205 h 2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 h="205">
                  <a:moveTo>
                    <a:pt x="0" y="0"/>
                  </a:moveTo>
                  <a:lnTo>
                    <a:pt x="5" y="12"/>
                  </a:lnTo>
                  <a:lnTo>
                    <a:pt x="10" y="25"/>
                  </a:lnTo>
                  <a:lnTo>
                    <a:pt x="14" y="37"/>
                  </a:lnTo>
                  <a:lnTo>
                    <a:pt x="17" y="50"/>
                  </a:lnTo>
                  <a:lnTo>
                    <a:pt x="20" y="63"/>
                  </a:lnTo>
                  <a:lnTo>
                    <a:pt x="21" y="76"/>
                  </a:lnTo>
                  <a:lnTo>
                    <a:pt x="22" y="89"/>
                  </a:lnTo>
                  <a:lnTo>
                    <a:pt x="23" y="103"/>
                  </a:lnTo>
                  <a:lnTo>
                    <a:pt x="22" y="116"/>
                  </a:lnTo>
                  <a:lnTo>
                    <a:pt x="21" y="129"/>
                  </a:lnTo>
                  <a:lnTo>
                    <a:pt x="20" y="142"/>
                  </a:lnTo>
                  <a:lnTo>
                    <a:pt x="17" y="155"/>
                  </a:lnTo>
                  <a:lnTo>
                    <a:pt x="14" y="168"/>
                  </a:lnTo>
                  <a:lnTo>
                    <a:pt x="10" y="180"/>
                  </a:lnTo>
                  <a:lnTo>
                    <a:pt x="5" y="193"/>
                  </a:lnTo>
                  <a:lnTo>
                    <a:pt x="0" y="205"/>
                  </a:lnTo>
                </a:path>
              </a:pathLst>
            </a:custGeom>
            <a:noFill/>
            <a:ln w="15875" cap="rnd">
              <a:solidFill>
                <a:srgbClr val="000000"/>
              </a:solidFill>
              <a:prstDash val="solid"/>
              <a:round/>
              <a:headEnd/>
              <a:tailEnd/>
            </a:ln>
          </p:spPr>
          <p:txBody>
            <a:bodyPr/>
            <a:lstStyle/>
            <a:p>
              <a:endParaRPr lang="zh-CN" altLang="en-US"/>
            </a:p>
          </p:txBody>
        </p:sp>
      </p:grpSp>
    </p:spTree>
  </p:cSld>
  <p:clrMapOvr>
    <a:masterClrMapping/>
  </p:clrMapOvr>
  <p:transition spd="med">
    <p:random/>
    <p:sndAc>
      <p:stSnd>
        <p:snd r:embed="rId2" name="chimes.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rrowheads="1"/>
          </p:cNvSpPr>
          <p:nvPr>
            <p:ph type="title"/>
          </p:nvPr>
        </p:nvSpPr>
        <p:spPr>
          <a:xfrm>
            <a:off x="4952992" y="188913"/>
            <a:ext cx="5435608" cy="1143000"/>
          </a:xfrm>
        </p:spPr>
        <p:txBody>
          <a:bodyPr/>
          <a:lstStyle/>
          <a:p>
            <a:pPr eaLnBrk="1" hangingPunct="1">
              <a:defRPr/>
            </a:pPr>
            <a:r>
              <a:rPr lang="en-US" altLang="zh-CN" dirty="0" smtClean="0"/>
              <a:t>Contents</a:t>
            </a:r>
          </a:p>
        </p:txBody>
      </p:sp>
      <p:sp>
        <p:nvSpPr>
          <p:cNvPr id="6147" name="Rectangle 3"/>
          <p:cNvSpPr>
            <a:spLocks noGrp="1" noRot="1" noChangeArrowheads="1"/>
          </p:cNvSpPr>
          <p:nvPr>
            <p:ph idx="1"/>
          </p:nvPr>
        </p:nvSpPr>
        <p:spPr>
          <a:xfrm>
            <a:off x="1847850" y="1268414"/>
            <a:ext cx="8820150" cy="5445125"/>
          </a:xfrm>
        </p:spPr>
        <p:txBody>
          <a:bodyPr/>
          <a:lstStyle/>
          <a:p>
            <a:pPr eaLnBrk="1" hangingPunct="1"/>
            <a:r>
              <a:rPr lang="en-US" altLang="zh-CN" sz="2400" dirty="0"/>
              <a:t>6.1  Introduction</a:t>
            </a:r>
          </a:p>
          <a:p>
            <a:pPr eaLnBrk="1" hangingPunct="1"/>
            <a:r>
              <a:rPr lang="en-US" altLang="zh-CN" sz="2400" dirty="0"/>
              <a:t>6.2  Dependability, Reliability, and Availability </a:t>
            </a:r>
          </a:p>
          <a:p>
            <a:pPr eaLnBrk="1" hangingPunct="1"/>
            <a:r>
              <a:rPr lang="en-US" altLang="zh-CN" sz="2400" dirty="0"/>
              <a:t>6.3  Disk Storage </a:t>
            </a:r>
          </a:p>
          <a:p>
            <a:pPr eaLnBrk="1" hangingPunct="1"/>
            <a:r>
              <a:rPr lang="en-US" altLang="zh-CN" sz="2400" dirty="0"/>
              <a:t>6.4  Flash Storage </a:t>
            </a:r>
          </a:p>
          <a:p>
            <a:pPr eaLnBrk="1" hangingPunct="1"/>
            <a:r>
              <a:rPr lang="en-US" altLang="zh-CN" sz="2400" dirty="0"/>
              <a:t>6.5  Connecting Processors, Memory, and I/O Devices </a:t>
            </a:r>
          </a:p>
          <a:p>
            <a:pPr eaLnBrk="1" hangingPunct="1"/>
            <a:r>
              <a:rPr lang="en-US" altLang="zh-CN" sz="2400" dirty="0"/>
              <a:t>6.6  Interfacing I/O Devices to the Processor, Memory, and Operating System </a:t>
            </a:r>
          </a:p>
          <a:p>
            <a:pPr eaLnBrk="1" hangingPunct="1"/>
            <a:r>
              <a:rPr lang="en-US" altLang="zh-CN" sz="2400" dirty="0"/>
              <a:t>6.7 I/O Performance Measures: Examples from Disk and File Systems </a:t>
            </a:r>
          </a:p>
          <a:p>
            <a:pPr eaLnBrk="1" hangingPunct="1"/>
            <a:r>
              <a:rPr lang="en-US" altLang="zh-CN" sz="2400" dirty="0"/>
              <a:t>6.8 Designing an I/O System </a:t>
            </a:r>
          </a:p>
          <a:p>
            <a:pPr eaLnBrk="1" hangingPunct="1"/>
            <a:r>
              <a:rPr lang="en-US" altLang="zh-CN" sz="2400" dirty="0"/>
              <a:t>6.9 Parallelism and I/O: Redundant Arrays of Inexpensive Disks </a:t>
            </a:r>
          </a:p>
        </p:txBody>
      </p:sp>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1BABD950-F431-4870-940D-46C506D3A6A6}" type="slidenum">
              <a:rPr lang="en-US" altLang="zh-CN"/>
              <a:pPr>
                <a:defRPr/>
              </a:pPr>
              <a:t>2</a:t>
            </a:fld>
            <a:endParaRPr lang="en-US" altLang="zh-CN"/>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8F717386-5DF2-45B6-8951-2078CF415706}" type="slidenum">
              <a:rPr lang="en-US" altLang="zh-CN"/>
              <a:pPr>
                <a:defRPr/>
              </a:pPr>
              <a:t>20</a:t>
            </a:fld>
            <a:endParaRPr lang="en-US" altLang="zh-CN"/>
          </a:p>
        </p:txBody>
      </p:sp>
      <p:sp>
        <p:nvSpPr>
          <p:cNvPr id="117763" name="Rectangle 3"/>
          <p:cNvSpPr>
            <a:spLocks noRot="1" noChangeArrowheads="1"/>
          </p:cNvSpPr>
          <p:nvPr/>
        </p:nvSpPr>
        <p:spPr bwMode="auto">
          <a:xfrm>
            <a:off x="1738282" y="1142985"/>
            <a:ext cx="8715436" cy="1643074"/>
          </a:xfrm>
          <a:prstGeom prst="rect">
            <a:avLst/>
          </a:prstGeom>
          <a:noFill/>
          <a:ln w="9525">
            <a:noFill/>
            <a:miter lim="800000"/>
            <a:headEnd/>
            <a:tailEnd/>
          </a:ln>
          <a:effectLst/>
        </p:spPr>
        <p:txBody>
          <a:bodyPr/>
          <a:lstStyle/>
          <a:p>
            <a:pPr marL="742950" lvl="1" indent="-285750">
              <a:spcBef>
                <a:spcPct val="20000"/>
              </a:spcBef>
              <a:buClr>
                <a:schemeClr val="accent2"/>
              </a:buClr>
              <a:buSzPct val="85000"/>
              <a:buFont typeface="Wingdings" pitchFamily="2" charset="2"/>
              <a:buChar char="Ø"/>
            </a:pPr>
            <a:r>
              <a:rPr lang="en-US" altLang="zh-CN" sz="2800" dirty="0">
                <a:solidFill>
                  <a:srgbClr val="0000FF"/>
                </a:solidFill>
              </a:rPr>
              <a:t> </a:t>
            </a:r>
            <a:r>
              <a:rPr lang="en-US" altLang="zh-CN" sz="2400" dirty="0">
                <a:solidFill>
                  <a:srgbClr val="0000FF"/>
                </a:solidFill>
              </a:rPr>
              <a:t>Transfer: </a:t>
            </a:r>
            <a:r>
              <a:rPr lang="en-US" altLang="zh-CN" b="1" dirty="0">
                <a:solidFill>
                  <a:srgbClr val="000000"/>
                </a:solidFill>
              </a:rPr>
              <a:t>time to transfer a sector </a:t>
            </a:r>
            <a:r>
              <a:rPr lang="en-US" altLang="zh-CN" b="1" dirty="0" smtClean="0">
                <a:solidFill>
                  <a:srgbClr val="000000"/>
                </a:solidFill>
              </a:rPr>
              <a:t>(512 B/sector</a:t>
            </a:r>
            <a:r>
              <a:rPr lang="en-US" altLang="zh-CN" b="1" dirty="0">
                <a:solidFill>
                  <a:srgbClr val="000000"/>
                </a:solidFill>
              </a:rPr>
              <a:t>) function of rotation speed, Transfer rate today</a:t>
            </a:r>
            <a:r>
              <a:rPr lang="en-US" altLang="zh-CN" b="1" dirty="0">
                <a:solidFill>
                  <a:srgbClr val="000000"/>
                </a:solidFill>
                <a:latin typeface="Comic Sans MS" pitchFamily="66" charset="0"/>
              </a:rPr>
              <a:t>’</a:t>
            </a:r>
            <a:r>
              <a:rPr lang="en-US" altLang="zh-CN" b="1" dirty="0">
                <a:solidFill>
                  <a:srgbClr val="000000"/>
                </a:solidFill>
              </a:rPr>
              <a:t>s drives - 30 to 80 </a:t>
            </a:r>
            <a:r>
              <a:rPr lang="en-US" altLang="zh-CN" b="1" dirty="0" err="1">
                <a:solidFill>
                  <a:srgbClr val="000000"/>
                </a:solidFill>
              </a:rPr>
              <a:t>MBytes</a:t>
            </a:r>
            <a:r>
              <a:rPr lang="en-US" altLang="zh-CN" b="1" dirty="0">
                <a:solidFill>
                  <a:srgbClr val="000000"/>
                </a:solidFill>
              </a:rPr>
              <a:t>/second</a:t>
            </a:r>
            <a:r>
              <a:rPr lang="en-US" altLang="zh-CN" dirty="0"/>
              <a:t> </a:t>
            </a:r>
          </a:p>
          <a:p>
            <a:pPr marL="742950" lvl="1" indent="-285750">
              <a:spcBef>
                <a:spcPct val="20000"/>
              </a:spcBef>
              <a:buClr>
                <a:schemeClr val="accent2"/>
              </a:buClr>
              <a:buSzPct val="85000"/>
              <a:buFont typeface="Wingdings" pitchFamily="2" charset="2"/>
              <a:buChar char="Ø"/>
            </a:pPr>
            <a:r>
              <a:rPr lang="en-US" altLang="zh-CN" sz="2400" dirty="0">
                <a:solidFill>
                  <a:srgbClr val="0000FF"/>
                </a:solidFill>
              </a:rPr>
              <a:t>Disk controller:</a:t>
            </a:r>
            <a:r>
              <a:rPr lang="en-US" altLang="zh-CN" sz="2400" dirty="0"/>
              <a:t> </a:t>
            </a:r>
            <a:r>
              <a:rPr lang="en-US" altLang="zh-CN" sz="2000" b="1" dirty="0"/>
              <a:t>which control the transfer between the disk and the memory</a:t>
            </a:r>
          </a:p>
        </p:txBody>
      </p:sp>
      <p:grpSp>
        <p:nvGrpSpPr>
          <p:cNvPr id="25604" name="Group 4"/>
          <p:cNvGrpSpPr>
            <a:grpSpLocks/>
          </p:cNvGrpSpPr>
          <p:nvPr/>
        </p:nvGrpSpPr>
        <p:grpSpPr bwMode="auto">
          <a:xfrm>
            <a:off x="3167043" y="3786191"/>
            <a:ext cx="5876925" cy="1311275"/>
            <a:chOff x="816" y="2304"/>
            <a:chExt cx="3702" cy="826"/>
          </a:xfrm>
        </p:grpSpPr>
        <p:sp>
          <p:nvSpPr>
            <p:cNvPr id="25609" name="Rectangle 5"/>
            <p:cNvSpPr>
              <a:spLocks noChangeArrowheads="1"/>
            </p:cNvSpPr>
            <p:nvPr/>
          </p:nvSpPr>
          <p:spPr bwMode="auto">
            <a:xfrm>
              <a:off x="816" y="2448"/>
              <a:ext cx="802" cy="250"/>
            </a:xfrm>
            <a:prstGeom prst="rect">
              <a:avLst/>
            </a:prstGeom>
            <a:noFill/>
            <a:ln w="28575">
              <a:noFill/>
              <a:miter lim="800000"/>
              <a:headEnd/>
              <a:tailEnd/>
            </a:ln>
            <a:effectLst/>
          </p:spPr>
          <p:txBody>
            <a:bodyPr wrap="none">
              <a:spAutoFit/>
            </a:bodyPr>
            <a:lstStyle/>
            <a:p>
              <a:pPr eaLnBrk="0" hangingPunct="0"/>
              <a:r>
                <a:rPr lang="zh-CN" altLang="en-US" sz="2000" b="1">
                  <a:solidFill>
                    <a:srgbClr val="000000"/>
                  </a:solidFill>
                </a:rPr>
                <a:t>＝</a:t>
              </a:r>
              <a:r>
                <a:rPr lang="en-US" altLang="zh-CN" sz="2000" b="1">
                  <a:solidFill>
                    <a:srgbClr val="000000"/>
                  </a:solidFill>
                </a:rPr>
                <a:t>6ms </a:t>
              </a:r>
              <a:r>
                <a:rPr lang="zh-CN" altLang="en-US" sz="2000" b="1">
                  <a:solidFill>
                    <a:srgbClr val="000000"/>
                  </a:solidFill>
                </a:rPr>
                <a:t>＋</a:t>
              </a:r>
            </a:p>
          </p:txBody>
        </p:sp>
        <p:sp>
          <p:nvSpPr>
            <p:cNvPr id="25610" name="Rectangle 6"/>
            <p:cNvSpPr>
              <a:spLocks noChangeArrowheads="1"/>
            </p:cNvSpPr>
            <p:nvPr/>
          </p:nvSpPr>
          <p:spPr bwMode="auto">
            <a:xfrm>
              <a:off x="1872" y="2304"/>
              <a:ext cx="338" cy="250"/>
            </a:xfrm>
            <a:prstGeom prst="rect">
              <a:avLst/>
            </a:prstGeom>
            <a:noFill/>
            <a:ln w="28575">
              <a:noFill/>
              <a:miter lim="800000"/>
              <a:headEnd/>
              <a:tailEnd/>
            </a:ln>
            <a:effectLst/>
          </p:spPr>
          <p:txBody>
            <a:bodyPr wrap="none">
              <a:spAutoFit/>
            </a:bodyPr>
            <a:lstStyle/>
            <a:p>
              <a:pPr eaLnBrk="0" hangingPunct="0"/>
              <a:r>
                <a:rPr lang="en-US" altLang="zh-CN" sz="2000" b="1">
                  <a:solidFill>
                    <a:srgbClr val="000000"/>
                  </a:solidFill>
                </a:rPr>
                <a:t>0.5</a:t>
              </a:r>
            </a:p>
          </p:txBody>
        </p:sp>
        <p:sp>
          <p:nvSpPr>
            <p:cNvPr id="25611" name="Rectangle 7"/>
            <p:cNvSpPr>
              <a:spLocks noChangeArrowheads="1"/>
            </p:cNvSpPr>
            <p:nvPr/>
          </p:nvSpPr>
          <p:spPr bwMode="auto">
            <a:xfrm>
              <a:off x="1584" y="2592"/>
              <a:ext cx="961" cy="250"/>
            </a:xfrm>
            <a:prstGeom prst="rect">
              <a:avLst/>
            </a:prstGeom>
            <a:noFill/>
            <a:ln w="28575">
              <a:noFill/>
              <a:miter lim="800000"/>
              <a:headEnd/>
              <a:tailEnd/>
            </a:ln>
            <a:effectLst/>
          </p:spPr>
          <p:txBody>
            <a:bodyPr wrap="none">
              <a:spAutoFit/>
            </a:bodyPr>
            <a:lstStyle/>
            <a:p>
              <a:pPr eaLnBrk="0" hangingPunct="0"/>
              <a:r>
                <a:rPr lang="en-US" altLang="zh-CN" sz="2000" b="1" dirty="0" err="1">
                  <a:solidFill>
                    <a:srgbClr val="000000"/>
                  </a:solidFill>
                </a:rPr>
                <a:t>10,000PRM</a:t>
              </a:r>
              <a:endParaRPr lang="en-US" altLang="zh-CN" sz="2000" b="1" dirty="0">
                <a:solidFill>
                  <a:srgbClr val="000000"/>
                </a:solidFill>
              </a:endParaRPr>
            </a:p>
          </p:txBody>
        </p:sp>
        <p:sp>
          <p:nvSpPr>
            <p:cNvPr id="25612" name="Rectangle 8"/>
            <p:cNvSpPr>
              <a:spLocks noChangeArrowheads="1"/>
            </p:cNvSpPr>
            <p:nvPr/>
          </p:nvSpPr>
          <p:spPr bwMode="auto">
            <a:xfrm>
              <a:off x="2592" y="2448"/>
              <a:ext cx="277" cy="250"/>
            </a:xfrm>
            <a:prstGeom prst="rect">
              <a:avLst/>
            </a:prstGeom>
            <a:noFill/>
            <a:ln w="28575">
              <a:noFill/>
              <a:miter lim="800000"/>
              <a:headEnd/>
              <a:tailEnd/>
            </a:ln>
            <a:effectLst/>
          </p:spPr>
          <p:txBody>
            <a:bodyPr wrap="none">
              <a:spAutoFit/>
            </a:bodyPr>
            <a:lstStyle/>
            <a:p>
              <a:pPr eaLnBrk="0" hangingPunct="0"/>
              <a:r>
                <a:rPr lang="zh-CN" altLang="en-US" sz="2000" b="1">
                  <a:solidFill>
                    <a:srgbClr val="000000"/>
                  </a:solidFill>
                </a:rPr>
                <a:t>＋</a:t>
              </a:r>
            </a:p>
          </p:txBody>
        </p:sp>
        <p:sp>
          <p:nvSpPr>
            <p:cNvPr id="25613" name="Line 9"/>
            <p:cNvSpPr>
              <a:spLocks noChangeShapeType="1"/>
            </p:cNvSpPr>
            <p:nvPr/>
          </p:nvSpPr>
          <p:spPr bwMode="auto">
            <a:xfrm>
              <a:off x="1680" y="2583"/>
              <a:ext cx="768" cy="0"/>
            </a:xfrm>
            <a:prstGeom prst="line">
              <a:avLst/>
            </a:prstGeom>
            <a:noFill/>
            <a:ln w="38100">
              <a:solidFill>
                <a:schemeClr val="tx1"/>
              </a:solidFill>
              <a:round/>
              <a:headEnd/>
              <a:tailEnd/>
            </a:ln>
            <a:effectLst/>
          </p:spPr>
          <p:txBody>
            <a:bodyPr anchor="ctr"/>
            <a:lstStyle/>
            <a:p>
              <a:endParaRPr lang="zh-CN" altLang="en-US"/>
            </a:p>
          </p:txBody>
        </p:sp>
        <p:sp>
          <p:nvSpPr>
            <p:cNvPr id="25614" name="Rectangle 10"/>
            <p:cNvSpPr>
              <a:spLocks noChangeArrowheads="1"/>
            </p:cNvSpPr>
            <p:nvPr/>
          </p:nvSpPr>
          <p:spPr bwMode="auto">
            <a:xfrm>
              <a:off x="2982" y="2304"/>
              <a:ext cx="570" cy="250"/>
            </a:xfrm>
            <a:prstGeom prst="rect">
              <a:avLst/>
            </a:prstGeom>
            <a:noFill/>
            <a:ln w="28575">
              <a:noFill/>
              <a:miter lim="800000"/>
              <a:headEnd/>
              <a:tailEnd/>
            </a:ln>
            <a:effectLst/>
          </p:spPr>
          <p:txBody>
            <a:bodyPr wrap="none">
              <a:spAutoFit/>
            </a:bodyPr>
            <a:lstStyle/>
            <a:p>
              <a:pPr eaLnBrk="0" hangingPunct="0"/>
              <a:r>
                <a:rPr lang="en-US" altLang="zh-CN" sz="2000" b="1">
                  <a:solidFill>
                    <a:srgbClr val="000000"/>
                  </a:solidFill>
                </a:rPr>
                <a:t>0.5KB</a:t>
              </a:r>
            </a:p>
          </p:txBody>
        </p:sp>
        <p:sp>
          <p:nvSpPr>
            <p:cNvPr id="25615" name="Rectangle 11"/>
            <p:cNvSpPr>
              <a:spLocks noChangeArrowheads="1"/>
            </p:cNvSpPr>
            <p:nvPr/>
          </p:nvSpPr>
          <p:spPr bwMode="auto">
            <a:xfrm>
              <a:off x="2832" y="2592"/>
              <a:ext cx="854" cy="250"/>
            </a:xfrm>
            <a:prstGeom prst="rect">
              <a:avLst/>
            </a:prstGeom>
            <a:noFill/>
            <a:ln w="28575">
              <a:noFill/>
              <a:miter lim="800000"/>
              <a:headEnd/>
              <a:tailEnd/>
            </a:ln>
            <a:effectLst/>
          </p:spPr>
          <p:txBody>
            <a:bodyPr wrap="none">
              <a:spAutoFit/>
            </a:bodyPr>
            <a:lstStyle/>
            <a:p>
              <a:pPr eaLnBrk="0" hangingPunct="0"/>
              <a:r>
                <a:rPr lang="en-US" altLang="zh-CN" sz="2000" b="1">
                  <a:solidFill>
                    <a:srgbClr val="000000"/>
                  </a:solidFill>
                </a:rPr>
                <a:t>50MB/sec</a:t>
              </a:r>
            </a:p>
          </p:txBody>
        </p:sp>
        <p:sp>
          <p:nvSpPr>
            <p:cNvPr id="25616" name="Line 12"/>
            <p:cNvSpPr>
              <a:spLocks noChangeShapeType="1"/>
            </p:cNvSpPr>
            <p:nvPr/>
          </p:nvSpPr>
          <p:spPr bwMode="auto">
            <a:xfrm>
              <a:off x="2928" y="2583"/>
              <a:ext cx="768" cy="0"/>
            </a:xfrm>
            <a:prstGeom prst="line">
              <a:avLst/>
            </a:prstGeom>
            <a:noFill/>
            <a:ln w="38100">
              <a:solidFill>
                <a:schemeClr val="tx1"/>
              </a:solidFill>
              <a:round/>
              <a:headEnd/>
              <a:tailEnd/>
            </a:ln>
            <a:effectLst/>
          </p:spPr>
          <p:txBody>
            <a:bodyPr anchor="ctr"/>
            <a:lstStyle/>
            <a:p>
              <a:endParaRPr lang="zh-CN" altLang="en-US"/>
            </a:p>
          </p:txBody>
        </p:sp>
        <p:sp>
          <p:nvSpPr>
            <p:cNvPr id="25617" name="Rectangle 13"/>
            <p:cNvSpPr>
              <a:spLocks noChangeArrowheads="1"/>
            </p:cNvSpPr>
            <p:nvPr/>
          </p:nvSpPr>
          <p:spPr bwMode="auto">
            <a:xfrm>
              <a:off x="3744" y="2448"/>
              <a:ext cx="774" cy="250"/>
            </a:xfrm>
            <a:prstGeom prst="rect">
              <a:avLst/>
            </a:prstGeom>
            <a:noFill/>
            <a:ln w="28575">
              <a:noFill/>
              <a:miter lim="800000"/>
              <a:headEnd/>
              <a:tailEnd/>
            </a:ln>
            <a:effectLst/>
          </p:spPr>
          <p:txBody>
            <a:bodyPr wrap="none">
              <a:spAutoFit/>
            </a:bodyPr>
            <a:lstStyle/>
            <a:p>
              <a:pPr eaLnBrk="0" hangingPunct="0"/>
              <a:r>
                <a:rPr lang="zh-CN" altLang="en-US" sz="2000" b="1">
                  <a:solidFill>
                    <a:srgbClr val="000000"/>
                  </a:solidFill>
                </a:rPr>
                <a:t>＋ </a:t>
              </a:r>
              <a:r>
                <a:rPr lang="en-US" altLang="zh-CN" sz="2000" b="1">
                  <a:solidFill>
                    <a:srgbClr val="000000"/>
                  </a:solidFill>
                </a:rPr>
                <a:t>0.2ms</a:t>
              </a:r>
            </a:p>
          </p:txBody>
        </p:sp>
        <p:sp>
          <p:nvSpPr>
            <p:cNvPr id="25618" name="Rectangle 14"/>
            <p:cNvSpPr>
              <a:spLocks noChangeArrowheads="1"/>
            </p:cNvSpPr>
            <p:nvPr/>
          </p:nvSpPr>
          <p:spPr bwMode="auto">
            <a:xfrm>
              <a:off x="830" y="2880"/>
              <a:ext cx="3106" cy="250"/>
            </a:xfrm>
            <a:prstGeom prst="rect">
              <a:avLst/>
            </a:prstGeom>
            <a:noFill/>
            <a:ln w="28575">
              <a:noFill/>
              <a:miter lim="800000"/>
              <a:headEnd/>
              <a:tailEnd/>
            </a:ln>
            <a:effectLst/>
          </p:spPr>
          <p:txBody>
            <a:bodyPr>
              <a:spAutoFit/>
            </a:bodyPr>
            <a:lstStyle/>
            <a:p>
              <a:pPr eaLnBrk="0" hangingPunct="0"/>
              <a:r>
                <a:rPr lang="zh-CN" altLang="en-US" sz="2000" b="1">
                  <a:solidFill>
                    <a:srgbClr val="000000"/>
                  </a:solidFill>
                </a:rPr>
                <a:t>＝</a:t>
              </a:r>
              <a:r>
                <a:rPr lang="en-US" altLang="zh-CN" sz="2000" b="1">
                  <a:solidFill>
                    <a:srgbClr val="000000"/>
                  </a:solidFill>
                </a:rPr>
                <a:t>6ms </a:t>
              </a:r>
              <a:r>
                <a:rPr lang="zh-CN" altLang="en-US" sz="2000" b="1">
                  <a:solidFill>
                    <a:srgbClr val="000000"/>
                  </a:solidFill>
                </a:rPr>
                <a:t>＋ </a:t>
              </a:r>
              <a:r>
                <a:rPr lang="en-US" altLang="zh-CN" sz="2000" b="1">
                  <a:solidFill>
                    <a:srgbClr val="000000"/>
                  </a:solidFill>
                </a:rPr>
                <a:t>3.0 </a:t>
              </a:r>
              <a:r>
                <a:rPr lang="zh-CN" altLang="en-US" sz="2000" b="1">
                  <a:solidFill>
                    <a:srgbClr val="000000"/>
                  </a:solidFill>
                </a:rPr>
                <a:t>＋ </a:t>
              </a:r>
              <a:r>
                <a:rPr lang="en-US" altLang="zh-CN" sz="2000" b="1">
                  <a:solidFill>
                    <a:srgbClr val="000000"/>
                  </a:solidFill>
                </a:rPr>
                <a:t>0.01 </a:t>
              </a:r>
              <a:r>
                <a:rPr lang="zh-CN" altLang="en-US" sz="2000" b="1">
                  <a:solidFill>
                    <a:srgbClr val="000000"/>
                  </a:solidFill>
                </a:rPr>
                <a:t>＋ </a:t>
              </a:r>
              <a:r>
                <a:rPr lang="en-US" altLang="zh-CN" sz="2000" b="1">
                  <a:solidFill>
                    <a:srgbClr val="000000"/>
                  </a:solidFill>
                </a:rPr>
                <a:t>0.2 </a:t>
              </a:r>
              <a:r>
                <a:rPr lang="zh-CN" altLang="en-US" sz="2000" b="1">
                  <a:solidFill>
                    <a:srgbClr val="000000"/>
                  </a:solidFill>
                </a:rPr>
                <a:t>＝</a:t>
              </a:r>
              <a:r>
                <a:rPr lang="en-US" altLang="zh-CN" sz="2000" b="1">
                  <a:solidFill>
                    <a:srgbClr val="FF3300"/>
                  </a:solidFill>
                </a:rPr>
                <a:t>9.2ms</a:t>
              </a:r>
            </a:p>
          </p:txBody>
        </p:sp>
      </p:grpSp>
      <p:sp>
        <p:nvSpPr>
          <p:cNvPr id="25605" name="Rectangle 15"/>
          <p:cNvSpPr>
            <a:spLocks noChangeArrowheads="1"/>
          </p:cNvSpPr>
          <p:nvPr/>
        </p:nvSpPr>
        <p:spPr bwMode="auto">
          <a:xfrm>
            <a:off x="1797050" y="3286125"/>
            <a:ext cx="8870950" cy="339725"/>
          </a:xfrm>
          <a:prstGeom prst="rect">
            <a:avLst/>
          </a:prstGeom>
          <a:noFill/>
          <a:ln w="9525">
            <a:noFill/>
            <a:miter lim="800000"/>
            <a:headEnd/>
            <a:tailEnd/>
          </a:ln>
          <a:effectLst/>
        </p:spPr>
        <p:txBody>
          <a:bodyPr wrap="none">
            <a:spAutoFit/>
          </a:bodyPr>
          <a:lstStyle/>
          <a:p>
            <a:pPr eaLnBrk="0" hangingPunct="0">
              <a:lnSpc>
                <a:spcPct val="90000"/>
              </a:lnSpc>
              <a:spcBef>
                <a:spcPct val="30000"/>
              </a:spcBef>
              <a:buSzPct val="100000"/>
            </a:pPr>
            <a:r>
              <a:rPr lang="en-US" altLang="zh-CN" b="1" dirty="0">
                <a:solidFill>
                  <a:srgbClr val="000000"/>
                </a:solidFill>
              </a:rPr>
              <a:t>Access Time = Seek time + Rotational Latency + Transfer time + Controller Time</a:t>
            </a:r>
          </a:p>
        </p:txBody>
      </p:sp>
      <p:sp>
        <p:nvSpPr>
          <p:cNvPr id="25606" name="Rectangle 17"/>
          <p:cNvSpPr>
            <a:spLocks noChangeArrowheads="1"/>
          </p:cNvSpPr>
          <p:nvPr/>
        </p:nvSpPr>
        <p:spPr bwMode="auto">
          <a:xfrm>
            <a:off x="1881159" y="2714620"/>
            <a:ext cx="5976937" cy="519112"/>
          </a:xfrm>
          <a:prstGeom prst="rect">
            <a:avLst/>
          </a:prstGeom>
          <a:noFill/>
          <a:ln w="9525">
            <a:noFill/>
            <a:miter lim="800000"/>
            <a:headEnd/>
            <a:tailEnd/>
          </a:ln>
          <a:effectLst/>
        </p:spPr>
        <p:txBody>
          <a:bodyPr>
            <a:spAutoFit/>
          </a:bodyPr>
          <a:lstStyle/>
          <a:p>
            <a:r>
              <a:rPr lang="en-US" altLang="zh-CN" sz="2800" dirty="0">
                <a:solidFill>
                  <a:srgbClr val="0000FF"/>
                </a:solidFill>
              </a:rPr>
              <a:t>Disk Read Time</a:t>
            </a:r>
            <a:r>
              <a:rPr lang="en-US" altLang="zh-CN" sz="2800" dirty="0">
                <a:solidFill>
                  <a:schemeClr val="hlink"/>
                </a:solidFill>
              </a:rPr>
              <a:t>		</a:t>
            </a:r>
            <a:r>
              <a:rPr lang="en-US" altLang="zh-CN" sz="2400" b="1" dirty="0" smtClean="0"/>
              <a:t>512/sector</a:t>
            </a:r>
            <a:endParaRPr lang="en-US" altLang="zh-CN" sz="2400" b="1" dirty="0"/>
          </a:p>
        </p:txBody>
      </p:sp>
      <p:sp>
        <p:nvSpPr>
          <p:cNvPr id="25607" name="Rectangle 18"/>
          <p:cNvSpPr>
            <a:spLocks noChangeArrowheads="1"/>
          </p:cNvSpPr>
          <p:nvPr/>
        </p:nvSpPr>
        <p:spPr bwMode="auto">
          <a:xfrm>
            <a:off x="1881158" y="5214951"/>
            <a:ext cx="8320088" cy="396875"/>
          </a:xfrm>
          <a:prstGeom prst="rect">
            <a:avLst/>
          </a:prstGeom>
          <a:noFill/>
          <a:ln w="9525">
            <a:noFill/>
            <a:miter lim="800000"/>
            <a:headEnd/>
            <a:tailEnd/>
          </a:ln>
          <a:effectLst/>
        </p:spPr>
        <p:txBody>
          <a:bodyPr wrap="none">
            <a:spAutoFit/>
          </a:bodyPr>
          <a:lstStyle/>
          <a:p>
            <a:pPr eaLnBrk="0" hangingPunct="0"/>
            <a:r>
              <a:rPr lang="en-US" altLang="zh-CN" sz="2000" b="1" dirty="0">
                <a:solidFill>
                  <a:srgbClr val="FF3300"/>
                </a:solidFill>
              </a:rPr>
              <a:t>Assuming the measured seek time is 25% of the calculated average</a:t>
            </a:r>
          </a:p>
        </p:txBody>
      </p:sp>
      <p:sp>
        <p:nvSpPr>
          <p:cNvPr id="25608" name="Rectangle 19"/>
          <p:cNvSpPr>
            <a:spLocks noChangeArrowheads="1"/>
          </p:cNvSpPr>
          <p:nvPr/>
        </p:nvSpPr>
        <p:spPr bwMode="auto">
          <a:xfrm>
            <a:off x="1881158" y="5715017"/>
            <a:ext cx="8382000" cy="396875"/>
          </a:xfrm>
          <a:prstGeom prst="rect">
            <a:avLst/>
          </a:prstGeom>
          <a:noFill/>
          <a:ln w="28575">
            <a:noFill/>
            <a:miter lim="800000"/>
            <a:headEnd/>
            <a:tailEnd/>
          </a:ln>
          <a:effectLst/>
        </p:spPr>
        <p:txBody>
          <a:bodyPr>
            <a:spAutoFit/>
          </a:bodyPr>
          <a:lstStyle/>
          <a:p>
            <a:pPr eaLnBrk="0" hangingPunct="0"/>
            <a:r>
              <a:rPr lang="en-US" altLang="zh-CN" sz="2000" b="1" dirty="0">
                <a:solidFill>
                  <a:srgbClr val="000000"/>
                </a:solidFill>
              </a:rPr>
              <a:t>Access Time </a:t>
            </a:r>
            <a:r>
              <a:rPr lang="zh-CN" altLang="en-US" sz="2000" b="1" dirty="0">
                <a:solidFill>
                  <a:srgbClr val="000000"/>
                </a:solidFill>
              </a:rPr>
              <a:t>＝</a:t>
            </a:r>
            <a:r>
              <a:rPr lang="en-US" altLang="zh-CN" sz="2000" b="1" dirty="0">
                <a:solidFill>
                  <a:srgbClr val="000000"/>
                </a:solidFill>
              </a:rPr>
              <a:t>25%×</a:t>
            </a:r>
            <a:r>
              <a:rPr lang="en-US" altLang="zh-CN" sz="2000" b="1" dirty="0" err="1">
                <a:solidFill>
                  <a:srgbClr val="000000"/>
                </a:solidFill>
              </a:rPr>
              <a:t>6ms</a:t>
            </a:r>
            <a:r>
              <a:rPr lang="en-US" altLang="zh-CN" sz="2000" b="1" dirty="0">
                <a:solidFill>
                  <a:srgbClr val="000000"/>
                </a:solidFill>
              </a:rPr>
              <a:t> </a:t>
            </a:r>
            <a:r>
              <a:rPr lang="zh-CN" altLang="en-US" sz="2000" b="1" dirty="0">
                <a:solidFill>
                  <a:srgbClr val="000000"/>
                </a:solidFill>
              </a:rPr>
              <a:t>＋ </a:t>
            </a:r>
            <a:r>
              <a:rPr lang="en-US" altLang="zh-CN" sz="2000" b="1" dirty="0">
                <a:solidFill>
                  <a:srgbClr val="000000"/>
                </a:solidFill>
              </a:rPr>
              <a:t>3.0 ms</a:t>
            </a:r>
            <a:r>
              <a:rPr lang="zh-CN" altLang="en-US" sz="2000" b="1" dirty="0">
                <a:solidFill>
                  <a:srgbClr val="000000"/>
                </a:solidFill>
              </a:rPr>
              <a:t>＋ </a:t>
            </a:r>
            <a:r>
              <a:rPr lang="en-US" altLang="zh-CN" sz="2000" b="1" dirty="0" err="1">
                <a:solidFill>
                  <a:srgbClr val="000000"/>
                </a:solidFill>
              </a:rPr>
              <a:t>0.01ms</a:t>
            </a:r>
            <a:r>
              <a:rPr lang="en-US" altLang="zh-CN" sz="2000" b="1" dirty="0">
                <a:solidFill>
                  <a:srgbClr val="000000"/>
                </a:solidFill>
              </a:rPr>
              <a:t> </a:t>
            </a:r>
            <a:r>
              <a:rPr lang="zh-CN" altLang="en-US" sz="2000" b="1" dirty="0">
                <a:solidFill>
                  <a:srgbClr val="000000"/>
                </a:solidFill>
              </a:rPr>
              <a:t>＋ </a:t>
            </a:r>
            <a:r>
              <a:rPr lang="en-US" altLang="zh-CN" sz="2000" b="1" dirty="0" err="1">
                <a:solidFill>
                  <a:srgbClr val="000000"/>
                </a:solidFill>
              </a:rPr>
              <a:t>0.2ms</a:t>
            </a:r>
            <a:r>
              <a:rPr lang="en-US" altLang="zh-CN" sz="2000" b="1" dirty="0">
                <a:solidFill>
                  <a:srgbClr val="000000"/>
                </a:solidFill>
              </a:rPr>
              <a:t> </a:t>
            </a:r>
            <a:r>
              <a:rPr lang="zh-CN" altLang="en-US" sz="2000" b="1" dirty="0">
                <a:solidFill>
                  <a:srgbClr val="000000"/>
                </a:solidFill>
              </a:rPr>
              <a:t>＝</a:t>
            </a:r>
            <a:r>
              <a:rPr lang="en-US" altLang="zh-CN" sz="2000" b="1" dirty="0" err="1">
                <a:solidFill>
                  <a:srgbClr val="FF3300"/>
                </a:solidFill>
              </a:rPr>
              <a:t>4.7ms</a:t>
            </a:r>
            <a:endParaRPr lang="en-US" altLang="zh-CN" sz="2000" b="1" dirty="0">
              <a:solidFill>
                <a:srgbClr val="FF3300"/>
              </a:solidFill>
            </a:endParaRPr>
          </a:p>
        </p:txBody>
      </p:sp>
      <p:sp>
        <p:nvSpPr>
          <p:cNvPr id="2" name="矩形 1"/>
          <p:cNvSpPr/>
          <p:nvPr/>
        </p:nvSpPr>
        <p:spPr>
          <a:xfrm>
            <a:off x="1559496" y="3233732"/>
            <a:ext cx="9361040" cy="483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animEffect transition="in" filter="fade">
                                      <p:cBhvr>
                                        <p:cTn id="7" dur="500"/>
                                        <p:tgtEl>
                                          <p:spTgt spid="117763">
                                            <p:txEl>
                                              <p:pRg st="0" end="0"/>
                                            </p:txEl>
                                          </p:spTgt>
                                        </p:tgtEl>
                                      </p:cBhvr>
                                    </p:animEffect>
                                    <p:anim calcmode="lin" valueType="num">
                                      <p:cBhvr>
                                        <p:cTn id="8" dur="500" fill="hold"/>
                                        <p:tgtEl>
                                          <p:spTgt spid="11776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177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17763">
                                            <p:txEl>
                                              <p:pRg st="1" end="1"/>
                                            </p:txEl>
                                          </p:spTgt>
                                        </p:tgtEl>
                                        <p:attrNameLst>
                                          <p:attrName>style.visibility</p:attrName>
                                        </p:attrNameLst>
                                      </p:cBhvr>
                                      <p:to>
                                        <p:strVal val="visible"/>
                                      </p:to>
                                    </p:set>
                                    <p:animEffect transition="in" filter="fade">
                                      <p:cBhvr>
                                        <p:cTn id="14" dur="500"/>
                                        <p:tgtEl>
                                          <p:spTgt spid="117763">
                                            <p:txEl>
                                              <p:pRg st="1" end="1"/>
                                            </p:txEl>
                                          </p:spTgt>
                                        </p:tgtEl>
                                      </p:cBhvr>
                                    </p:animEffect>
                                    <p:anim calcmode="lin" valueType="num">
                                      <p:cBhvr>
                                        <p:cTn id="15" dur="500" fill="hold"/>
                                        <p:tgtEl>
                                          <p:spTgt spid="11776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11776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solidFill>
                  <a:srgbClr val="0000FF"/>
                </a:solidFill>
              </a:rPr>
              <a:t>硬盘接口</a:t>
            </a:r>
          </a:p>
        </p:txBody>
      </p:sp>
      <p:sp>
        <p:nvSpPr>
          <p:cNvPr id="26627" name="内容占位符 2"/>
          <p:cNvSpPr>
            <a:spLocks noGrp="1"/>
          </p:cNvSpPr>
          <p:nvPr>
            <p:ph idx="1"/>
          </p:nvPr>
        </p:nvSpPr>
        <p:spPr>
          <a:xfrm>
            <a:off x="2024034" y="1214423"/>
            <a:ext cx="8429684" cy="4768865"/>
          </a:xfrm>
        </p:spPr>
        <p:txBody>
          <a:bodyPr/>
          <a:lstStyle/>
          <a:p>
            <a:pPr eaLnBrk="1" hangingPunct="1"/>
            <a:r>
              <a:rPr lang="en-US" altLang="zh-CN" sz="2000" dirty="0"/>
              <a:t>IDE</a:t>
            </a:r>
            <a:r>
              <a:rPr lang="zh-CN" altLang="en-US" sz="2000" dirty="0"/>
              <a:t>接口</a:t>
            </a:r>
            <a:endParaRPr lang="en-US" altLang="zh-CN" sz="2000" dirty="0"/>
          </a:p>
          <a:p>
            <a:pPr lvl="1" eaLnBrk="1" hangingPunct="1"/>
            <a:r>
              <a:rPr lang="en-US" altLang="zh-CN" sz="1800" dirty="0"/>
              <a:t>Integrated Drive Electronics</a:t>
            </a:r>
          </a:p>
          <a:p>
            <a:pPr lvl="2" eaLnBrk="1" hangingPunct="1"/>
            <a:r>
              <a:rPr lang="zh-CN" altLang="en-US" sz="1600" dirty="0"/>
              <a:t>电子集成驱动器，</a:t>
            </a:r>
            <a:r>
              <a:rPr lang="en-US" altLang="zh-CN" sz="1600" dirty="0" err="1"/>
              <a:t>PATA</a:t>
            </a:r>
            <a:r>
              <a:rPr lang="zh-CN" altLang="en-US" sz="1600" dirty="0"/>
              <a:t>并口，后发展为</a:t>
            </a:r>
            <a:r>
              <a:rPr lang="en-US" altLang="zh-CN" sz="1600" dirty="0"/>
              <a:t>ATA</a:t>
            </a:r>
          </a:p>
          <a:p>
            <a:pPr lvl="1" eaLnBrk="1" hangingPunct="1"/>
            <a:r>
              <a:rPr lang="en-US" altLang="zh-CN" sz="1800" dirty="0"/>
              <a:t>Advanced Technology Attachment (ATA) </a:t>
            </a:r>
          </a:p>
          <a:p>
            <a:pPr lvl="2" eaLnBrk="1" hangingPunct="1"/>
            <a:r>
              <a:rPr lang="en-US" altLang="zh-CN" sz="1600" dirty="0"/>
              <a:t>A command set used as a standard for I/O devices that is popular in the PC. </a:t>
            </a:r>
          </a:p>
          <a:p>
            <a:pPr lvl="1" eaLnBrk="1" hangingPunct="1"/>
            <a:r>
              <a:rPr lang="en-US" altLang="zh-CN" sz="1800" dirty="0" err="1"/>
              <a:t>SATA</a:t>
            </a:r>
            <a:r>
              <a:rPr lang="zh-CN" altLang="en-US" sz="1800" dirty="0"/>
              <a:t>：</a:t>
            </a:r>
            <a:r>
              <a:rPr lang="en-US" altLang="zh-CN" sz="1800" dirty="0"/>
              <a:t>Serial ATA</a:t>
            </a:r>
            <a:r>
              <a:rPr lang="zh-CN" altLang="en-US" sz="1800" dirty="0"/>
              <a:t>，串口硬盘，</a:t>
            </a:r>
            <a:r>
              <a:rPr lang="en-US" altLang="zh-CN" sz="1800" dirty="0"/>
              <a:t>2001</a:t>
            </a:r>
            <a:r>
              <a:rPr lang="zh-CN" altLang="en-US" sz="1800" dirty="0"/>
              <a:t>年取代了</a:t>
            </a:r>
            <a:r>
              <a:rPr lang="en-US" altLang="zh-CN" sz="1800" dirty="0"/>
              <a:t>ATA</a:t>
            </a:r>
          </a:p>
          <a:p>
            <a:pPr lvl="1" eaLnBrk="1" hangingPunct="1"/>
            <a:r>
              <a:rPr lang="en-US" altLang="zh-CN" sz="1800" dirty="0" err="1"/>
              <a:t>SATA</a:t>
            </a:r>
            <a:r>
              <a:rPr lang="en-US" altLang="zh-CN" sz="1800" dirty="0"/>
              <a:t> II</a:t>
            </a:r>
            <a:r>
              <a:rPr lang="zh-CN" altLang="en-US" sz="1800" dirty="0"/>
              <a:t>：</a:t>
            </a:r>
            <a:r>
              <a:rPr lang="en-US" altLang="zh-CN" sz="1800" dirty="0" err="1"/>
              <a:t>intel</a:t>
            </a:r>
            <a:r>
              <a:rPr lang="en-US" altLang="zh-CN" sz="1800" dirty="0"/>
              <a:t> &amp; Seagate</a:t>
            </a:r>
            <a:r>
              <a:rPr lang="zh-CN" altLang="en-US" sz="1800" dirty="0"/>
              <a:t>，外部传输率从</a:t>
            </a:r>
            <a:r>
              <a:rPr lang="en-US" altLang="zh-CN" sz="1800" dirty="0" err="1"/>
              <a:t>SATA</a:t>
            </a:r>
            <a:r>
              <a:rPr lang="zh-CN" altLang="en-US" sz="1800" dirty="0"/>
              <a:t>的</a:t>
            </a:r>
            <a:r>
              <a:rPr lang="en-US" altLang="zh-CN" sz="1800" dirty="0" err="1"/>
              <a:t>150MB</a:t>
            </a:r>
            <a:r>
              <a:rPr lang="en-US" altLang="zh-CN" sz="1800" dirty="0"/>
              <a:t>/s</a:t>
            </a:r>
            <a:r>
              <a:rPr lang="zh-CN" altLang="en-US" sz="1800" dirty="0"/>
              <a:t>提高到</a:t>
            </a:r>
            <a:r>
              <a:rPr lang="en-US" altLang="zh-CN" sz="1800" dirty="0" err="1"/>
              <a:t>300MB</a:t>
            </a:r>
            <a:r>
              <a:rPr lang="en-US" altLang="zh-CN" sz="1800" dirty="0"/>
              <a:t>/s</a:t>
            </a:r>
          </a:p>
          <a:p>
            <a:pPr eaLnBrk="1" hangingPunct="1"/>
            <a:r>
              <a:rPr lang="en-US" altLang="zh-CN" sz="2000" dirty="0"/>
              <a:t>Small Computer Systems Interface (SCSI) </a:t>
            </a:r>
          </a:p>
          <a:p>
            <a:pPr lvl="1" eaLnBrk="1" hangingPunct="1"/>
            <a:r>
              <a:rPr lang="zh-CN" altLang="en-US" sz="1800" dirty="0"/>
              <a:t>与</a:t>
            </a:r>
            <a:r>
              <a:rPr lang="en-US" altLang="zh-CN" sz="1800" dirty="0"/>
              <a:t>IDE</a:t>
            </a:r>
            <a:r>
              <a:rPr lang="zh-CN" altLang="en-US" sz="1800" dirty="0"/>
              <a:t>接口不一样，用于小型机以上</a:t>
            </a:r>
            <a:endParaRPr lang="en-US" altLang="zh-CN" sz="1800" dirty="0"/>
          </a:p>
          <a:p>
            <a:pPr lvl="1" eaLnBrk="1" hangingPunct="1"/>
            <a:r>
              <a:rPr lang="en-US" altLang="zh-CN" sz="1800" dirty="0"/>
              <a:t>A command set used as a standard for I/O devices.</a:t>
            </a:r>
          </a:p>
          <a:p>
            <a:pPr lvl="1" eaLnBrk="1" hangingPunct="1"/>
            <a:r>
              <a:rPr lang="zh-CN" altLang="en-US" sz="1800" dirty="0"/>
              <a:t>应用范围广、多任务、带宽大、</a:t>
            </a:r>
            <a:r>
              <a:rPr lang="en-US" altLang="zh-CN" sz="1800" dirty="0"/>
              <a:t>CPU</a:t>
            </a:r>
            <a:r>
              <a:rPr lang="zh-CN" altLang="en-US" sz="1800" dirty="0"/>
              <a:t>占用率低，以及热插拔等优点，但较高的价格</a:t>
            </a:r>
            <a:endParaRPr lang="en-US" altLang="zh-CN" sz="1800" dirty="0"/>
          </a:p>
          <a:p>
            <a:pPr eaLnBrk="1" hangingPunct="1"/>
            <a:r>
              <a:rPr lang="en-US" altLang="zh-CN" sz="2000" dirty="0"/>
              <a:t>SAS</a:t>
            </a:r>
            <a:r>
              <a:rPr lang="zh-CN" altLang="en-US" sz="2000" dirty="0"/>
              <a:t>（</a:t>
            </a:r>
            <a:r>
              <a:rPr lang="en-US" altLang="zh-CN" sz="2000" dirty="0"/>
              <a:t>Serial Attached SCSI</a:t>
            </a:r>
            <a:r>
              <a:rPr lang="zh-CN" altLang="en-US" sz="2000" dirty="0"/>
              <a:t>）</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smtClean="0"/>
              <a:t>Disk Size</a:t>
            </a:r>
            <a:endParaRPr lang="zh-CN" altLang="en-US" dirty="0" smtClean="0"/>
          </a:p>
        </p:txBody>
      </p:sp>
      <p:sp>
        <p:nvSpPr>
          <p:cNvPr id="27651" name="内容占位符 2"/>
          <p:cNvSpPr>
            <a:spLocks noGrp="1"/>
          </p:cNvSpPr>
          <p:nvPr>
            <p:ph idx="1"/>
          </p:nvPr>
        </p:nvSpPr>
        <p:spPr>
          <a:xfrm>
            <a:off x="2024034" y="1071546"/>
            <a:ext cx="8229600" cy="5072098"/>
          </a:xfrm>
        </p:spPr>
        <p:txBody>
          <a:bodyPr/>
          <a:lstStyle/>
          <a:p>
            <a:pPr eaLnBrk="1" hangingPunct="1"/>
            <a:r>
              <a:rPr lang="en-US" altLang="zh-CN" sz="2000" dirty="0"/>
              <a:t>5.25</a:t>
            </a:r>
            <a:r>
              <a:rPr lang="zh-CN" altLang="en-US" sz="2000" dirty="0"/>
              <a:t>英寸硬盘：</a:t>
            </a:r>
            <a:r>
              <a:rPr lang="zh-CN" altLang="en-US" sz="1800" dirty="0"/>
              <a:t>早期用于台式机，已退出历史舞台。</a:t>
            </a:r>
          </a:p>
          <a:p>
            <a:pPr eaLnBrk="1" hangingPunct="1"/>
            <a:r>
              <a:rPr lang="en-US" altLang="zh-CN" sz="2000" dirty="0"/>
              <a:t>3.5</a:t>
            </a:r>
            <a:r>
              <a:rPr lang="zh-CN" altLang="en-US" sz="2000" dirty="0"/>
              <a:t>寸台式机硬盘</a:t>
            </a:r>
            <a:endParaRPr lang="en-US" altLang="zh-CN" sz="2000" dirty="0"/>
          </a:p>
          <a:p>
            <a:pPr lvl="1" eaLnBrk="1" hangingPunct="1"/>
            <a:r>
              <a:rPr lang="zh-CN" altLang="en-US" sz="1800" dirty="0"/>
              <a:t>主流，广泛用于各种台式计算机。</a:t>
            </a:r>
          </a:p>
          <a:p>
            <a:pPr eaLnBrk="1" hangingPunct="1"/>
            <a:r>
              <a:rPr lang="en-US" altLang="zh-CN" sz="2000" dirty="0"/>
              <a:t>2.5</a:t>
            </a:r>
            <a:r>
              <a:rPr lang="zh-CN" altLang="en-US" sz="2000" dirty="0"/>
              <a:t>寸笔记本硬盘</a:t>
            </a:r>
            <a:endParaRPr lang="en-US" altLang="zh-CN" sz="2000" dirty="0"/>
          </a:p>
          <a:p>
            <a:pPr lvl="1" eaLnBrk="1" hangingPunct="1"/>
            <a:r>
              <a:rPr lang="zh-CN" altLang="en-US" sz="1800" dirty="0"/>
              <a:t>用于笔记本电脑，桌面一体机，移动硬盘及便携式硬盘播放器</a:t>
            </a:r>
          </a:p>
          <a:p>
            <a:pPr eaLnBrk="1" hangingPunct="1"/>
            <a:r>
              <a:rPr lang="en-US" altLang="zh-CN" sz="2000" dirty="0"/>
              <a:t>1.8</a:t>
            </a:r>
            <a:r>
              <a:rPr lang="zh-CN" altLang="en-US" sz="2000" dirty="0"/>
              <a:t>寸微型硬盘</a:t>
            </a:r>
            <a:endParaRPr lang="en-US" altLang="zh-CN" sz="2000" dirty="0"/>
          </a:p>
          <a:p>
            <a:pPr lvl="1" eaLnBrk="1" hangingPunct="1"/>
            <a:r>
              <a:rPr lang="zh-CN" altLang="en-US" sz="1800" dirty="0"/>
              <a:t>用于超薄笔记本电脑，移动硬盘及苹果播放器。</a:t>
            </a:r>
          </a:p>
          <a:p>
            <a:pPr eaLnBrk="1" hangingPunct="1"/>
            <a:r>
              <a:rPr lang="en-US" altLang="zh-CN" sz="2000" dirty="0"/>
              <a:t>1.3</a:t>
            </a:r>
            <a:r>
              <a:rPr lang="zh-CN" altLang="en-US" sz="2000" dirty="0"/>
              <a:t>寸微型硬盘</a:t>
            </a:r>
            <a:endParaRPr lang="en-US" altLang="zh-CN" sz="2000" dirty="0"/>
          </a:p>
          <a:p>
            <a:pPr lvl="1" eaLnBrk="1" hangingPunct="1"/>
            <a:r>
              <a:rPr lang="zh-CN" altLang="en-US" sz="1800" dirty="0"/>
              <a:t>产品单一，三星独有技术，仅用于三星的移动硬盘。</a:t>
            </a:r>
          </a:p>
          <a:p>
            <a:pPr eaLnBrk="1" hangingPunct="1"/>
            <a:r>
              <a:rPr lang="en-US" altLang="zh-CN" sz="2000" dirty="0"/>
              <a:t>1.0</a:t>
            </a:r>
            <a:r>
              <a:rPr lang="zh-CN" altLang="en-US" sz="2000" dirty="0"/>
              <a:t>寸微型硬盘</a:t>
            </a:r>
            <a:endParaRPr lang="en-US" altLang="zh-CN" sz="2000" dirty="0"/>
          </a:p>
          <a:p>
            <a:pPr lvl="1" eaLnBrk="1" hangingPunct="1"/>
            <a:r>
              <a:rPr lang="zh-CN" altLang="en-US" sz="1800" dirty="0"/>
              <a:t>最早由</a:t>
            </a:r>
            <a:r>
              <a:rPr lang="en-US" altLang="zh-CN" sz="1800" dirty="0"/>
              <a:t>IBM</a:t>
            </a:r>
            <a:r>
              <a:rPr lang="zh-CN" altLang="en-US" sz="1800" dirty="0"/>
              <a:t>公司开发， </a:t>
            </a:r>
            <a:r>
              <a:rPr lang="en-US" altLang="zh-CN" sz="1800" dirty="0" err="1"/>
              <a:t>MicroDrive</a:t>
            </a:r>
            <a:r>
              <a:rPr lang="zh-CN" altLang="en-US" sz="1800" dirty="0"/>
              <a:t>微硬盘（简称</a:t>
            </a:r>
            <a:r>
              <a:rPr lang="en-US" altLang="zh-CN" sz="1800" dirty="0"/>
              <a:t>MD</a:t>
            </a:r>
            <a:r>
              <a:rPr lang="zh-CN" altLang="en-US" sz="1800" dirty="0"/>
              <a:t>）。因符合</a:t>
            </a:r>
            <a:r>
              <a:rPr lang="en-US" altLang="zh-CN" sz="1800" dirty="0" err="1"/>
              <a:t>CFII</a:t>
            </a:r>
            <a:r>
              <a:rPr lang="zh-CN" altLang="en-US" sz="1800" dirty="0"/>
              <a:t>标准，所以广泛用于单反数码相机。</a:t>
            </a:r>
          </a:p>
          <a:p>
            <a:pPr eaLnBrk="1" hangingPunct="1"/>
            <a:r>
              <a:rPr lang="en-US" altLang="zh-CN" sz="2000" dirty="0"/>
              <a:t>0.85</a:t>
            </a:r>
            <a:r>
              <a:rPr lang="zh-CN" altLang="en-US" sz="2000" dirty="0"/>
              <a:t>寸微型硬盘</a:t>
            </a:r>
            <a:endParaRPr lang="en-US" altLang="zh-CN" sz="2000" dirty="0"/>
          </a:p>
          <a:p>
            <a:pPr lvl="1" eaLnBrk="1" hangingPunct="1"/>
            <a:r>
              <a:rPr lang="zh-CN" altLang="en-US" sz="1800" dirty="0"/>
              <a:t>产品单一，日立独有技术，已知用于日立的一款硬盘手机，前</a:t>
            </a:r>
            <a:r>
              <a:rPr lang="en-US" altLang="zh-CN" sz="1800" dirty="0"/>
              <a:t>Rio</a:t>
            </a:r>
            <a:r>
              <a:rPr lang="zh-CN" altLang="en-US" sz="1800" dirty="0"/>
              <a:t>公司的几款</a:t>
            </a:r>
            <a:r>
              <a:rPr lang="en-US" altLang="zh-CN" sz="1800" dirty="0"/>
              <a:t>MP3</a:t>
            </a:r>
            <a:r>
              <a:rPr lang="zh-CN" altLang="en-US" sz="1800" dirty="0"/>
              <a:t>播放器也采用了这种硬盘。</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endParaRPr lang="zh-CN" altLang="en-US" smtClean="0"/>
          </a:p>
        </p:txBody>
      </p:sp>
      <p:sp>
        <p:nvSpPr>
          <p:cNvPr id="28675" name="内容占位符 2"/>
          <p:cNvSpPr>
            <a:spLocks noGrp="1"/>
          </p:cNvSpPr>
          <p:nvPr>
            <p:ph idx="1"/>
          </p:nvPr>
        </p:nvSpPr>
        <p:spPr/>
        <p:txBody>
          <a:bodyPr/>
          <a:lstStyle/>
          <a:p>
            <a:pPr eaLnBrk="1" hangingPunct="1"/>
            <a:endParaRPr lang="zh-CN" altLang="en-US" smtClean="0"/>
          </a:p>
        </p:txBody>
      </p:sp>
      <p:pic>
        <p:nvPicPr>
          <p:cNvPr id="28676" name="Picture 2"/>
          <p:cNvPicPr>
            <a:picLocks noChangeAspect="1" noChangeArrowheads="1"/>
          </p:cNvPicPr>
          <p:nvPr/>
        </p:nvPicPr>
        <p:blipFill>
          <a:blip r:embed="rId3"/>
          <a:srcRect/>
          <a:stretch>
            <a:fillRect/>
          </a:stretch>
        </p:blipFill>
        <p:spPr bwMode="auto">
          <a:xfrm>
            <a:off x="1952597" y="1"/>
            <a:ext cx="8321675" cy="6626225"/>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mtClean="0"/>
              <a:t>资源监视器（磁盘）</a:t>
            </a:r>
            <a:endParaRPr lang="zh-CN" altLang="en-US"/>
          </a:p>
        </p:txBody>
      </p:sp>
      <p:sp>
        <p:nvSpPr>
          <p:cNvPr id="29699" name="内容占位符 2"/>
          <p:cNvSpPr>
            <a:spLocks noGrp="1"/>
          </p:cNvSpPr>
          <p:nvPr>
            <p:ph idx="1"/>
          </p:nvPr>
        </p:nvSpPr>
        <p:spPr/>
        <p:txBody>
          <a:bodyPr/>
          <a:lstStyle/>
          <a:p>
            <a:pPr eaLnBrk="1" hangingPunct="1"/>
            <a:endParaRPr lang="zh-CN" altLang="en-US" smtClean="0"/>
          </a:p>
        </p:txBody>
      </p:sp>
      <p:sp>
        <p:nvSpPr>
          <p:cNvPr id="4" name="灯片编号占位符 3"/>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A7ABAC4F-D539-4E17-AF21-FAB068A492B9}" type="slidenum">
              <a:rPr lang="en-US" altLang="zh-CN"/>
              <a:pPr>
                <a:defRPr/>
              </a:pPr>
              <a:t>24</a:t>
            </a:fld>
            <a:endParaRPr lang="en-US" altLang="zh-CN"/>
          </a:p>
        </p:txBody>
      </p:sp>
      <p:pic>
        <p:nvPicPr>
          <p:cNvPr id="29701" name="Picture 2"/>
          <p:cNvPicPr>
            <a:picLocks noChangeAspect="1" noChangeArrowheads="1"/>
          </p:cNvPicPr>
          <p:nvPr/>
        </p:nvPicPr>
        <p:blipFill>
          <a:blip r:embed="rId3"/>
          <a:srcRect/>
          <a:stretch>
            <a:fillRect/>
          </a:stretch>
        </p:blipFill>
        <p:spPr bwMode="auto">
          <a:xfrm>
            <a:off x="1693863" y="1416050"/>
            <a:ext cx="8743950" cy="5448300"/>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系统信息</a:t>
            </a:r>
            <a:endParaRPr lang="zh-CN" altLang="en-US" dirty="0"/>
          </a:p>
        </p:txBody>
      </p:sp>
      <p:sp>
        <p:nvSpPr>
          <p:cNvPr id="30723" name="内容占位符 2"/>
          <p:cNvSpPr>
            <a:spLocks noGrp="1"/>
          </p:cNvSpPr>
          <p:nvPr>
            <p:ph idx="1"/>
          </p:nvPr>
        </p:nvSpPr>
        <p:spPr/>
        <p:txBody>
          <a:bodyPr/>
          <a:lstStyle/>
          <a:p>
            <a:pPr eaLnBrk="1" hangingPunct="1"/>
            <a:endParaRPr lang="zh-CN" altLang="en-US" smtClean="0"/>
          </a:p>
        </p:txBody>
      </p:sp>
      <p:sp>
        <p:nvSpPr>
          <p:cNvPr id="4" name="灯片编号占位符 3"/>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8A3455D8-6B2C-44EF-BF06-4D3910E23E18}" type="slidenum">
              <a:rPr lang="en-US" altLang="zh-CN"/>
              <a:pPr>
                <a:defRPr/>
              </a:pPr>
              <a:t>25</a:t>
            </a:fld>
            <a:endParaRPr lang="en-US" altLang="zh-CN"/>
          </a:p>
        </p:txBody>
      </p:sp>
      <p:pic>
        <p:nvPicPr>
          <p:cNvPr id="30725" name="Picture 2"/>
          <p:cNvPicPr>
            <a:picLocks noChangeAspect="1" noChangeArrowheads="1"/>
          </p:cNvPicPr>
          <p:nvPr/>
        </p:nvPicPr>
        <p:blipFill>
          <a:blip r:embed="rId3"/>
          <a:srcRect/>
          <a:stretch>
            <a:fillRect/>
          </a:stretch>
        </p:blipFill>
        <p:spPr bwMode="auto">
          <a:xfrm>
            <a:off x="2260600" y="1484314"/>
            <a:ext cx="6681788" cy="5280025"/>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smtClean="0"/>
              <a:t>6.4  Flash Storage </a:t>
            </a:r>
            <a:endParaRPr lang="zh-CN" altLang="en-US" dirty="0" smtClean="0"/>
          </a:p>
        </p:txBody>
      </p:sp>
      <p:sp>
        <p:nvSpPr>
          <p:cNvPr id="31747" name="内容占位符 2"/>
          <p:cNvSpPr>
            <a:spLocks noGrp="1"/>
          </p:cNvSpPr>
          <p:nvPr>
            <p:ph idx="1"/>
          </p:nvPr>
        </p:nvSpPr>
        <p:spPr>
          <a:xfrm>
            <a:off x="1992313" y="1268414"/>
            <a:ext cx="8280400" cy="4573587"/>
          </a:xfrm>
        </p:spPr>
        <p:txBody>
          <a:bodyPr/>
          <a:lstStyle/>
          <a:p>
            <a:pPr eaLnBrk="1" hangingPunct="1"/>
            <a:r>
              <a:rPr lang="en-US" altLang="zh-CN" sz="2400" dirty="0"/>
              <a:t>Characteristics of three flash storage products.</a:t>
            </a:r>
          </a:p>
          <a:p>
            <a:pPr eaLnBrk="1" hangingPunct="1"/>
            <a:r>
              <a:rPr lang="en-US" altLang="zh-CN" sz="2400" dirty="0"/>
              <a:t>U</a:t>
            </a:r>
            <a:r>
              <a:rPr lang="zh-CN" altLang="en-US" sz="2400" dirty="0"/>
              <a:t>盘、</a:t>
            </a:r>
            <a:r>
              <a:rPr lang="en-US" altLang="zh-CN" sz="2400" dirty="0"/>
              <a:t>CF</a:t>
            </a:r>
            <a:r>
              <a:rPr lang="zh-CN" altLang="en-US" sz="2400" dirty="0"/>
              <a:t>卡、</a:t>
            </a:r>
            <a:r>
              <a:rPr lang="en-US" altLang="zh-CN" sz="2400" dirty="0"/>
              <a:t>SM</a:t>
            </a:r>
            <a:r>
              <a:rPr lang="zh-CN" altLang="en-US" sz="2400" dirty="0"/>
              <a:t>卡、</a:t>
            </a:r>
            <a:r>
              <a:rPr lang="en-US" altLang="zh-CN" sz="2400" dirty="0"/>
              <a:t>SD/</a:t>
            </a:r>
            <a:r>
              <a:rPr lang="en-US" altLang="zh-CN" sz="2400" dirty="0" err="1"/>
              <a:t>MMC</a:t>
            </a:r>
            <a:r>
              <a:rPr lang="zh-CN" altLang="en-US" sz="2400" dirty="0"/>
              <a:t>卡、记忆棒、</a:t>
            </a:r>
            <a:r>
              <a:rPr lang="en-US" altLang="zh-CN" sz="2400" dirty="0"/>
              <a:t>XD</a:t>
            </a:r>
            <a:r>
              <a:rPr lang="zh-CN" altLang="en-US" sz="2400" dirty="0"/>
              <a:t>卡、</a:t>
            </a:r>
            <a:r>
              <a:rPr lang="en-US" altLang="zh-CN" sz="2400" dirty="0"/>
              <a:t>MS</a:t>
            </a:r>
            <a:r>
              <a:rPr lang="zh-CN" altLang="en-US" sz="2400" dirty="0"/>
              <a:t>卡、</a:t>
            </a:r>
            <a:r>
              <a:rPr lang="en-US" altLang="zh-CN" sz="2400" dirty="0" err="1"/>
              <a:t>TF</a:t>
            </a:r>
            <a:r>
              <a:rPr lang="zh-CN" altLang="en-US" sz="2400" dirty="0"/>
              <a:t>卡</a:t>
            </a:r>
          </a:p>
        </p:txBody>
      </p:sp>
      <p:pic>
        <p:nvPicPr>
          <p:cNvPr id="31748" name="Picture 2"/>
          <p:cNvPicPr>
            <a:picLocks noChangeAspect="1" noChangeArrowheads="1"/>
          </p:cNvPicPr>
          <p:nvPr/>
        </p:nvPicPr>
        <p:blipFill>
          <a:blip r:embed="rId3"/>
          <a:srcRect/>
          <a:stretch>
            <a:fillRect/>
          </a:stretch>
        </p:blipFill>
        <p:spPr bwMode="auto">
          <a:xfrm>
            <a:off x="1555750" y="2495550"/>
            <a:ext cx="9232900" cy="4389438"/>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smtClean="0"/>
              <a:t>Nor flash/</a:t>
            </a:r>
            <a:r>
              <a:rPr lang="en-US" altLang="zh-CN" dirty="0" err="1" smtClean="0"/>
              <a:t>Nand</a:t>
            </a:r>
            <a:r>
              <a:rPr lang="en-US" altLang="zh-CN" dirty="0" smtClean="0"/>
              <a:t> flash</a:t>
            </a:r>
            <a:endParaRPr lang="zh-CN" altLang="en-US" dirty="0" smtClean="0"/>
          </a:p>
        </p:txBody>
      </p:sp>
      <p:sp>
        <p:nvSpPr>
          <p:cNvPr id="32771" name="内容占位符 2"/>
          <p:cNvSpPr>
            <a:spLocks noGrp="1"/>
          </p:cNvSpPr>
          <p:nvPr>
            <p:ph idx="1"/>
          </p:nvPr>
        </p:nvSpPr>
        <p:spPr>
          <a:xfrm>
            <a:off x="2024034" y="1142985"/>
            <a:ext cx="8229600" cy="4768865"/>
          </a:xfrm>
        </p:spPr>
        <p:txBody>
          <a:bodyPr/>
          <a:lstStyle/>
          <a:p>
            <a:pPr eaLnBrk="1" hangingPunct="1"/>
            <a:r>
              <a:rPr lang="en-US" altLang="zh-CN" sz="2000" b="1" dirty="0">
                <a:solidFill>
                  <a:srgbClr val="0000FF"/>
                </a:solidFill>
              </a:rPr>
              <a:t>NOR</a:t>
            </a:r>
            <a:r>
              <a:rPr lang="zh-CN" altLang="en-US" sz="2000" b="1" dirty="0">
                <a:solidFill>
                  <a:srgbClr val="0000FF"/>
                </a:solidFill>
              </a:rPr>
              <a:t>型闪存更像内存</a:t>
            </a:r>
            <a:r>
              <a:rPr lang="zh-CN" altLang="en-US" sz="2000" dirty="0"/>
              <a:t>，有独立的地址线和数据线，但价格比较贵，容量比较小</a:t>
            </a:r>
            <a:endParaRPr lang="en-US" altLang="zh-CN" sz="2000" dirty="0"/>
          </a:p>
          <a:p>
            <a:pPr eaLnBrk="1" hangingPunct="1"/>
            <a:r>
              <a:rPr lang="en-US" altLang="zh-CN" sz="2000" b="1" dirty="0" err="1">
                <a:solidFill>
                  <a:srgbClr val="0000FF"/>
                </a:solidFill>
              </a:rPr>
              <a:t>NAND</a:t>
            </a:r>
            <a:r>
              <a:rPr lang="zh-CN" altLang="en-US" sz="2000" b="1" dirty="0">
                <a:solidFill>
                  <a:srgbClr val="0000FF"/>
                </a:solidFill>
              </a:rPr>
              <a:t>型更像硬盘</a:t>
            </a:r>
            <a:r>
              <a:rPr lang="zh-CN" altLang="en-US" sz="2000" dirty="0"/>
              <a:t>，地址线和数据线是共用的</a:t>
            </a:r>
            <a:r>
              <a:rPr lang="en-US" altLang="zh-CN" sz="2000" dirty="0"/>
              <a:t>I/O</a:t>
            </a:r>
            <a:r>
              <a:rPr lang="zh-CN" altLang="en-US" sz="2000" dirty="0"/>
              <a:t>线，类似硬盘的所有信息都通过一条硬盘线传送一般，而且</a:t>
            </a:r>
            <a:r>
              <a:rPr lang="en-US" altLang="zh-CN" sz="2000" dirty="0" err="1"/>
              <a:t>NAND</a:t>
            </a:r>
            <a:r>
              <a:rPr lang="zh-CN" altLang="en-US" sz="2000" dirty="0"/>
              <a:t>型与</a:t>
            </a:r>
            <a:r>
              <a:rPr lang="en-US" altLang="zh-CN" sz="2000" dirty="0"/>
              <a:t>NOR</a:t>
            </a:r>
            <a:r>
              <a:rPr lang="zh-CN" altLang="en-US" sz="2000" dirty="0"/>
              <a:t>型闪存相比，成本要低一些，而容量大得多</a:t>
            </a:r>
          </a:p>
        </p:txBody>
      </p:sp>
      <p:pic>
        <p:nvPicPr>
          <p:cNvPr id="32772" name="Picture 2"/>
          <p:cNvPicPr>
            <a:picLocks noChangeAspect="1" noChangeArrowheads="1"/>
          </p:cNvPicPr>
          <p:nvPr/>
        </p:nvPicPr>
        <p:blipFill>
          <a:blip r:embed="rId3"/>
          <a:srcRect/>
          <a:stretch>
            <a:fillRect/>
          </a:stretch>
        </p:blipFill>
        <p:spPr bwMode="auto">
          <a:xfrm>
            <a:off x="2452662" y="2786058"/>
            <a:ext cx="7385050" cy="3671888"/>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smtClean="0"/>
              <a:t>SSD</a:t>
            </a:r>
            <a:endParaRPr lang="zh-CN" altLang="en-US" dirty="0" smtClean="0"/>
          </a:p>
        </p:txBody>
      </p:sp>
      <p:sp>
        <p:nvSpPr>
          <p:cNvPr id="33795" name="内容占位符 2"/>
          <p:cNvSpPr>
            <a:spLocks noGrp="1"/>
          </p:cNvSpPr>
          <p:nvPr>
            <p:ph idx="1"/>
          </p:nvPr>
        </p:nvSpPr>
        <p:spPr>
          <a:xfrm>
            <a:off x="2024034" y="1214423"/>
            <a:ext cx="8229600" cy="4768865"/>
          </a:xfrm>
        </p:spPr>
        <p:txBody>
          <a:bodyPr/>
          <a:lstStyle/>
          <a:p>
            <a:pPr eaLnBrk="1" hangingPunct="1"/>
            <a:r>
              <a:rPr lang="en-US" altLang="zh-CN" sz="2400" dirty="0"/>
              <a:t>Solid State Disk</a:t>
            </a:r>
            <a:r>
              <a:rPr lang="zh-CN" altLang="en-US" sz="2400" dirty="0"/>
              <a:t>、</a:t>
            </a:r>
            <a:r>
              <a:rPr lang="en-US" altLang="zh-CN" sz="2400" dirty="0"/>
              <a:t>IDE FLASH DISK</a:t>
            </a:r>
            <a:r>
              <a:rPr lang="zh-CN" altLang="en-US" sz="2400" dirty="0"/>
              <a:t>、</a:t>
            </a:r>
            <a:r>
              <a:rPr lang="en-US" altLang="zh-CN" sz="2400" dirty="0"/>
              <a:t>Serial ATA Flash Disk</a:t>
            </a:r>
          </a:p>
          <a:p>
            <a:pPr eaLnBrk="1" hangingPunct="1"/>
            <a:r>
              <a:rPr lang="zh-CN" altLang="en-US" sz="2400" dirty="0"/>
              <a:t>最大容量为</a:t>
            </a:r>
            <a:r>
              <a:rPr lang="en-US" altLang="zh-CN" sz="2400" dirty="0" err="1"/>
              <a:t>1TB</a:t>
            </a:r>
            <a:endParaRPr lang="en-US" altLang="zh-CN" sz="2400" dirty="0"/>
          </a:p>
          <a:p>
            <a:pPr eaLnBrk="1" hangingPunct="1"/>
            <a:r>
              <a:rPr lang="zh-CN" altLang="en-US" sz="2400" dirty="0"/>
              <a:t>接口规范和定义、功能及使用方法</a:t>
            </a:r>
            <a:endParaRPr lang="en-US" altLang="zh-CN" sz="2400" dirty="0"/>
          </a:p>
          <a:p>
            <a:pPr lvl="1" eaLnBrk="1" hangingPunct="1"/>
            <a:r>
              <a:rPr lang="zh-CN" altLang="en-US" sz="2000" dirty="0">
                <a:solidFill>
                  <a:srgbClr val="0000FF"/>
                </a:solidFill>
              </a:rPr>
              <a:t>与普通硬盘的完全相同</a:t>
            </a:r>
            <a:r>
              <a:rPr lang="zh-CN" altLang="en-US" sz="2000" dirty="0"/>
              <a:t>，在产品外形和尺寸上也完全与普通硬盘一致，包括</a:t>
            </a:r>
            <a:r>
              <a:rPr lang="en-US" altLang="zh-CN" sz="2000" dirty="0"/>
              <a:t>3.5"</a:t>
            </a:r>
            <a:r>
              <a:rPr lang="zh-CN" altLang="en-US" sz="2000" dirty="0"/>
              <a:t>，</a:t>
            </a:r>
            <a:r>
              <a:rPr lang="en-US" altLang="zh-CN" sz="2000" dirty="0"/>
              <a:t>2.5"</a:t>
            </a:r>
            <a:r>
              <a:rPr lang="zh-CN" altLang="en-US" sz="2000" dirty="0"/>
              <a:t>，</a:t>
            </a:r>
            <a:r>
              <a:rPr lang="en-US" altLang="zh-CN" sz="2000" dirty="0"/>
              <a:t>1.8"</a:t>
            </a:r>
            <a:r>
              <a:rPr lang="zh-CN" altLang="en-US" sz="2000" dirty="0"/>
              <a:t>多种类型</a:t>
            </a:r>
            <a:endParaRPr lang="en-US" altLang="zh-CN" sz="2000" dirty="0"/>
          </a:p>
          <a:p>
            <a:pPr eaLnBrk="1" hangingPunct="1"/>
            <a:r>
              <a:rPr lang="zh-CN" altLang="en-US" sz="2400" dirty="0"/>
              <a:t>抗震性极佳</a:t>
            </a:r>
            <a:endParaRPr lang="en-US" altLang="zh-CN" sz="2400" dirty="0"/>
          </a:p>
          <a:p>
            <a:pPr lvl="1" eaLnBrk="1" hangingPunct="1"/>
            <a:r>
              <a:rPr lang="zh-CN" altLang="en-US" sz="2000" dirty="0"/>
              <a:t>固态硬盘没有普通硬盘的旋转介质</a:t>
            </a:r>
            <a:endParaRPr lang="en-US" altLang="zh-CN" sz="2000" dirty="0"/>
          </a:p>
          <a:p>
            <a:pPr eaLnBrk="1" hangingPunct="1"/>
            <a:r>
              <a:rPr lang="zh-CN" altLang="en-US" sz="2400" dirty="0"/>
              <a:t>工作温度很宽</a:t>
            </a:r>
            <a:endParaRPr lang="en-US" altLang="zh-CN" sz="2400" dirty="0"/>
          </a:p>
          <a:p>
            <a:pPr lvl="1" eaLnBrk="1" hangingPunct="1"/>
            <a:r>
              <a:rPr lang="zh-CN" altLang="en-US" sz="2000" dirty="0"/>
              <a:t>扩展温度的电子硬盘可工作在</a:t>
            </a:r>
            <a:r>
              <a:rPr lang="en-US" altLang="zh-CN" sz="2000" dirty="0"/>
              <a:t>-45℃</a:t>
            </a:r>
            <a:r>
              <a:rPr lang="zh-CN" altLang="en-US" sz="2000" dirty="0"/>
              <a:t>～</a:t>
            </a:r>
            <a:r>
              <a:rPr lang="en-US" altLang="zh-CN" sz="2000" dirty="0"/>
              <a:t>+85℃</a:t>
            </a:r>
          </a:p>
          <a:p>
            <a:pPr eaLnBrk="1" hangingPunct="1"/>
            <a:r>
              <a:rPr lang="zh-CN" altLang="en-US" sz="2400" dirty="0"/>
              <a:t>广泛应用于军事、车载、工控、视频监控、网络监控、网络终端、电力、医疗、航空等、导航设备等领域。</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81488" y="277813"/>
            <a:ext cx="6178562" cy="990600"/>
          </a:xfrm>
        </p:spPr>
        <p:txBody>
          <a:bodyPr/>
          <a:lstStyle/>
          <a:p>
            <a:pPr eaLnBrk="1" hangingPunct="1">
              <a:defRPr/>
            </a:pPr>
            <a:r>
              <a:rPr lang="en-US" altLang="zh-CN" sz="2800" dirty="0"/>
              <a:t>6.5  Connecting Processors, Memory, and I/O Devices </a:t>
            </a:r>
          </a:p>
        </p:txBody>
      </p:sp>
      <p:sp>
        <p:nvSpPr>
          <p:cNvPr id="34819" name="内容占位符 2"/>
          <p:cNvSpPr>
            <a:spLocks noGrp="1"/>
          </p:cNvSpPr>
          <p:nvPr>
            <p:ph idx="1"/>
          </p:nvPr>
        </p:nvSpPr>
        <p:spPr/>
        <p:txBody>
          <a:bodyPr/>
          <a:lstStyle/>
          <a:p>
            <a:pPr eaLnBrk="1" hangingPunct="1"/>
            <a:r>
              <a:rPr lang="en-US" altLang="zh-CN" smtClean="0"/>
              <a:t>questions</a:t>
            </a:r>
          </a:p>
          <a:p>
            <a:pPr lvl="1" eaLnBrk="1" hangingPunct="1"/>
            <a:r>
              <a:rPr lang="en-US" altLang="zh-CN" smtClean="0"/>
              <a:t>How is a user I/O request transformed into a device command and communicated to the device? </a:t>
            </a:r>
          </a:p>
          <a:p>
            <a:pPr lvl="1" eaLnBrk="1" hangingPunct="1"/>
            <a:r>
              <a:rPr lang="en-US" altLang="zh-CN" smtClean="0"/>
              <a:t>How is data actually transferred to or from a memory location? </a:t>
            </a:r>
          </a:p>
          <a:p>
            <a:pPr lvl="1" eaLnBrk="1" hangingPunct="1"/>
            <a:r>
              <a:rPr lang="en-US" altLang="zh-CN" smtClean="0"/>
              <a:t>What is the role of the operating system? </a:t>
            </a:r>
          </a:p>
          <a:p>
            <a:pPr eaLnBrk="1" hangingPunct="1"/>
            <a:endParaRPr lang="en-US" altLang="zh-CN" smtClean="0"/>
          </a:p>
          <a:p>
            <a:pPr eaLnBrk="1" hangingPunct="1"/>
            <a:endParaRPr lang="zh-CN" altLang="en-US" smtClean="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rrowheads="1"/>
          </p:cNvSpPr>
          <p:nvPr>
            <p:ph idx="1"/>
          </p:nvPr>
        </p:nvSpPr>
        <p:spPr>
          <a:xfrm>
            <a:off x="1900964" y="1142985"/>
            <a:ext cx="8569325" cy="5184775"/>
          </a:xfrm>
        </p:spPr>
        <p:txBody>
          <a:bodyPr/>
          <a:lstStyle/>
          <a:p>
            <a:pPr eaLnBrk="1" hangingPunct="1">
              <a:lnSpc>
                <a:spcPct val="90000"/>
              </a:lnSpc>
            </a:pPr>
            <a:r>
              <a:rPr lang="en-US" altLang="zh-CN" dirty="0" smtClean="0"/>
              <a:t> I/O Designers must consider  many factors</a:t>
            </a:r>
          </a:p>
          <a:p>
            <a:pPr lvl="1" eaLnBrk="1" hangingPunct="1">
              <a:lnSpc>
                <a:spcPct val="90000"/>
              </a:lnSpc>
            </a:pPr>
            <a:r>
              <a:rPr lang="en-US" altLang="zh-CN" dirty="0" smtClean="0"/>
              <a:t>such as </a:t>
            </a:r>
            <a:r>
              <a:rPr lang="en-US" altLang="zh-CN" dirty="0" smtClean="0">
                <a:solidFill>
                  <a:srgbClr val="FF0000"/>
                </a:solidFill>
              </a:rPr>
              <a:t>expandability</a:t>
            </a:r>
            <a:r>
              <a:rPr lang="en-US" altLang="zh-CN" dirty="0" smtClean="0"/>
              <a:t> and </a:t>
            </a:r>
            <a:r>
              <a:rPr lang="en-US" altLang="zh-CN" dirty="0" smtClean="0">
                <a:solidFill>
                  <a:srgbClr val="FF0000"/>
                </a:solidFill>
              </a:rPr>
              <a:t>resilience</a:t>
            </a:r>
            <a:r>
              <a:rPr lang="en-US" altLang="zh-CN" dirty="0" smtClean="0"/>
              <a:t>(resume),as well as </a:t>
            </a:r>
            <a:r>
              <a:rPr lang="en-US" altLang="zh-CN" dirty="0" smtClean="0">
                <a:solidFill>
                  <a:srgbClr val="FF0000"/>
                </a:solidFill>
              </a:rPr>
              <a:t>performance</a:t>
            </a:r>
            <a:r>
              <a:rPr lang="en-US" altLang="zh-CN" dirty="0" smtClean="0"/>
              <a:t>.</a:t>
            </a:r>
          </a:p>
          <a:p>
            <a:pPr eaLnBrk="1" hangingPunct="1">
              <a:lnSpc>
                <a:spcPct val="90000"/>
              </a:lnSpc>
            </a:pPr>
            <a:r>
              <a:rPr lang="en-US" altLang="zh-CN" dirty="0" smtClean="0"/>
              <a:t> Assessing I/O system performance is very difficult. </a:t>
            </a:r>
          </a:p>
          <a:p>
            <a:pPr lvl="1" eaLnBrk="1" hangingPunct="1">
              <a:lnSpc>
                <a:spcPct val="90000"/>
              </a:lnSpc>
            </a:pPr>
            <a:r>
              <a:rPr lang="en-US" altLang="zh-CN" dirty="0" smtClean="0"/>
              <a:t>In different situations, needs use different measurements. </a:t>
            </a:r>
          </a:p>
          <a:p>
            <a:pPr eaLnBrk="1" hangingPunct="1">
              <a:lnSpc>
                <a:spcPct val="90000"/>
              </a:lnSpc>
            </a:pPr>
            <a:r>
              <a:rPr lang="en-US" altLang="zh-CN" dirty="0" smtClean="0"/>
              <a:t>Performance of I/O system depends on:</a:t>
            </a:r>
          </a:p>
          <a:p>
            <a:pPr lvl="1" eaLnBrk="1" hangingPunct="1">
              <a:lnSpc>
                <a:spcPct val="90000"/>
              </a:lnSpc>
            </a:pPr>
            <a:r>
              <a:rPr lang="en-US" altLang="zh-CN" dirty="0" smtClean="0"/>
              <a:t> connection between devices and the system</a:t>
            </a:r>
          </a:p>
          <a:p>
            <a:pPr lvl="1" eaLnBrk="1" hangingPunct="1">
              <a:lnSpc>
                <a:spcPct val="90000"/>
              </a:lnSpc>
            </a:pPr>
            <a:r>
              <a:rPr lang="en-US" altLang="zh-CN" dirty="0" smtClean="0"/>
              <a:t> the memory hierarchy</a:t>
            </a:r>
          </a:p>
          <a:p>
            <a:pPr lvl="1" eaLnBrk="1" hangingPunct="1">
              <a:lnSpc>
                <a:spcPct val="90000"/>
              </a:lnSpc>
            </a:pPr>
            <a:r>
              <a:rPr lang="en-US" altLang="zh-CN" dirty="0" smtClean="0"/>
              <a:t> the operating system</a:t>
            </a:r>
          </a:p>
        </p:txBody>
      </p:sp>
      <p:sp>
        <p:nvSpPr>
          <p:cNvPr id="7"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2718F2E4-DB14-4E26-A47F-EF61B12215EF}" type="slidenum">
              <a:rPr lang="en-US" altLang="zh-CN"/>
              <a:pPr>
                <a:defRPr/>
              </a:pPr>
              <a:t>3</a:t>
            </a:fld>
            <a:endParaRPr lang="en-US" altLang="zh-CN"/>
          </a:p>
        </p:txBody>
      </p:sp>
      <p:sp>
        <p:nvSpPr>
          <p:cNvPr id="7172" name="Text Box 3"/>
          <p:cNvSpPr txBox="1">
            <a:spLocks noChangeArrowheads="1"/>
          </p:cNvSpPr>
          <p:nvPr/>
        </p:nvSpPr>
        <p:spPr bwMode="auto">
          <a:xfrm>
            <a:off x="1524000" y="476251"/>
            <a:ext cx="9144000" cy="366713"/>
          </a:xfrm>
          <a:prstGeom prst="rect">
            <a:avLst/>
          </a:prstGeom>
          <a:noFill/>
          <a:ln w="9525">
            <a:noFill/>
            <a:miter lim="800000"/>
            <a:headEnd/>
            <a:tailEnd/>
          </a:ln>
          <a:effectLst/>
        </p:spPr>
        <p:txBody>
          <a:bodyPr>
            <a:spAutoFit/>
          </a:bodyPr>
          <a:lstStyle/>
          <a:p>
            <a:pPr>
              <a:spcBef>
                <a:spcPct val="50000"/>
              </a:spcBef>
            </a:pPr>
            <a:endParaRPr lang="zh-CN" altLang="zh-CN"/>
          </a:p>
        </p:txBody>
      </p:sp>
      <p:sp>
        <p:nvSpPr>
          <p:cNvPr id="8196" name="Text Box 4"/>
          <p:cNvSpPr txBox="1">
            <a:spLocks noChangeArrowheads="1"/>
          </p:cNvSpPr>
          <p:nvPr/>
        </p:nvSpPr>
        <p:spPr bwMode="auto">
          <a:xfrm>
            <a:off x="5167306" y="476251"/>
            <a:ext cx="5500694"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nchor="b"/>
          <a:lstStyle>
            <a:lvl1pPr eaLnBrk="1" hangingPunct="1">
              <a:defRPr sz="3600" b="1">
                <a:solidFill>
                  <a:schemeClr val="tx2"/>
                </a:solidFill>
                <a:effectLst>
                  <a:outerShdw blurRad="38100" dist="38100" dir="2700000" algn="tl">
                    <a:srgbClr val="C0C0C0"/>
                  </a:outerShdw>
                </a:effectLst>
                <a:latin typeface="+mj-lt"/>
                <a:ea typeface="+mj-ea"/>
                <a:cs typeface="+mj-cs"/>
              </a:defRPr>
            </a:lvl1pPr>
            <a:lvl2pPr eaLnBrk="1" hangingPunct="1">
              <a:defRPr sz="3600" b="1">
                <a:solidFill>
                  <a:schemeClr val="tx2"/>
                </a:solidFill>
                <a:effectLst>
                  <a:outerShdw blurRad="38100" dist="38100" dir="2700000" algn="tl">
                    <a:srgbClr val="C0C0C0"/>
                  </a:outerShdw>
                </a:effectLst>
                <a:latin typeface="Arial Black" pitchFamily="34" charset="0"/>
                <a:ea typeface="黑体" pitchFamily="49" charset="-122"/>
              </a:defRPr>
            </a:lvl2pPr>
            <a:lvl3pPr eaLnBrk="1" hangingPunct="1">
              <a:defRPr sz="3600" b="1">
                <a:solidFill>
                  <a:schemeClr val="tx2"/>
                </a:solidFill>
                <a:effectLst>
                  <a:outerShdw blurRad="38100" dist="38100" dir="2700000" algn="tl">
                    <a:srgbClr val="C0C0C0"/>
                  </a:outerShdw>
                </a:effectLst>
                <a:latin typeface="Arial Black" pitchFamily="34" charset="0"/>
                <a:ea typeface="黑体" pitchFamily="49" charset="-122"/>
              </a:defRPr>
            </a:lvl3pPr>
            <a:lvl4pPr eaLnBrk="1" hangingPunct="1">
              <a:defRPr sz="3600" b="1">
                <a:solidFill>
                  <a:schemeClr val="tx2"/>
                </a:solidFill>
                <a:effectLst>
                  <a:outerShdw blurRad="38100" dist="38100" dir="2700000" algn="tl">
                    <a:srgbClr val="C0C0C0"/>
                  </a:outerShdw>
                </a:effectLst>
                <a:latin typeface="Arial Black" pitchFamily="34" charset="0"/>
                <a:ea typeface="黑体" pitchFamily="49" charset="-122"/>
              </a:defRPr>
            </a:lvl4pPr>
            <a:lvl5pPr eaLnBrk="1" hangingPunct="1">
              <a:defRPr sz="3600" b="1">
                <a:solidFill>
                  <a:schemeClr val="tx2"/>
                </a:solidFill>
                <a:effectLst>
                  <a:outerShdw blurRad="38100" dist="38100" dir="2700000" algn="tl">
                    <a:srgbClr val="C0C0C0"/>
                  </a:outerShdw>
                </a:effectLst>
                <a:latin typeface="Arial Black" pitchFamily="34" charset="0"/>
                <a:ea typeface="黑体" pitchFamily="49" charset="-122"/>
              </a:defRPr>
            </a:lvl5pPr>
            <a:lvl6pPr marL="457200" fontAlgn="base">
              <a:spcBef>
                <a:spcPct val="0"/>
              </a:spcBef>
              <a:spcAft>
                <a:spcPct val="0"/>
              </a:spcAft>
              <a:defRPr sz="3600" b="1">
                <a:solidFill>
                  <a:schemeClr val="tx2"/>
                </a:solidFill>
                <a:effectLst>
                  <a:outerShdw blurRad="38100" dist="38100" dir="2700000" algn="tl">
                    <a:srgbClr val="C0C0C0"/>
                  </a:outerShdw>
                </a:effectLst>
                <a:latin typeface="Arial Black" pitchFamily="34" charset="0"/>
                <a:ea typeface="黑体" pitchFamily="49" charset="-122"/>
              </a:defRPr>
            </a:lvl6pPr>
            <a:lvl7pPr marL="914400" fontAlgn="base">
              <a:spcBef>
                <a:spcPct val="0"/>
              </a:spcBef>
              <a:spcAft>
                <a:spcPct val="0"/>
              </a:spcAft>
              <a:defRPr sz="3600" b="1">
                <a:solidFill>
                  <a:schemeClr val="tx2"/>
                </a:solidFill>
                <a:effectLst>
                  <a:outerShdw blurRad="38100" dist="38100" dir="2700000" algn="tl">
                    <a:srgbClr val="C0C0C0"/>
                  </a:outerShdw>
                </a:effectLst>
                <a:latin typeface="Arial Black" pitchFamily="34" charset="0"/>
                <a:ea typeface="黑体" pitchFamily="49" charset="-122"/>
              </a:defRPr>
            </a:lvl7pPr>
            <a:lvl8pPr marL="1371600" fontAlgn="base">
              <a:spcBef>
                <a:spcPct val="0"/>
              </a:spcBef>
              <a:spcAft>
                <a:spcPct val="0"/>
              </a:spcAft>
              <a:defRPr sz="3600" b="1">
                <a:solidFill>
                  <a:schemeClr val="tx2"/>
                </a:solidFill>
                <a:effectLst>
                  <a:outerShdw blurRad="38100" dist="38100" dir="2700000" algn="tl">
                    <a:srgbClr val="C0C0C0"/>
                  </a:outerShdw>
                </a:effectLst>
                <a:latin typeface="Arial Black" pitchFamily="34" charset="0"/>
                <a:ea typeface="黑体" pitchFamily="49" charset="-122"/>
              </a:defRPr>
            </a:lvl8pPr>
            <a:lvl9pPr marL="1828800" fontAlgn="base">
              <a:spcBef>
                <a:spcPct val="0"/>
              </a:spcBef>
              <a:spcAft>
                <a:spcPct val="0"/>
              </a:spcAft>
              <a:defRPr sz="3600" b="1">
                <a:solidFill>
                  <a:schemeClr val="tx2"/>
                </a:solidFill>
                <a:effectLst>
                  <a:outerShdw blurRad="38100" dist="38100" dir="2700000" algn="tl">
                    <a:srgbClr val="C0C0C0"/>
                  </a:outerShdw>
                </a:effectLst>
                <a:latin typeface="Arial Black" pitchFamily="34" charset="0"/>
                <a:ea typeface="黑体" pitchFamily="49" charset="-122"/>
              </a:defRPr>
            </a:lvl9pPr>
          </a:lstStyle>
          <a:p>
            <a:pPr>
              <a:defRPr/>
            </a:pPr>
            <a:r>
              <a:rPr lang="en-US" altLang="zh-CN" dirty="0">
                <a:solidFill>
                  <a:srgbClr val="00B0F0"/>
                </a:solidFill>
              </a:rPr>
              <a:t>6.1    Introduction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8196">
                                            <p:txEl>
                                              <p:pRg st="0" end="0"/>
                                            </p:txEl>
                                          </p:spTgt>
                                        </p:tgtEl>
                                        <p:attrNameLst>
                                          <p:attrName>style.visibility</p:attrName>
                                        </p:attrNameLst>
                                      </p:cBhvr>
                                      <p:to>
                                        <p:strVal val="visible"/>
                                      </p:to>
                                    </p:set>
                                    <p:anim calcmode="lin" valueType="num">
                                      <p:cBhvr>
                                        <p:cTn id="7" dur="500" fill="hold"/>
                                        <p:tgtEl>
                                          <p:spTgt spid="8196">
                                            <p:txEl>
                                              <p:pRg st="0" end="0"/>
                                            </p:txEl>
                                          </p:spTgt>
                                        </p:tgtEl>
                                        <p:attrNameLst>
                                          <p:attrName>ppt_x</p:attrName>
                                        </p:attrNameLst>
                                      </p:cBhvr>
                                      <p:tavLst>
                                        <p:tav tm="0">
                                          <p:val>
                                            <p:strVal val="#ppt_x-.2"/>
                                          </p:val>
                                        </p:tav>
                                        <p:tav tm="100000">
                                          <p:val>
                                            <p:strVal val="#ppt_x"/>
                                          </p:val>
                                        </p:tav>
                                      </p:tavLst>
                                    </p:anim>
                                    <p:anim calcmode="lin" valueType="num">
                                      <p:cBhvr>
                                        <p:cTn id="8" dur="500" fill="hold"/>
                                        <p:tgtEl>
                                          <p:spTgt spid="8196">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500"/>
                                        <p:tgtEl>
                                          <p:spTgt spid="81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sz="3600" dirty="0"/>
              <a:t>three characteristics of I/O systems: </a:t>
            </a:r>
            <a:endParaRPr lang="zh-CN" altLang="en-US" sz="3600" dirty="0"/>
          </a:p>
        </p:txBody>
      </p:sp>
      <p:sp>
        <p:nvSpPr>
          <p:cNvPr id="35843" name="内容占位符 2"/>
          <p:cNvSpPr>
            <a:spLocks noGrp="1"/>
          </p:cNvSpPr>
          <p:nvPr>
            <p:ph idx="1"/>
          </p:nvPr>
        </p:nvSpPr>
        <p:spPr/>
        <p:txBody>
          <a:bodyPr/>
          <a:lstStyle/>
          <a:p>
            <a:r>
              <a:rPr lang="en-US" altLang="zh-CN" sz="2400" dirty="0"/>
              <a:t>1. Multiple programs using the processor share the I/O system. </a:t>
            </a:r>
          </a:p>
          <a:p>
            <a:r>
              <a:rPr lang="en-US" altLang="zh-CN" sz="2400" dirty="0"/>
              <a:t>2. I/O systems often use </a:t>
            </a:r>
            <a:r>
              <a:rPr lang="en-US" altLang="zh-CN" sz="2400" dirty="0">
                <a:solidFill>
                  <a:srgbClr val="0000FF"/>
                </a:solidFill>
              </a:rPr>
              <a:t>interrupts</a:t>
            </a:r>
            <a:r>
              <a:rPr lang="en-US" altLang="zh-CN" sz="2400" dirty="0"/>
              <a:t> (externally generated exceptions) to communicate information about I/O operations. Because interrupts cause a transfer to </a:t>
            </a:r>
            <a:r>
              <a:rPr lang="en-US" altLang="zh-CN" sz="2400" dirty="0">
                <a:solidFill>
                  <a:srgbClr val="0000FF"/>
                </a:solidFill>
              </a:rPr>
              <a:t>kernel or supervisor mode</a:t>
            </a:r>
            <a:r>
              <a:rPr lang="en-US" altLang="zh-CN" sz="2400" dirty="0"/>
              <a:t>, they must be handled by the operating system (OS). </a:t>
            </a:r>
          </a:p>
          <a:p>
            <a:r>
              <a:rPr lang="en-US" altLang="zh-CN" sz="2400" dirty="0"/>
              <a:t>3. The low-level control of an I/O device is complex, because it requires managing a set of concurrent events and because the requirements for correct device control are often very detailed. </a:t>
            </a:r>
          </a:p>
          <a:p>
            <a:pPr eaLnBrk="1" hangingPunct="1"/>
            <a:endParaRPr lang="zh-CN" altLang="en-US" sz="2800" dirty="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rrowheads="1"/>
          </p:cNvSpPr>
          <p:nvPr>
            <p:ph type="title"/>
          </p:nvPr>
        </p:nvSpPr>
        <p:spPr>
          <a:xfrm>
            <a:off x="2006601" y="260351"/>
            <a:ext cx="8842375" cy="1019175"/>
          </a:xfrm>
        </p:spPr>
        <p:txBody>
          <a:bodyPr/>
          <a:lstStyle/>
          <a:p>
            <a:pPr eaLnBrk="1" hangingPunct="1">
              <a:defRPr/>
            </a:pPr>
            <a:r>
              <a:rPr lang="en-US" altLang="zh-CN" dirty="0" smtClean="0"/>
              <a:t>Buses</a:t>
            </a:r>
          </a:p>
        </p:txBody>
      </p:sp>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67363712-1B89-4FB2-89CB-1A00EA211B2B}" type="slidenum">
              <a:rPr lang="en-US" altLang="zh-CN"/>
              <a:pPr>
                <a:defRPr/>
              </a:pPr>
              <a:t>31</a:t>
            </a:fld>
            <a:endParaRPr lang="en-US" altLang="zh-CN"/>
          </a:p>
        </p:txBody>
      </p:sp>
      <p:sp>
        <p:nvSpPr>
          <p:cNvPr id="28677" name="Rectangle 5"/>
          <p:cNvSpPr>
            <a:spLocks noRot="1" noChangeArrowheads="1"/>
          </p:cNvSpPr>
          <p:nvPr/>
        </p:nvSpPr>
        <p:spPr bwMode="auto">
          <a:xfrm>
            <a:off x="2133600" y="1125538"/>
            <a:ext cx="8153400" cy="4741862"/>
          </a:xfrm>
          <a:prstGeom prst="rect">
            <a:avLst/>
          </a:prstGeom>
          <a:noFill/>
          <a:ln w="9525">
            <a:noFill/>
            <a:miter lim="800000"/>
            <a:headEnd/>
            <a:tailEnd/>
          </a:ln>
          <a:effectLst/>
        </p:spPr>
        <p:txBody>
          <a:bodyPr/>
          <a:lstStyle/>
          <a:p>
            <a:pPr marL="742950" lvl="1" indent="-285750">
              <a:spcBef>
                <a:spcPct val="20000"/>
              </a:spcBef>
              <a:buClr>
                <a:schemeClr val="accent2"/>
              </a:buClr>
              <a:buSzPct val="85000"/>
            </a:pPr>
            <a:endParaRPr lang="en-US" altLang="zh-CN" sz="2800" dirty="0"/>
          </a:p>
          <a:p>
            <a:pPr marL="342900" indent="-342900">
              <a:spcBef>
                <a:spcPct val="20000"/>
              </a:spcBef>
              <a:buClr>
                <a:schemeClr val="hlink"/>
              </a:buClr>
              <a:buSzPct val="75000"/>
              <a:buFont typeface="Wingdings" pitchFamily="2" charset="2"/>
              <a:buChar char="v"/>
            </a:pPr>
            <a:r>
              <a:rPr lang="en-US" altLang="zh-CN" sz="3200" dirty="0"/>
              <a:t> </a:t>
            </a:r>
            <a:r>
              <a:rPr lang="en-US" altLang="zh-CN" sz="2800" dirty="0"/>
              <a:t>Shared communication link (one or more wires)</a:t>
            </a:r>
          </a:p>
          <a:p>
            <a:pPr marL="342900" indent="-342900">
              <a:spcBef>
                <a:spcPct val="20000"/>
              </a:spcBef>
              <a:buClr>
                <a:schemeClr val="hlink"/>
              </a:buClr>
              <a:buSzPct val="75000"/>
              <a:buFont typeface="Wingdings" pitchFamily="2" charset="2"/>
              <a:buChar char="v"/>
            </a:pPr>
            <a:r>
              <a:rPr lang="en-US" altLang="zh-CN" sz="3200" dirty="0"/>
              <a:t> </a:t>
            </a:r>
            <a:r>
              <a:rPr lang="en-US" altLang="zh-CN" sz="2800" dirty="0"/>
              <a:t>Difficult design:</a:t>
            </a:r>
          </a:p>
          <a:p>
            <a:pPr marL="742950" lvl="1" indent="-285750">
              <a:spcBef>
                <a:spcPct val="20000"/>
              </a:spcBef>
              <a:buClr>
                <a:schemeClr val="accent2"/>
              </a:buClr>
              <a:buSzPct val="85000"/>
              <a:buFont typeface="Wingdings" pitchFamily="2" charset="2"/>
              <a:buChar char="Ø"/>
            </a:pPr>
            <a:r>
              <a:rPr lang="en-US" altLang="zh-CN" sz="2400" dirty="0"/>
              <a:t> may be bottleneck</a:t>
            </a:r>
          </a:p>
          <a:p>
            <a:pPr marL="742950" lvl="1" indent="-285750">
              <a:spcBef>
                <a:spcPct val="20000"/>
              </a:spcBef>
              <a:buClr>
                <a:schemeClr val="accent2"/>
              </a:buClr>
              <a:buSzPct val="85000"/>
              <a:buFont typeface="Wingdings" pitchFamily="2" charset="2"/>
              <a:buChar char="Ø"/>
            </a:pPr>
            <a:r>
              <a:rPr lang="en-US" altLang="zh-CN" sz="2400" dirty="0"/>
              <a:t> length of the bus</a:t>
            </a:r>
          </a:p>
          <a:p>
            <a:pPr marL="742950" lvl="1" indent="-285750">
              <a:spcBef>
                <a:spcPct val="20000"/>
              </a:spcBef>
              <a:buClr>
                <a:schemeClr val="accent2"/>
              </a:buClr>
              <a:buSzPct val="85000"/>
              <a:buFont typeface="Wingdings" pitchFamily="2" charset="2"/>
              <a:buChar char="Ø"/>
            </a:pPr>
            <a:r>
              <a:rPr lang="en-US" altLang="zh-CN" sz="2400" dirty="0"/>
              <a:t> number of devices</a:t>
            </a:r>
          </a:p>
          <a:p>
            <a:pPr marL="742950" lvl="1" indent="-285750">
              <a:spcBef>
                <a:spcPct val="20000"/>
              </a:spcBef>
              <a:buClr>
                <a:schemeClr val="accent2"/>
              </a:buClr>
              <a:buSzPct val="85000"/>
              <a:buFont typeface="Wingdings" pitchFamily="2" charset="2"/>
              <a:buChar char="Ø"/>
            </a:pPr>
            <a:r>
              <a:rPr lang="en-US" altLang="zh-CN" sz="2400" dirty="0"/>
              <a:t> tradeoffs (fast bus accesses and high bandwidth)</a:t>
            </a:r>
          </a:p>
          <a:p>
            <a:pPr marL="742950" lvl="1" indent="-285750">
              <a:spcBef>
                <a:spcPct val="20000"/>
              </a:spcBef>
              <a:buClr>
                <a:schemeClr val="accent2"/>
              </a:buClr>
              <a:buSzPct val="85000"/>
              <a:buFont typeface="Wingdings" pitchFamily="2" charset="2"/>
              <a:buChar char="Ø"/>
            </a:pPr>
            <a:r>
              <a:rPr lang="en-US" altLang="zh-CN" sz="2400" dirty="0"/>
              <a:t> support for many different devices</a:t>
            </a:r>
          </a:p>
          <a:p>
            <a:pPr marL="742950" lvl="1" indent="-285750">
              <a:spcBef>
                <a:spcPct val="20000"/>
              </a:spcBef>
              <a:buClr>
                <a:schemeClr val="accent2"/>
              </a:buClr>
              <a:buSzPct val="85000"/>
              <a:buFont typeface="Wingdings" pitchFamily="2" charset="2"/>
              <a:buChar char="Ø"/>
            </a:pPr>
            <a:r>
              <a:rPr lang="en-US" altLang="zh-CN" sz="2400" dirty="0"/>
              <a:t> cost</a:t>
            </a:r>
          </a:p>
        </p:txBody>
      </p:sp>
    </p:spTree>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8677">
                                            <p:txEl>
                                              <p:pRg st="1" end="1"/>
                                            </p:txEl>
                                          </p:spTgt>
                                        </p:tgtEl>
                                        <p:attrNameLst>
                                          <p:attrName>style.visibility</p:attrName>
                                        </p:attrNameLst>
                                      </p:cBhvr>
                                      <p:to>
                                        <p:strVal val="visible"/>
                                      </p:to>
                                    </p:set>
                                    <p:animEffect transition="in" filter="fade">
                                      <p:cBhvr>
                                        <p:cTn id="7" dur="500"/>
                                        <p:tgtEl>
                                          <p:spTgt spid="28677">
                                            <p:txEl>
                                              <p:pRg st="1" end="1"/>
                                            </p:txEl>
                                          </p:spTgt>
                                        </p:tgtEl>
                                      </p:cBhvr>
                                    </p:animEffect>
                                    <p:anim calcmode="lin" valueType="num">
                                      <p:cBhvr>
                                        <p:cTn id="8" dur="500" fill="hold"/>
                                        <p:tgtEl>
                                          <p:spTgt spid="28677">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2867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8677">
                                            <p:txEl>
                                              <p:pRg st="2" end="2"/>
                                            </p:txEl>
                                          </p:spTgt>
                                        </p:tgtEl>
                                        <p:attrNameLst>
                                          <p:attrName>style.visibility</p:attrName>
                                        </p:attrNameLst>
                                      </p:cBhvr>
                                      <p:to>
                                        <p:strVal val="visible"/>
                                      </p:to>
                                    </p:set>
                                    <p:animEffect transition="in" filter="fade">
                                      <p:cBhvr>
                                        <p:cTn id="14" dur="500"/>
                                        <p:tgtEl>
                                          <p:spTgt spid="28677">
                                            <p:txEl>
                                              <p:pRg st="2" end="2"/>
                                            </p:txEl>
                                          </p:spTgt>
                                        </p:tgtEl>
                                      </p:cBhvr>
                                    </p:animEffect>
                                    <p:anim calcmode="lin" valueType="num">
                                      <p:cBhvr>
                                        <p:cTn id="15" dur="500" fill="hold"/>
                                        <p:tgtEl>
                                          <p:spTgt spid="28677">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28677">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8677">
                                            <p:txEl>
                                              <p:pRg st="3" end="3"/>
                                            </p:txEl>
                                          </p:spTgt>
                                        </p:tgtEl>
                                        <p:attrNameLst>
                                          <p:attrName>style.visibility</p:attrName>
                                        </p:attrNameLst>
                                      </p:cBhvr>
                                      <p:to>
                                        <p:strVal val="visible"/>
                                      </p:to>
                                    </p:set>
                                    <p:animEffect transition="in" filter="fade">
                                      <p:cBhvr>
                                        <p:cTn id="19" dur="500"/>
                                        <p:tgtEl>
                                          <p:spTgt spid="28677">
                                            <p:txEl>
                                              <p:pRg st="3" end="3"/>
                                            </p:txEl>
                                          </p:spTgt>
                                        </p:tgtEl>
                                      </p:cBhvr>
                                    </p:animEffect>
                                    <p:anim calcmode="lin" valueType="num">
                                      <p:cBhvr>
                                        <p:cTn id="20" dur="500" fill="hold"/>
                                        <p:tgtEl>
                                          <p:spTgt spid="28677">
                                            <p:txEl>
                                              <p:pRg st="3" end="3"/>
                                            </p:txEl>
                                          </p:spTgt>
                                        </p:tgtEl>
                                        <p:attrNameLst>
                                          <p:attrName>ppt_x</p:attrName>
                                        </p:attrNameLst>
                                      </p:cBhvr>
                                      <p:tavLst>
                                        <p:tav tm="0">
                                          <p:val>
                                            <p:strVal val="#ppt_x"/>
                                          </p:val>
                                        </p:tav>
                                        <p:tav tm="100000">
                                          <p:val>
                                            <p:strVal val="#ppt_x"/>
                                          </p:val>
                                        </p:tav>
                                      </p:tavLst>
                                    </p:anim>
                                    <p:anim calcmode="lin" valueType="num">
                                      <p:cBhvr>
                                        <p:cTn id="21" dur="500" fill="hold"/>
                                        <p:tgtEl>
                                          <p:spTgt spid="28677">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8677">
                                            <p:txEl>
                                              <p:pRg st="4" end="4"/>
                                            </p:txEl>
                                          </p:spTgt>
                                        </p:tgtEl>
                                        <p:attrNameLst>
                                          <p:attrName>style.visibility</p:attrName>
                                        </p:attrNameLst>
                                      </p:cBhvr>
                                      <p:to>
                                        <p:strVal val="visible"/>
                                      </p:to>
                                    </p:set>
                                    <p:animEffect transition="in" filter="fade">
                                      <p:cBhvr>
                                        <p:cTn id="24" dur="500"/>
                                        <p:tgtEl>
                                          <p:spTgt spid="28677">
                                            <p:txEl>
                                              <p:pRg st="4" end="4"/>
                                            </p:txEl>
                                          </p:spTgt>
                                        </p:tgtEl>
                                      </p:cBhvr>
                                    </p:animEffect>
                                    <p:anim calcmode="lin" valueType="num">
                                      <p:cBhvr>
                                        <p:cTn id="25" dur="500" fill="hold"/>
                                        <p:tgtEl>
                                          <p:spTgt spid="28677">
                                            <p:txEl>
                                              <p:pRg st="4" end="4"/>
                                            </p:txEl>
                                          </p:spTgt>
                                        </p:tgtEl>
                                        <p:attrNameLst>
                                          <p:attrName>ppt_x</p:attrName>
                                        </p:attrNameLst>
                                      </p:cBhvr>
                                      <p:tavLst>
                                        <p:tav tm="0">
                                          <p:val>
                                            <p:strVal val="#ppt_x"/>
                                          </p:val>
                                        </p:tav>
                                        <p:tav tm="100000">
                                          <p:val>
                                            <p:strVal val="#ppt_x"/>
                                          </p:val>
                                        </p:tav>
                                      </p:tavLst>
                                    </p:anim>
                                    <p:anim calcmode="lin" valueType="num">
                                      <p:cBhvr>
                                        <p:cTn id="26" dur="500" fill="hold"/>
                                        <p:tgtEl>
                                          <p:spTgt spid="2867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8677">
                                            <p:txEl>
                                              <p:pRg st="5" end="5"/>
                                            </p:txEl>
                                          </p:spTgt>
                                        </p:tgtEl>
                                        <p:attrNameLst>
                                          <p:attrName>style.visibility</p:attrName>
                                        </p:attrNameLst>
                                      </p:cBhvr>
                                      <p:to>
                                        <p:strVal val="visible"/>
                                      </p:to>
                                    </p:set>
                                    <p:animEffect transition="in" filter="fade">
                                      <p:cBhvr>
                                        <p:cTn id="29" dur="500"/>
                                        <p:tgtEl>
                                          <p:spTgt spid="28677">
                                            <p:txEl>
                                              <p:pRg st="5" end="5"/>
                                            </p:txEl>
                                          </p:spTgt>
                                        </p:tgtEl>
                                      </p:cBhvr>
                                    </p:animEffect>
                                    <p:anim calcmode="lin" valueType="num">
                                      <p:cBhvr>
                                        <p:cTn id="30" dur="500" fill="hold"/>
                                        <p:tgtEl>
                                          <p:spTgt spid="28677">
                                            <p:txEl>
                                              <p:pRg st="5" end="5"/>
                                            </p:txEl>
                                          </p:spTgt>
                                        </p:tgtEl>
                                        <p:attrNameLst>
                                          <p:attrName>ppt_x</p:attrName>
                                        </p:attrNameLst>
                                      </p:cBhvr>
                                      <p:tavLst>
                                        <p:tav tm="0">
                                          <p:val>
                                            <p:strVal val="#ppt_x"/>
                                          </p:val>
                                        </p:tav>
                                        <p:tav tm="100000">
                                          <p:val>
                                            <p:strVal val="#ppt_x"/>
                                          </p:val>
                                        </p:tav>
                                      </p:tavLst>
                                    </p:anim>
                                    <p:anim calcmode="lin" valueType="num">
                                      <p:cBhvr>
                                        <p:cTn id="31" dur="500" fill="hold"/>
                                        <p:tgtEl>
                                          <p:spTgt spid="28677">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8677">
                                            <p:txEl>
                                              <p:charRg st="124" end="184"/>
                                            </p:txEl>
                                          </p:spTgt>
                                        </p:tgtEl>
                                        <p:attrNameLst>
                                          <p:attrName>style.visibility</p:attrName>
                                        </p:attrNameLst>
                                      </p:cBhvr>
                                      <p:to>
                                        <p:strVal val="visible"/>
                                      </p:to>
                                    </p:set>
                                    <p:animEffect transition="in" filter="fade">
                                      <p:cBhvr>
                                        <p:cTn id="34" dur="500"/>
                                        <p:tgtEl>
                                          <p:spTgt spid="28677">
                                            <p:txEl>
                                              <p:charRg st="124" end="184"/>
                                            </p:txEl>
                                          </p:spTgt>
                                        </p:tgtEl>
                                      </p:cBhvr>
                                    </p:animEffect>
                                    <p:anim calcmode="lin" valueType="num">
                                      <p:cBhvr>
                                        <p:cTn id="35" dur="500" fill="hold"/>
                                        <p:tgtEl>
                                          <p:spTgt spid="28677">
                                            <p:txEl>
                                              <p:charRg st="124" end="184"/>
                                            </p:txEl>
                                          </p:spTgt>
                                        </p:tgtEl>
                                        <p:attrNameLst>
                                          <p:attrName>ppt_x</p:attrName>
                                        </p:attrNameLst>
                                      </p:cBhvr>
                                      <p:tavLst>
                                        <p:tav tm="0">
                                          <p:val>
                                            <p:strVal val="#ppt_x"/>
                                          </p:val>
                                        </p:tav>
                                        <p:tav tm="100000">
                                          <p:val>
                                            <p:strVal val="#ppt_x"/>
                                          </p:val>
                                        </p:tav>
                                      </p:tavLst>
                                    </p:anim>
                                    <p:anim calcmode="lin" valueType="num">
                                      <p:cBhvr>
                                        <p:cTn id="36" dur="500" fill="hold"/>
                                        <p:tgtEl>
                                          <p:spTgt spid="28677">
                                            <p:txEl>
                                              <p:charRg st="124" end="18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8677">
                                            <p:txEl>
                                              <p:charRg st="184" end="214"/>
                                            </p:txEl>
                                          </p:spTgt>
                                        </p:tgtEl>
                                        <p:attrNameLst>
                                          <p:attrName>style.visibility</p:attrName>
                                        </p:attrNameLst>
                                      </p:cBhvr>
                                      <p:to>
                                        <p:strVal val="visible"/>
                                      </p:to>
                                    </p:set>
                                    <p:animEffect transition="in" filter="fade">
                                      <p:cBhvr>
                                        <p:cTn id="39" dur="500"/>
                                        <p:tgtEl>
                                          <p:spTgt spid="28677">
                                            <p:txEl>
                                              <p:charRg st="184" end="214"/>
                                            </p:txEl>
                                          </p:spTgt>
                                        </p:tgtEl>
                                      </p:cBhvr>
                                    </p:animEffect>
                                    <p:anim calcmode="lin" valueType="num">
                                      <p:cBhvr>
                                        <p:cTn id="40" dur="500" fill="hold"/>
                                        <p:tgtEl>
                                          <p:spTgt spid="28677">
                                            <p:txEl>
                                              <p:charRg st="184" end="214"/>
                                            </p:txEl>
                                          </p:spTgt>
                                        </p:tgtEl>
                                        <p:attrNameLst>
                                          <p:attrName>ppt_x</p:attrName>
                                        </p:attrNameLst>
                                      </p:cBhvr>
                                      <p:tavLst>
                                        <p:tav tm="0">
                                          <p:val>
                                            <p:strVal val="#ppt_x"/>
                                          </p:val>
                                        </p:tav>
                                        <p:tav tm="100000">
                                          <p:val>
                                            <p:strVal val="#ppt_x"/>
                                          </p:val>
                                        </p:tav>
                                      </p:tavLst>
                                    </p:anim>
                                    <p:anim calcmode="lin" valueType="num">
                                      <p:cBhvr>
                                        <p:cTn id="41" dur="500" fill="hold"/>
                                        <p:tgtEl>
                                          <p:spTgt spid="28677">
                                            <p:txEl>
                                              <p:charRg st="184" end="214"/>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8677">
                                            <p:txEl>
                                              <p:charRg st="214" end="214"/>
                                            </p:txEl>
                                          </p:spTgt>
                                        </p:tgtEl>
                                        <p:attrNameLst>
                                          <p:attrName>style.visibility</p:attrName>
                                        </p:attrNameLst>
                                      </p:cBhvr>
                                      <p:to>
                                        <p:strVal val="visible"/>
                                      </p:to>
                                    </p:set>
                                    <p:animEffect transition="in" filter="fade">
                                      <p:cBhvr>
                                        <p:cTn id="44" dur="500"/>
                                        <p:tgtEl>
                                          <p:spTgt spid="28677">
                                            <p:txEl>
                                              <p:charRg st="214" end="214"/>
                                            </p:txEl>
                                          </p:spTgt>
                                        </p:tgtEl>
                                      </p:cBhvr>
                                    </p:animEffect>
                                    <p:anim calcmode="lin" valueType="num">
                                      <p:cBhvr>
                                        <p:cTn id="45" dur="500" fill="hold"/>
                                        <p:tgtEl>
                                          <p:spTgt spid="28677">
                                            <p:txEl>
                                              <p:charRg st="214" end="214"/>
                                            </p:txEl>
                                          </p:spTgt>
                                        </p:tgtEl>
                                        <p:attrNameLst>
                                          <p:attrName>ppt_x</p:attrName>
                                        </p:attrNameLst>
                                      </p:cBhvr>
                                      <p:tavLst>
                                        <p:tav tm="0">
                                          <p:val>
                                            <p:strVal val="#ppt_x"/>
                                          </p:val>
                                        </p:tav>
                                        <p:tav tm="100000">
                                          <p:val>
                                            <p:strVal val="#ppt_x"/>
                                          </p:val>
                                        </p:tav>
                                      </p:tavLst>
                                    </p:anim>
                                    <p:anim calcmode="lin" valueType="num">
                                      <p:cBhvr>
                                        <p:cTn id="46" dur="500" fill="hold"/>
                                        <p:tgtEl>
                                          <p:spTgt spid="28677">
                                            <p:txEl>
                                              <p:charRg st="214" end="2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rrowheads="1"/>
          </p:cNvSpPr>
          <p:nvPr>
            <p:ph type="body" sz="half" idx="1"/>
          </p:nvPr>
        </p:nvSpPr>
        <p:spPr>
          <a:xfrm>
            <a:off x="1881158" y="1142985"/>
            <a:ext cx="8572528" cy="2378073"/>
          </a:xfrm>
        </p:spPr>
        <p:txBody>
          <a:bodyPr/>
          <a:lstStyle/>
          <a:p>
            <a:pPr>
              <a:buFont typeface="Wingdings" pitchFamily="2" charset="2"/>
              <a:buChar char="p"/>
            </a:pPr>
            <a:r>
              <a:rPr lang="en-US" altLang="zh-CN" sz="2400" dirty="0"/>
              <a:t> </a:t>
            </a:r>
            <a:r>
              <a:rPr lang="en-US" altLang="zh-CN" sz="2400" dirty="0">
                <a:solidFill>
                  <a:srgbClr val="0000FF"/>
                </a:solidFill>
              </a:rPr>
              <a:t>A bus contains two types of lines</a:t>
            </a:r>
          </a:p>
          <a:p>
            <a:pPr lvl="1" eaLnBrk="1" hangingPunct="1">
              <a:buFont typeface="Wingdings" pitchFamily="2" charset="2"/>
              <a:buChar char="Ø"/>
            </a:pPr>
            <a:r>
              <a:rPr lang="en-US" altLang="zh-CN" sz="2400" dirty="0"/>
              <a:t> </a:t>
            </a:r>
            <a:r>
              <a:rPr lang="en-US" altLang="zh-CN" sz="2000" dirty="0">
                <a:solidFill>
                  <a:srgbClr val="0000FF"/>
                </a:solidFill>
              </a:rPr>
              <a:t>Control lines</a:t>
            </a:r>
            <a:r>
              <a:rPr lang="en-US" altLang="zh-CN" sz="2000" dirty="0"/>
              <a:t>, which are used to signal requests and  </a:t>
            </a:r>
          </a:p>
          <a:p>
            <a:pPr lvl="2">
              <a:buFont typeface="Wingdings" pitchFamily="2" charset="2"/>
              <a:buChar char="ü"/>
            </a:pPr>
            <a:r>
              <a:rPr lang="en-US" altLang="zh-CN" sz="1800" dirty="0"/>
              <a:t>     acknowledgments, and to indicate what types of </a:t>
            </a:r>
          </a:p>
          <a:p>
            <a:pPr lvl="2">
              <a:buNone/>
            </a:pPr>
            <a:r>
              <a:rPr lang="en-US" altLang="zh-CN" sz="1800" dirty="0"/>
              <a:t>     information is on the data lines.</a:t>
            </a:r>
          </a:p>
          <a:p>
            <a:pPr lvl="1">
              <a:buClr>
                <a:schemeClr val="accent2"/>
              </a:buClr>
              <a:buSzPct val="85000"/>
              <a:buFont typeface="Wingdings" pitchFamily="2" charset="2"/>
              <a:buChar char="Ø"/>
            </a:pPr>
            <a:r>
              <a:rPr lang="en-US" altLang="zh-CN" sz="2000" dirty="0">
                <a:solidFill>
                  <a:srgbClr val="0000FF"/>
                </a:solidFill>
              </a:rPr>
              <a:t>Data lines</a:t>
            </a:r>
            <a:r>
              <a:rPr lang="en-US" altLang="zh-CN" sz="2000" dirty="0"/>
              <a:t>, which carry information (</a:t>
            </a:r>
            <a:r>
              <a:rPr lang="en-US" altLang="zh-CN" sz="1800" b="1" dirty="0">
                <a:solidFill>
                  <a:srgbClr val="000404"/>
                </a:solidFill>
              </a:rPr>
              <a:t>e.g., data, addresses, and </a:t>
            </a:r>
          </a:p>
          <a:p>
            <a:pPr lvl="1">
              <a:buClr>
                <a:schemeClr val="accent2"/>
              </a:buClr>
              <a:buSzPct val="85000"/>
              <a:buNone/>
            </a:pPr>
            <a:r>
              <a:rPr lang="en-US" altLang="zh-CN" sz="1800" b="1" dirty="0">
                <a:solidFill>
                  <a:srgbClr val="000404"/>
                </a:solidFill>
              </a:rPr>
              <a:t>      complex commands</a:t>
            </a:r>
            <a:r>
              <a:rPr lang="en-US" altLang="zh-CN" sz="2000" dirty="0"/>
              <a:t>) between the source and the destination.</a:t>
            </a:r>
            <a:endParaRPr lang="en-US" altLang="zh-CN" sz="2000" b="1" dirty="0"/>
          </a:p>
        </p:txBody>
      </p:sp>
      <p:sp>
        <p:nvSpPr>
          <p:cNvPr id="9" name="灯片编号占位符 6"/>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6F2FB92B-7FB6-474D-AC89-621506A48449}" type="slidenum">
              <a:rPr lang="en-US" altLang="zh-CN"/>
              <a:pPr>
                <a:defRPr/>
              </a:pPr>
              <a:t>32</a:t>
            </a:fld>
            <a:endParaRPr lang="en-US" altLang="zh-CN"/>
          </a:p>
        </p:txBody>
      </p:sp>
      <p:sp>
        <p:nvSpPr>
          <p:cNvPr id="37892" name="Text Box 3"/>
          <p:cNvSpPr txBox="1">
            <a:spLocks noChangeArrowheads="1"/>
          </p:cNvSpPr>
          <p:nvPr/>
        </p:nvSpPr>
        <p:spPr bwMode="auto">
          <a:xfrm>
            <a:off x="2566988" y="3789363"/>
            <a:ext cx="4176712" cy="366712"/>
          </a:xfrm>
          <a:prstGeom prst="rect">
            <a:avLst/>
          </a:prstGeom>
          <a:noFill/>
          <a:ln w="9525">
            <a:noFill/>
            <a:miter lim="800000"/>
            <a:headEnd/>
            <a:tailEnd/>
          </a:ln>
          <a:effectLst/>
        </p:spPr>
        <p:txBody>
          <a:bodyPr>
            <a:spAutoFit/>
          </a:bodyPr>
          <a:lstStyle/>
          <a:p>
            <a:pPr>
              <a:spcBef>
                <a:spcPct val="50000"/>
              </a:spcBef>
            </a:pPr>
            <a:endParaRPr lang="zh-CN" altLang="zh-CN"/>
          </a:p>
        </p:txBody>
      </p:sp>
      <p:sp>
        <p:nvSpPr>
          <p:cNvPr id="29701" name="Rectangle 5"/>
          <p:cNvSpPr>
            <a:spLocks noRot="1" noChangeArrowheads="1"/>
          </p:cNvSpPr>
          <p:nvPr/>
        </p:nvSpPr>
        <p:spPr bwMode="auto">
          <a:xfrm>
            <a:off x="1703388" y="3429001"/>
            <a:ext cx="8964613" cy="1500198"/>
          </a:xfrm>
          <a:prstGeom prst="rect">
            <a:avLst/>
          </a:prstGeom>
          <a:noFill/>
          <a:ln w="9525">
            <a:noFill/>
            <a:miter lim="800000"/>
            <a:headEnd/>
            <a:tailEnd/>
          </a:ln>
          <a:effectLst/>
        </p:spPr>
        <p:txBody>
          <a:bodyPr/>
          <a:lstStyle/>
          <a:p>
            <a:pPr marL="342900" indent="-342900">
              <a:spcBef>
                <a:spcPct val="20000"/>
              </a:spcBef>
              <a:buClr>
                <a:schemeClr val="hlink"/>
              </a:buClr>
              <a:buSzPct val="75000"/>
              <a:buFont typeface="Wingdings" pitchFamily="2" charset="2"/>
              <a:buChar char="p"/>
            </a:pPr>
            <a:r>
              <a:rPr lang="en-US" altLang="zh-CN" sz="2800" dirty="0"/>
              <a:t> Bus transaction</a:t>
            </a:r>
          </a:p>
          <a:p>
            <a:pPr marL="742950" lvl="1" indent="-285750">
              <a:spcBef>
                <a:spcPct val="20000"/>
              </a:spcBef>
              <a:buClr>
                <a:schemeClr val="accent2"/>
              </a:buClr>
              <a:buSzPct val="85000"/>
              <a:buFont typeface="Wingdings" pitchFamily="2" charset="2"/>
              <a:buChar char="Ø"/>
            </a:pPr>
            <a:r>
              <a:rPr lang="en-US" altLang="zh-CN" sz="2800" dirty="0"/>
              <a:t> </a:t>
            </a:r>
            <a:r>
              <a:rPr lang="en-US" altLang="zh-CN" sz="2400" dirty="0"/>
              <a:t>include two parts: sending the address and receiving or</a:t>
            </a:r>
          </a:p>
          <a:p>
            <a:pPr marL="742950" lvl="1" indent="-285750">
              <a:spcBef>
                <a:spcPct val="20000"/>
              </a:spcBef>
              <a:buClr>
                <a:schemeClr val="accent2"/>
              </a:buClr>
              <a:buSzPct val="85000"/>
            </a:pPr>
            <a:r>
              <a:rPr lang="en-US" altLang="zh-CN" sz="2400" dirty="0"/>
              <a:t>sending the data  </a:t>
            </a:r>
          </a:p>
        </p:txBody>
      </p:sp>
      <p:sp>
        <p:nvSpPr>
          <p:cNvPr id="29702" name="Rectangle 6"/>
          <p:cNvSpPr>
            <a:spLocks noRot="1" noChangeArrowheads="1"/>
          </p:cNvSpPr>
          <p:nvPr/>
        </p:nvSpPr>
        <p:spPr bwMode="auto">
          <a:xfrm>
            <a:off x="1739930" y="4770438"/>
            <a:ext cx="8642350" cy="2087562"/>
          </a:xfrm>
          <a:prstGeom prst="rect">
            <a:avLst/>
          </a:prstGeom>
          <a:noFill/>
          <a:ln w="9525">
            <a:noFill/>
            <a:miter lim="800000"/>
            <a:headEnd/>
            <a:tailEnd/>
          </a:ln>
          <a:effectLst/>
        </p:spPr>
        <p:txBody>
          <a:bodyPr/>
          <a:lstStyle/>
          <a:p>
            <a:pPr marL="742950" lvl="1" indent="-285750">
              <a:spcBef>
                <a:spcPct val="20000"/>
              </a:spcBef>
              <a:buClr>
                <a:schemeClr val="accent2"/>
              </a:buClr>
              <a:buSzPct val="85000"/>
              <a:buFont typeface="Wingdings" pitchFamily="2" charset="2"/>
              <a:buChar char="Ø"/>
            </a:pPr>
            <a:r>
              <a:rPr lang="en-US" altLang="zh-CN" sz="2800" dirty="0"/>
              <a:t> </a:t>
            </a:r>
            <a:r>
              <a:rPr lang="en-US" altLang="zh-CN" sz="2400" dirty="0"/>
              <a:t>two operations</a:t>
            </a:r>
            <a:endParaRPr lang="en-US" altLang="zh-CN" sz="2400" b="1" dirty="0"/>
          </a:p>
          <a:p>
            <a:pPr marL="1143000" lvl="2" indent="-228600">
              <a:spcBef>
                <a:spcPct val="20000"/>
              </a:spcBef>
              <a:buClr>
                <a:schemeClr val="hlink"/>
              </a:buClr>
              <a:buSzPct val="85000"/>
              <a:buFont typeface="Wingdings" pitchFamily="2" charset="2"/>
              <a:buChar char="v"/>
            </a:pPr>
            <a:r>
              <a:rPr lang="en-US" altLang="zh-CN" sz="2000" b="1" dirty="0"/>
              <a:t> </a:t>
            </a:r>
            <a:r>
              <a:rPr lang="en-US" altLang="zh-CN" sz="2000" b="1" dirty="0">
                <a:solidFill>
                  <a:schemeClr val="hlink"/>
                </a:solidFill>
              </a:rPr>
              <a:t>input</a:t>
            </a:r>
            <a:r>
              <a:rPr lang="en-US" altLang="zh-CN" sz="2000" b="1" dirty="0"/>
              <a:t>: inputting data from the device to memory</a:t>
            </a:r>
          </a:p>
          <a:p>
            <a:pPr marL="1143000" lvl="2" indent="-228600">
              <a:spcBef>
                <a:spcPct val="20000"/>
              </a:spcBef>
              <a:buClr>
                <a:schemeClr val="hlink"/>
              </a:buClr>
              <a:buSzPct val="85000"/>
              <a:buFont typeface="Wingdings" pitchFamily="2" charset="2"/>
              <a:buChar char="v"/>
            </a:pPr>
            <a:r>
              <a:rPr lang="en-US" altLang="zh-CN" sz="2000" b="1" dirty="0"/>
              <a:t> </a:t>
            </a:r>
            <a:r>
              <a:rPr lang="en-US" altLang="zh-CN" sz="2000" b="1" dirty="0">
                <a:solidFill>
                  <a:schemeClr val="hlink"/>
                </a:solidFill>
              </a:rPr>
              <a:t>output</a:t>
            </a:r>
            <a:r>
              <a:rPr lang="en-US" altLang="zh-CN" sz="2000" b="1" dirty="0"/>
              <a:t>: outputting data to a device from memory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animEffect transition="in" filter="fade">
                                      <p:cBhvr>
                                        <p:cTn id="7" dur="500"/>
                                        <p:tgtEl>
                                          <p:spTgt spid="29701">
                                            <p:txEl>
                                              <p:pRg st="0" end="0"/>
                                            </p:txEl>
                                          </p:spTgt>
                                        </p:tgtEl>
                                      </p:cBhvr>
                                    </p:animEffect>
                                    <p:anim calcmode="lin" valueType="num">
                                      <p:cBhvr>
                                        <p:cTn id="8" dur="500" fill="hold"/>
                                        <p:tgtEl>
                                          <p:spTgt spid="2970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2970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701">
                                            <p:txEl>
                                              <p:pRg st="1" end="1"/>
                                            </p:txEl>
                                          </p:spTgt>
                                        </p:tgtEl>
                                        <p:attrNameLst>
                                          <p:attrName>style.visibility</p:attrName>
                                        </p:attrNameLst>
                                      </p:cBhvr>
                                      <p:to>
                                        <p:strVal val="visible"/>
                                      </p:to>
                                    </p:set>
                                    <p:animEffect transition="in" filter="fade">
                                      <p:cBhvr>
                                        <p:cTn id="12" dur="500"/>
                                        <p:tgtEl>
                                          <p:spTgt spid="29701">
                                            <p:txEl>
                                              <p:pRg st="1" end="1"/>
                                            </p:txEl>
                                          </p:spTgt>
                                        </p:tgtEl>
                                      </p:cBhvr>
                                    </p:animEffect>
                                    <p:anim calcmode="lin" valueType="num">
                                      <p:cBhvr>
                                        <p:cTn id="13" dur="500" fill="hold"/>
                                        <p:tgtEl>
                                          <p:spTgt spid="29701">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2970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701">
                                            <p:txEl>
                                              <p:pRg st="2" end="2"/>
                                            </p:txEl>
                                          </p:spTgt>
                                        </p:tgtEl>
                                        <p:attrNameLst>
                                          <p:attrName>style.visibility</p:attrName>
                                        </p:attrNameLst>
                                      </p:cBhvr>
                                      <p:to>
                                        <p:strVal val="visible"/>
                                      </p:to>
                                    </p:set>
                                    <p:animEffect transition="in" filter="fade">
                                      <p:cBhvr>
                                        <p:cTn id="17" dur="500"/>
                                        <p:tgtEl>
                                          <p:spTgt spid="29701">
                                            <p:txEl>
                                              <p:pRg st="2" end="2"/>
                                            </p:txEl>
                                          </p:spTgt>
                                        </p:tgtEl>
                                      </p:cBhvr>
                                    </p:animEffect>
                                    <p:anim calcmode="lin" valueType="num">
                                      <p:cBhvr>
                                        <p:cTn id="18" dur="500" fill="hold"/>
                                        <p:tgtEl>
                                          <p:spTgt spid="29701">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2970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nodeType="clickEffect">
                                  <p:stCondLst>
                                    <p:cond delay="0"/>
                                  </p:stCondLst>
                                  <p:childTnLst>
                                    <p:set>
                                      <p:cBhvr>
                                        <p:cTn id="23" dur="1" fill="hold">
                                          <p:stCondLst>
                                            <p:cond delay="0"/>
                                          </p:stCondLst>
                                        </p:cTn>
                                        <p:tgtEl>
                                          <p:spTgt spid="29702">
                                            <p:txEl>
                                              <p:pRg st="0" end="0"/>
                                            </p:txEl>
                                          </p:spTgt>
                                        </p:tgtEl>
                                        <p:attrNameLst>
                                          <p:attrName>style.visibility</p:attrName>
                                        </p:attrNameLst>
                                      </p:cBhvr>
                                      <p:to>
                                        <p:strVal val="visible"/>
                                      </p:to>
                                    </p:set>
                                    <p:animEffect transition="in" filter="fade">
                                      <p:cBhvr>
                                        <p:cTn id="24" dur="500"/>
                                        <p:tgtEl>
                                          <p:spTgt spid="29702">
                                            <p:txEl>
                                              <p:pRg st="0" end="0"/>
                                            </p:txEl>
                                          </p:spTgt>
                                        </p:tgtEl>
                                      </p:cBhvr>
                                    </p:animEffect>
                                    <p:anim calcmode="lin" valueType="num">
                                      <p:cBhvr>
                                        <p:cTn id="25" dur="500" fill="hold"/>
                                        <p:tgtEl>
                                          <p:spTgt spid="29702">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29702">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9702">
                                            <p:txEl>
                                              <p:pRg st="1" end="1"/>
                                            </p:txEl>
                                          </p:spTgt>
                                        </p:tgtEl>
                                        <p:attrNameLst>
                                          <p:attrName>style.visibility</p:attrName>
                                        </p:attrNameLst>
                                      </p:cBhvr>
                                      <p:to>
                                        <p:strVal val="visible"/>
                                      </p:to>
                                    </p:set>
                                    <p:animEffect transition="in" filter="fade">
                                      <p:cBhvr>
                                        <p:cTn id="29" dur="500"/>
                                        <p:tgtEl>
                                          <p:spTgt spid="29702">
                                            <p:txEl>
                                              <p:pRg st="1" end="1"/>
                                            </p:txEl>
                                          </p:spTgt>
                                        </p:tgtEl>
                                      </p:cBhvr>
                                    </p:animEffect>
                                    <p:anim calcmode="lin" valueType="num">
                                      <p:cBhvr>
                                        <p:cTn id="30" dur="500" fill="hold"/>
                                        <p:tgtEl>
                                          <p:spTgt spid="29702">
                                            <p:txEl>
                                              <p:pRg st="1" end="1"/>
                                            </p:txEl>
                                          </p:spTgt>
                                        </p:tgtEl>
                                        <p:attrNameLst>
                                          <p:attrName>ppt_x</p:attrName>
                                        </p:attrNameLst>
                                      </p:cBhvr>
                                      <p:tavLst>
                                        <p:tav tm="0">
                                          <p:val>
                                            <p:strVal val="#ppt_x"/>
                                          </p:val>
                                        </p:tav>
                                        <p:tav tm="100000">
                                          <p:val>
                                            <p:strVal val="#ppt_x"/>
                                          </p:val>
                                        </p:tav>
                                      </p:tavLst>
                                    </p:anim>
                                    <p:anim calcmode="lin" valueType="num">
                                      <p:cBhvr>
                                        <p:cTn id="31" dur="500" fill="hold"/>
                                        <p:tgtEl>
                                          <p:spTgt spid="29702">
                                            <p:txEl>
                                              <p:pRg st="1" end="1"/>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9702">
                                            <p:txEl>
                                              <p:pRg st="2" end="2"/>
                                            </p:txEl>
                                          </p:spTgt>
                                        </p:tgtEl>
                                        <p:attrNameLst>
                                          <p:attrName>style.visibility</p:attrName>
                                        </p:attrNameLst>
                                      </p:cBhvr>
                                      <p:to>
                                        <p:strVal val="visible"/>
                                      </p:to>
                                    </p:set>
                                    <p:animEffect transition="in" filter="fade">
                                      <p:cBhvr>
                                        <p:cTn id="34" dur="500"/>
                                        <p:tgtEl>
                                          <p:spTgt spid="29702">
                                            <p:txEl>
                                              <p:pRg st="2" end="2"/>
                                            </p:txEl>
                                          </p:spTgt>
                                        </p:tgtEl>
                                      </p:cBhvr>
                                    </p:animEffect>
                                    <p:anim calcmode="lin" valueType="num">
                                      <p:cBhvr>
                                        <p:cTn id="35" dur="500" fill="hold"/>
                                        <p:tgtEl>
                                          <p:spTgt spid="29702">
                                            <p:txEl>
                                              <p:pRg st="2" end="2"/>
                                            </p:txEl>
                                          </p:spTgt>
                                        </p:tgtEl>
                                        <p:attrNameLst>
                                          <p:attrName>ppt_x</p:attrName>
                                        </p:attrNameLst>
                                      </p:cBhvr>
                                      <p:tavLst>
                                        <p:tav tm="0">
                                          <p:val>
                                            <p:strVal val="#ppt_x"/>
                                          </p:val>
                                        </p:tav>
                                        <p:tav tm="100000">
                                          <p:val>
                                            <p:strVal val="#ppt_x"/>
                                          </p:val>
                                        </p:tav>
                                      </p:tavLst>
                                    </p:anim>
                                    <p:anim calcmode="lin" valueType="num">
                                      <p:cBhvr>
                                        <p:cTn id="36" dur="500" fill="hold"/>
                                        <p:tgtEl>
                                          <p:spTgt spid="2970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3"/>
          <p:cNvSpPr>
            <a:spLocks noGrp="1" noRot="1" noChangeArrowheads="1"/>
          </p:cNvSpPr>
          <p:nvPr>
            <p:ph type="body" sz="half" idx="1"/>
          </p:nvPr>
        </p:nvSpPr>
        <p:spPr>
          <a:xfrm>
            <a:off x="4810116" y="285729"/>
            <a:ext cx="5627697" cy="695347"/>
          </a:xfrm>
        </p:spPr>
        <p:txBody>
          <a:bodyPr/>
          <a:lstStyle/>
          <a:p>
            <a:pPr eaLnBrk="1" hangingPunct="1">
              <a:buNone/>
            </a:pPr>
            <a:r>
              <a:rPr lang="en-US" altLang="zh-CN" sz="2800" dirty="0">
                <a:solidFill>
                  <a:srgbClr val="0000FF"/>
                </a:solidFill>
              </a:rPr>
              <a:t>The steps of an output operation.</a:t>
            </a:r>
          </a:p>
        </p:txBody>
      </p:sp>
      <p:graphicFrame>
        <p:nvGraphicFramePr>
          <p:cNvPr id="30923" name="Object 203"/>
          <p:cNvGraphicFramePr>
            <a:graphicFrameLocks noGrp="1" noChangeAspect="1"/>
          </p:cNvGraphicFramePr>
          <p:nvPr>
            <p:ph sz="quarter" idx="2"/>
          </p:nvPr>
        </p:nvGraphicFramePr>
        <p:xfrm>
          <a:off x="1774826" y="1098551"/>
          <a:ext cx="6697663" cy="1452563"/>
        </p:xfrm>
        <a:graphic>
          <a:graphicData uri="http://schemas.openxmlformats.org/presentationml/2006/ole">
            <mc:AlternateContent xmlns:mc="http://schemas.openxmlformats.org/markup-compatibility/2006">
              <mc:Choice xmlns:v="urn:schemas-microsoft-com:vml" Requires="v">
                <p:oleObj spid="_x0000_s38961" name="Visio" r:id="rId3" imgW="4369918" imgH="947014" progId="Visio.Drawing.11">
                  <p:embed/>
                </p:oleObj>
              </mc:Choice>
              <mc:Fallback>
                <p:oleObj name="Visio" r:id="rId3" imgW="4369918" imgH="947014" progId="Visio.Drawing.11">
                  <p:embed/>
                  <p:pic>
                    <p:nvPicPr>
                      <p:cNvPr id="0" name="Object 20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6" y="1098551"/>
                        <a:ext cx="6697663" cy="145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25" name="Object 205"/>
          <p:cNvGraphicFramePr>
            <a:graphicFrameLocks noGrp="1" noChangeAspect="1"/>
          </p:cNvGraphicFramePr>
          <p:nvPr>
            <p:ph sz="quarter" idx="3"/>
          </p:nvPr>
        </p:nvGraphicFramePr>
        <p:xfrm>
          <a:off x="1774826" y="2947988"/>
          <a:ext cx="6697663" cy="1452562"/>
        </p:xfrm>
        <a:graphic>
          <a:graphicData uri="http://schemas.openxmlformats.org/presentationml/2006/ole">
            <mc:AlternateContent xmlns:mc="http://schemas.openxmlformats.org/markup-compatibility/2006">
              <mc:Choice xmlns:v="urn:schemas-microsoft-com:vml" Requires="v">
                <p:oleObj spid="_x0000_s38962" name="Visio" r:id="rId5" imgW="4369918" imgH="947014" progId="Visio.Drawing.11">
                  <p:embed/>
                </p:oleObj>
              </mc:Choice>
              <mc:Fallback>
                <p:oleObj name="Visio" r:id="rId5" imgW="4369918" imgH="947014" progId="Visio.Drawing.11">
                  <p:embed/>
                  <p:pic>
                    <p:nvPicPr>
                      <p:cNvPr id="0" name="Object 20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4826" y="2947988"/>
                        <a:ext cx="6697663" cy="145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灯片编号占位符 7"/>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89A8F24A-E381-4627-B40D-838151CED952}" type="slidenum">
              <a:rPr lang="en-US" altLang="zh-CN"/>
              <a:pPr>
                <a:defRPr/>
              </a:pPr>
              <a:t>33</a:t>
            </a:fld>
            <a:endParaRPr lang="en-US" altLang="zh-CN"/>
          </a:p>
        </p:txBody>
      </p:sp>
      <p:graphicFrame>
        <p:nvGraphicFramePr>
          <p:cNvPr id="30928" name="Object 208"/>
          <p:cNvGraphicFramePr>
            <a:graphicFrameLocks noChangeAspect="1"/>
          </p:cNvGraphicFramePr>
          <p:nvPr/>
        </p:nvGraphicFramePr>
        <p:xfrm>
          <a:off x="1703389" y="4581525"/>
          <a:ext cx="6840537" cy="1517650"/>
        </p:xfrm>
        <a:graphic>
          <a:graphicData uri="http://schemas.openxmlformats.org/presentationml/2006/ole">
            <mc:AlternateContent xmlns:mc="http://schemas.openxmlformats.org/markup-compatibility/2006">
              <mc:Choice xmlns:v="urn:schemas-microsoft-com:vml" Requires="v">
                <p:oleObj spid="_x0000_s38963" name="Visio" r:id="rId7" imgW="4369918" imgH="950062" progId="Visio.Drawing.11">
                  <p:embed/>
                </p:oleObj>
              </mc:Choice>
              <mc:Fallback>
                <p:oleObj name="Visio" r:id="rId7" imgW="4369918" imgH="950062" progId="Visio.Drawing.11">
                  <p:embed/>
                  <p:pic>
                    <p:nvPicPr>
                      <p:cNvPr id="0" name="Object 20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3389" y="4581525"/>
                        <a:ext cx="6840537" cy="151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29" name="Text Box 209"/>
          <p:cNvSpPr txBox="1">
            <a:spLocks noChangeArrowheads="1"/>
          </p:cNvSpPr>
          <p:nvPr/>
        </p:nvSpPr>
        <p:spPr bwMode="auto">
          <a:xfrm>
            <a:off x="6383338" y="1989138"/>
            <a:ext cx="4284662" cy="825500"/>
          </a:xfrm>
          <a:prstGeom prst="rect">
            <a:avLst/>
          </a:prstGeom>
          <a:noFill/>
          <a:ln w="9525">
            <a:noFill/>
            <a:miter lim="800000"/>
            <a:headEnd/>
            <a:tailEnd/>
          </a:ln>
          <a:effectLst/>
        </p:spPr>
        <p:txBody>
          <a:bodyPr>
            <a:spAutoFit/>
          </a:bodyPr>
          <a:lstStyle/>
          <a:p>
            <a:pPr>
              <a:spcBef>
                <a:spcPct val="50000"/>
              </a:spcBef>
            </a:pPr>
            <a:r>
              <a:rPr lang="en-US" altLang="zh-CN" sz="1600" b="1" i="1">
                <a:solidFill>
                  <a:srgbClr val="000404"/>
                </a:solidFill>
              </a:rPr>
              <a:t>Initial a read from memory. Control lines signal a read request  to memory, while the data lines contain the address</a:t>
            </a:r>
          </a:p>
        </p:txBody>
      </p:sp>
      <p:sp>
        <p:nvSpPr>
          <p:cNvPr id="30930" name="Text Box 210"/>
          <p:cNvSpPr txBox="1">
            <a:spLocks noChangeArrowheads="1"/>
          </p:cNvSpPr>
          <p:nvPr/>
        </p:nvSpPr>
        <p:spPr bwMode="auto">
          <a:xfrm>
            <a:off x="8688388" y="3213101"/>
            <a:ext cx="1727200" cy="581025"/>
          </a:xfrm>
          <a:prstGeom prst="rect">
            <a:avLst/>
          </a:prstGeom>
          <a:noFill/>
          <a:ln w="9525">
            <a:noFill/>
            <a:miter lim="800000"/>
            <a:headEnd/>
            <a:tailEnd/>
          </a:ln>
          <a:effectLst/>
        </p:spPr>
        <p:txBody>
          <a:bodyPr>
            <a:spAutoFit/>
          </a:bodyPr>
          <a:lstStyle/>
          <a:p>
            <a:pPr>
              <a:spcBef>
                <a:spcPct val="50000"/>
              </a:spcBef>
            </a:pPr>
            <a:r>
              <a:rPr lang="en-US" altLang="zh-CN" sz="1600" b="1" i="1">
                <a:solidFill>
                  <a:srgbClr val="000404"/>
                </a:solidFill>
              </a:rPr>
              <a:t>Memory access the data.</a:t>
            </a:r>
          </a:p>
        </p:txBody>
      </p:sp>
      <p:sp>
        <p:nvSpPr>
          <p:cNvPr id="38921" name="Text Box 211"/>
          <p:cNvSpPr txBox="1">
            <a:spLocks noChangeArrowheads="1"/>
          </p:cNvSpPr>
          <p:nvPr/>
        </p:nvSpPr>
        <p:spPr bwMode="auto">
          <a:xfrm>
            <a:off x="6456364" y="5373688"/>
            <a:ext cx="4211637" cy="366712"/>
          </a:xfrm>
          <a:prstGeom prst="rect">
            <a:avLst/>
          </a:prstGeom>
          <a:noFill/>
          <a:ln w="9525">
            <a:noFill/>
            <a:miter lim="800000"/>
            <a:headEnd/>
            <a:tailEnd/>
          </a:ln>
          <a:effectLst/>
        </p:spPr>
        <p:txBody>
          <a:bodyPr>
            <a:spAutoFit/>
          </a:bodyPr>
          <a:lstStyle/>
          <a:p>
            <a:pPr>
              <a:spcBef>
                <a:spcPct val="50000"/>
              </a:spcBef>
            </a:pPr>
            <a:endParaRPr lang="zh-CN" altLang="zh-CN"/>
          </a:p>
        </p:txBody>
      </p:sp>
      <p:sp>
        <p:nvSpPr>
          <p:cNvPr id="30932" name="Text Box 212"/>
          <p:cNvSpPr txBox="1">
            <a:spLocks noChangeArrowheads="1"/>
          </p:cNvSpPr>
          <p:nvPr/>
        </p:nvSpPr>
        <p:spPr bwMode="auto">
          <a:xfrm>
            <a:off x="6600826" y="5373688"/>
            <a:ext cx="4067175" cy="825500"/>
          </a:xfrm>
          <a:prstGeom prst="rect">
            <a:avLst/>
          </a:prstGeom>
          <a:noFill/>
          <a:ln w="9525">
            <a:noFill/>
            <a:miter lim="800000"/>
            <a:headEnd/>
            <a:tailEnd/>
          </a:ln>
          <a:effectLst/>
        </p:spPr>
        <p:txBody>
          <a:bodyPr>
            <a:spAutoFit/>
          </a:bodyPr>
          <a:lstStyle/>
          <a:p>
            <a:pPr>
              <a:spcBef>
                <a:spcPct val="50000"/>
              </a:spcBef>
            </a:pPr>
            <a:r>
              <a:rPr lang="en-US" altLang="zh-CN" sz="1600" b="1" i="1">
                <a:solidFill>
                  <a:srgbClr val="000404"/>
                </a:solidFill>
              </a:rPr>
              <a:t>Memory transfers data and signal data is available. The device stores data as it appears on the bus.</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0923"/>
                                        </p:tgtEl>
                                        <p:attrNameLst>
                                          <p:attrName>style.visibility</p:attrName>
                                        </p:attrNameLst>
                                      </p:cBhvr>
                                      <p:to>
                                        <p:strVal val="visible"/>
                                      </p:to>
                                    </p:set>
                                    <p:animEffect transition="in" filter="dissolve">
                                      <p:cBhvr>
                                        <p:cTn id="7" dur="500"/>
                                        <p:tgtEl>
                                          <p:spTgt spid="309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0929"/>
                                        </p:tgtEl>
                                        <p:attrNameLst>
                                          <p:attrName>style.visibility</p:attrName>
                                        </p:attrNameLst>
                                      </p:cBhvr>
                                      <p:to>
                                        <p:strVal val="visible"/>
                                      </p:to>
                                    </p:set>
                                    <p:animEffect transition="in" filter="dissolve">
                                      <p:cBhvr>
                                        <p:cTn id="10" dur="500"/>
                                        <p:tgtEl>
                                          <p:spTgt spid="3092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30925"/>
                                        </p:tgtEl>
                                        <p:attrNameLst>
                                          <p:attrName>style.visibility</p:attrName>
                                        </p:attrNameLst>
                                      </p:cBhvr>
                                      <p:to>
                                        <p:strVal val="visible"/>
                                      </p:to>
                                    </p:set>
                                    <p:animEffect transition="in" filter="dissolve">
                                      <p:cBhvr>
                                        <p:cTn id="15" dur="500"/>
                                        <p:tgtEl>
                                          <p:spTgt spid="3092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0930"/>
                                        </p:tgtEl>
                                        <p:attrNameLst>
                                          <p:attrName>style.visibility</p:attrName>
                                        </p:attrNameLst>
                                      </p:cBhvr>
                                      <p:to>
                                        <p:strVal val="visible"/>
                                      </p:to>
                                    </p:set>
                                    <p:animEffect transition="in" filter="dissolve">
                                      <p:cBhvr>
                                        <p:cTn id="18" dur="500"/>
                                        <p:tgtEl>
                                          <p:spTgt spid="3093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30928"/>
                                        </p:tgtEl>
                                        <p:attrNameLst>
                                          <p:attrName>style.visibility</p:attrName>
                                        </p:attrNameLst>
                                      </p:cBhvr>
                                      <p:to>
                                        <p:strVal val="visible"/>
                                      </p:to>
                                    </p:set>
                                    <p:animEffect transition="in" filter="dissolve">
                                      <p:cBhvr>
                                        <p:cTn id="23" dur="500"/>
                                        <p:tgtEl>
                                          <p:spTgt spid="3092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0932"/>
                                        </p:tgtEl>
                                        <p:attrNameLst>
                                          <p:attrName>style.visibility</p:attrName>
                                        </p:attrNameLst>
                                      </p:cBhvr>
                                      <p:to>
                                        <p:strVal val="visible"/>
                                      </p:to>
                                    </p:set>
                                    <p:animEffect transition="in" filter="dissolve">
                                      <p:cBhvr>
                                        <p:cTn id="26" dur="500"/>
                                        <p:tgtEl>
                                          <p:spTgt spid="30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9" grpId="0"/>
      <p:bldP spid="30930" grpId="0"/>
      <p:bldP spid="309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body" sz="half" idx="1"/>
          </p:nvPr>
        </p:nvSpPr>
        <p:spPr>
          <a:xfrm>
            <a:off x="4595802" y="285729"/>
            <a:ext cx="6072198" cy="695347"/>
          </a:xfrm>
        </p:spPr>
        <p:txBody>
          <a:bodyPr/>
          <a:lstStyle/>
          <a:p>
            <a:pPr eaLnBrk="1" hangingPunct="1">
              <a:lnSpc>
                <a:spcPct val="90000"/>
              </a:lnSpc>
              <a:buNone/>
            </a:pPr>
            <a:r>
              <a:rPr lang="en-US" altLang="zh-CN" dirty="0" smtClean="0">
                <a:solidFill>
                  <a:srgbClr val="0000FF"/>
                </a:solidFill>
              </a:rPr>
              <a:t>The steps of an input operation.</a:t>
            </a:r>
          </a:p>
        </p:txBody>
      </p:sp>
      <p:graphicFrame>
        <p:nvGraphicFramePr>
          <p:cNvPr id="33795" name="Object 3"/>
          <p:cNvGraphicFramePr>
            <a:graphicFrameLocks noGrp="1" noChangeAspect="1"/>
          </p:cNvGraphicFramePr>
          <p:nvPr>
            <p:ph sz="quarter" idx="2"/>
          </p:nvPr>
        </p:nvGraphicFramePr>
        <p:xfrm>
          <a:off x="1776414" y="1263651"/>
          <a:ext cx="7342187" cy="1592263"/>
        </p:xfrm>
        <a:graphic>
          <a:graphicData uri="http://schemas.openxmlformats.org/presentationml/2006/ole">
            <mc:AlternateContent xmlns:mc="http://schemas.openxmlformats.org/markup-compatibility/2006">
              <mc:Choice xmlns:v="urn:schemas-microsoft-com:vml" Requires="v">
                <p:oleObj spid="_x0000_s39969" name="Visio" r:id="rId3" imgW="4369918" imgH="947014" progId="Visio.Drawing.11">
                  <p:embed/>
                </p:oleObj>
              </mc:Choice>
              <mc:Fallback>
                <p:oleObj name="Visio" r:id="rId3" imgW="4369918" imgH="947014" progId="Visio.Drawing.11">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6414" y="1263651"/>
                        <a:ext cx="7342187" cy="159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802" name="Object 10"/>
          <p:cNvGraphicFramePr>
            <a:graphicFrameLocks noGrp="1" noChangeAspect="1"/>
          </p:cNvGraphicFramePr>
          <p:nvPr>
            <p:ph sz="quarter" idx="3"/>
          </p:nvPr>
        </p:nvGraphicFramePr>
        <p:xfrm>
          <a:off x="1851025" y="3578225"/>
          <a:ext cx="7272338" cy="1574800"/>
        </p:xfrm>
        <a:graphic>
          <a:graphicData uri="http://schemas.openxmlformats.org/presentationml/2006/ole">
            <mc:AlternateContent xmlns:mc="http://schemas.openxmlformats.org/markup-compatibility/2006">
              <mc:Choice xmlns:v="urn:schemas-microsoft-com:vml" Requires="v">
                <p:oleObj spid="_x0000_s39970" name="Visio" r:id="rId5" imgW="4369918" imgH="945794" progId="Visio.Drawing.11">
                  <p:embed/>
                </p:oleObj>
              </mc:Choice>
              <mc:Fallback>
                <p:oleObj name="Visio" r:id="rId5" imgW="4369918" imgH="945794" progId="Visio.Drawing.11">
                  <p:embed/>
                  <p:pic>
                    <p:nvPicPr>
                      <p:cNvPr id="0" name="Object 10"/>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1025" y="3578225"/>
                        <a:ext cx="7272338" cy="157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 name="灯片编号占位符 7"/>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01FB5568-4341-4ABC-A0D3-FB1697F53EB1}" type="slidenum">
              <a:rPr lang="en-US" altLang="zh-CN"/>
              <a:pPr>
                <a:defRPr/>
              </a:pPr>
              <a:t>34</a:t>
            </a:fld>
            <a:endParaRPr lang="en-US" altLang="zh-CN"/>
          </a:p>
        </p:txBody>
      </p:sp>
      <p:sp>
        <p:nvSpPr>
          <p:cNvPr id="33798" name="Text Box 6"/>
          <p:cNvSpPr txBox="1">
            <a:spLocks noChangeArrowheads="1"/>
          </p:cNvSpPr>
          <p:nvPr/>
        </p:nvSpPr>
        <p:spPr bwMode="auto">
          <a:xfrm>
            <a:off x="1847850" y="2781300"/>
            <a:ext cx="8496300" cy="641350"/>
          </a:xfrm>
          <a:prstGeom prst="rect">
            <a:avLst/>
          </a:prstGeom>
          <a:noFill/>
          <a:ln w="9525">
            <a:noFill/>
            <a:miter lim="800000"/>
            <a:headEnd/>
            <a:tailEnd/>
          </a:ln>
          <a:effectLst/>
        </p:spPr>
        <p:txBody>
          <a:bodyPr>
            <a:spAutoFit/>
          </a:bodyPr>
          <a:lstStyle/>
          <a:p>
            <a:pPr>
              <a:spcBef>
                <a:spcPct val="50000"/>
              </a:spcBef>
            </a:pPr>
            <a:r>
              <a:rPr lang="en-US" altLang="zh-CN" b="1" i="1">
                <a:solidFill>
                  <a:srgbClr val="000404"/>
                </a:solidFill>
              </a:rPr>
              <a:t>Control lines indicate a write request  for memory, while the data lines contain the address</a:t>
            </a:r>
          </a:p>
        </p:txBody>
      </p:sp>
      <p:sp>
        <p:nvSpPr>
          <p:cNvPr id="39943" name="Text Box 8"/>
          <p:cNvSpPr txBox="1">
            <a:spLocks noChangeArrowheads="1"/>
          </p:cNvSpPr>
          <p:nvPr/>
        </p:nvSpPr>
        <p:spPr bwMode="auto">
          <a:xfrm>
            <a:off x="6456364" y="5373688"/>
            <a:ext cx="4211637" cy="366712"/>
          </a:xfrm>
          <a:prstGeom prst="rect">
            <a:avLst/>
          </a:prstGeom>
          <a:noFill/>
          <a:ln w="9525">
            <a:noFill/>
            <a:miter lim="800000"/>
            <a:headEnd/>
            <a:tailEnd/>
          </a:ln>
          <a:effectLst/>
        </p:spPr>
        <p:txBody>
          <a:bodyPr>
            <a:spAutoFit/>
          </a:bodyPr>
          <a:lstStyle/>
          <a:p>
            <a:pPr>
              <a:spcBef>
                <a:spcPct val="50000"/>
              </a:spcBef>
            </a:pPr>
            <a:endParaRPr lang="zh-CN" altLang="zh-CN"/>
          </a:p>
        </p:txBody>
      </p:sp>
      <p:sp>
        <p:nvSpPr>
          <p:cNvPr id="33801" name="Text Box 9"/>
          <p:cNvSpPr txBox="1">
            <a:spLocks noChangeArrowheads="1"/>
          </p:cNvSpPr>
          <p:nvPr/>
        </p:nvSpPr>
        <p:spPr bwMode="auto">
          <a:xfrm>
            <a:off x="1847850" y="5373689"/>
            <a:ext cx="8496300" cy="915987"/>
          </a:xfrm>
          <a:prstGeom prst="rect">
            <a:avLst/>
          </a:prstGeom>
          <a:noFill/>
          <a:ln w="9525">
            <a:noFill/>
            <a:miter lim="800000"/>
            <a:headEnd/>
            <a:tailEnd/>
          </a:ln>
          <a:effectLst/>
        </p:spPr>
        <p:txBody>
          <a:bodyPr>
            <a:spAutoFit/>
          </a:bodyPr>
          <a:lstStyle/>
          <a:p>
            <a:pPr>
              <a:spcBef>
                <a:spcPct val="50000"/>
              </a:spcBef>
            </a:pPr>
            <a:r>
              <a:rPr lang="en-US" altLang="zh-CN" b="1" i="1">
                <a:solidFill>
                  <a:srgbClr val="000404"/>
                </a:solidFill>
              </a:rPr>
              <a:t>When the memory is ready, it signals the device, which then transfers the data. The memory will store the data as it receives it . The device need not wait for the store to be completed.</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3795"/>
                                        </p:tgtEl>
                                        <p:attrNameLst>
                                          <p:attrName>style.visibility</p:attrName>
                                        </p:attrNameLst>
                                      </p:cBhvr>
                                      <p:to>
                                        <p:strVal val="visible"/>
                                      </p:to>
                                    </p:set>
                                    <p:animEffect transition="in" filter="dissolve">
                                      <p:cBhvr>
                                        <p:cTn id="7" dur="500"/>
                                        <p:tgtEl>
                                          <p:spTgt spid="3379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3798"/>
                                        </p:tgtEl>
                                        <p:attrNameLst>
                                          <p:attrName>style.visibility</p:attrName>
                                        </p:attrNameLst>
                                      </p:cBhvr>
                                      <p:to>
                                        <p:strVal val="visible"/>
                                      </p:to>
                                    </p:set>
                                    <p:animEffect transition="in" filter="dissolve">
                                      <p:cBhvr>
                                        <p:cTn id="10" dur="500"/>
                                        <p:tgtEl>
                                          <p:spTgt spid="3379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33802"/>
                                        </p:tgtEl>
                                        <p:attrNameLst>
                                          <p:attrName>style.visibility</p:attrName>
                                        </p:attrNameLst>
                                      </p:cBhvr>
                                      <p:to>
                                        <p:strVal val="visible"/>
                                      </p:to>
                                    </p:set>
                                    <p:animEffect transition="in" filter="dissolve">
                                      <p:cBhvr>
                                        <p:cTn id="15" dur="500"/>
                                        <p:tgtEl>
                                          <p:spTgt spid="3380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3801"/>
                                        </p:tgtEl>
                                        <p:attrNameLst>
                                          <p:attrName>style.visibility</p:attrName>
                                        </p:attrNameLst>
                                      </p:cBhvr>
                                      <p:to>
                                        <p:strVal val="visible"/>
                                      </p:to>
                                    </p:set>
                                    <p:animEffect transition="in" filter="dissolve">
                                      <p:cBhvr>
                                        <p:cTn id="18" dur="500"/>
                                        <p:tgtEl>
                                          <p:spTgt spid="33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p:bldP spid="3380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Rot="1" noChangeArrowheads="1"/>
          </p:cNvSpPr>
          <p:nvPr>
            <p:ph type="body" sz="half" idx="1"/>
          </p:nvPr>
        </p:nvSpPr>
        <p:spPr>
          <a:xfrm>
            <a:off x="1809720" y="1071546"/>
            <a:ext cx="8662988" cy="5549900"/>
          </a:xfrm>
          <a:noFill/>
        </p:spPr>
        <p:txBody>
          <a:bodyPr/>
          <a:lstStyle/>
          <a:p>
            <a:pPr eaLnBrk="1" hangingPunct="1"/>
            <a:r>
              <a:rPr lang="en-US" altLang="zh-CN" sz="2000" dirty="0"/>
              <a:t> </a:t>
            </a:r>
            <a:r>
              <a:rPr lang="en-US" altLang="zh-CN" sz="2400" b="1" dirty="0">
                <a:solidFill>
                  <a:srgbClr val="0000FF"/>
                </a:solidFill>
              </a:rPr>
              <a:t>Types of buses:  </a:t>
            </a:r>
            <a:endParaRPr lang="en-US" altLang="zh-CN" sz="2000" b="1" dirty="0">
              <a:solidFill>
                <a:srgbClr val="0000FF"/>
              </a:solidFill>
            </a:endParaRPr>
          </a:p>
          <a:p>
            <a:pPr lvl="1" eaLnBrk="1" hangingPunct="1"/>
            <a:r>
              <a:rPr lang="en-US" altLang="zh-CN" dirty="0" smtClean="0"/>
              <a:t>  </a:t>
            </a:r>
            <a:r>
              <a:rPr lang="en-US" altLang="zh-CN" sz="2400" dirty="0">
                <a:solidFill>
                  <a:schemeClr val="hlink"/>
                </a:solidFill>
              </a:rPr>
              <a:t>processor-memory</a:t>
            </a:r>
            <a:r>
              <a:rPr lang="en-US" altLang="zh-CN" sz="2400" dirty="0"/>
              <a:t> (short high speed, custom design)</a:t>
            </a:r>
          </a:p>
          <a:p>
            <a:pPr lvl="1" eaLnBrk="1" hangingPunct="1"/>
            <a:r>
              <a:rPr lang="en-US" altLang="zh-CN" sz="2400" dirty="0"/>
              <a:t>  </a:t>
            </a:r>
            <a:r>
              <a:rPr lang="en-US" altLang="zh-CN" sz="2400" dirty="0">
                <a:solidFill>
                  <a:schemeClr val="hlink"/>
                </a:solidFill>
              </a:rPr>
              <a:t>backplane</a:t>
            </a:r>
            <a:r>
              <a:rPr lang="en-US" altLang="zh-CN" sz="2400" dirty="0"/>
              <a:t> (high speed, often standardized, e.g., PCI)</a:t>
            </a:r>
          </a:p>
          <a:p>
            <a:pPr lvl="1" eaLnBrk="1" hangingPunct="1"/>
            <a:r>
              <a:rPr lang="en-US" altLang="zh-CN" sz="2400" dirty="0"/>
              <a:t>  </a:t>
            </a:r>
            <a:r>
              <a:rPr lang="en-US" altLang="zh-CN" sz="2400" dirty="0">
                <a:solidFill>
                  <a:schemeClr val="hlink"/>
                </a:solidFill>
              </a:rPr>
              <a:t>I/O</a:t>
            </a:r>
            <a:r>
              <a:rPr lang="en-US" altLang="zh-CN" sz="2400" dirty="0"/>
              <a:t> (lengthy, different devices, standardized, e.g., SCSI)</a:t>
            </a:r>
          </a:p>
        </p:txBody>
      </p:sp>
      <p:graphicFrame>
        <p:nvGraphicFramePr>
          <p:cNvPr id="34824" name="Object 8"/>
          <p:cNvGraphicFramePr>
            <a:graphicFrameLocks noGrp="1" noChangeAspect="1"/>
          </p:cNvGraphicFramePr>
          <p:nvPr>
            <p:ph sz="half" idx="2"/>
          </p:nvPr>
        </p:nvGraphicFramePr>
        <p:xfrm>
          <a:off x="2068514" y="3470276"/>
          <a:ext cx="7773987" cy="1687513"/>
        </p:xfrm>
        <a:graphic>
          <a:graphicData uri="http://schemas.openxmlformats.org/presentationml/2006/ole">
            <mc:AlternateContent xmlns:mc="http://schemas.openxmlformats.org/markup-compatibility/2006">
              <mc:Choice xmlns:v="urn:schemas-microsoft-com:vml" Requires="v">
                <p:oleObj spid="_x0000_s40978" name="Visio" r:id="rId4" imgW="4373575" imgH="948842" progId="Visio.Drawing.11">
                  <p:embed/>
                </p:oleObj>
              </mc:Choice>
              <mc:Fallback>
                <p:oleObj name="Visio" r:id="rId4" imgW="4373575" imgH="948842" progId="Visio.Drawing.11">
                  <p:embed/>
                  <p:pic>
                    <p:nvPicPr>
                      <p:cNvPr id="0" name="Object 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8514" y="3470276"/>
                        <a:ext cx="7773987" cy="1687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 name="灯片编号占位符 6"/>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2C491F7A-EC66-460E-9C92-4C109FF96C79}" type="slidenum">
              <a:rPr lang="en-US" altLang="zh-CN"/>
              <a:pPr>
                <a:defRPr/>
              </a:pPr>
              <a:t>35</a:t>
            </a:fld>
            <a:endParaRPr lang="en-US" altLang="zh-CN"/>
          </a:p>
        </p:txBody>
      </p:sp>
      <p:sp>
        <p:nvSpPr>
          <p:cNvPr id="34825" name="Text Box 9"/>
          <p:cNvSpPr txBox="1">
            <a:spLocks noChangeArrowheads="1"/>
          </p:cNvSpPr>
          <p:nvPr/>
        </p:nvSpPr>
        <p:spPr bwMode="auto">
          <a:xfrm>
            <a:off x="2166910" y="5286389"/>
            <a:ext cx="7416800" cy="915987"/>
          </a:xfrm>
          <a:prstGeom prst="rect">
            <a:avLst/>
          </a:prstGeom>
          <a:noFill/>
          <a:ln w="9525">
            <a:noFill/>
            <a:miter lim="800000"/>
            <a:headEnd/>
            <a:tailEnd/>
          </a:ln>
          <a:effectLst/>
        </p:spPr>
        <p:txBody>
          <a:bodyPr>
            <a:spAutoFit/>
          </a:bodyPr>
          <a:lstStyle/>
          <a:p>
            <a:pPr>
              <a:spcBef>
                <a:spcPct val="50000"/>
              </a:spcBef>
            </a:pPr>
            <a:r>
              <a:rPr lang="en-US" altLang="zh-CN" b="1" i="1" dirty="0">
                <a:solidFill>
                  <a:srgbClr val="000404"/>
                </a:solidFill>
              </a:rPr>
              <a:t>Older PCs often use a </a:t>
            </a:r>
            <a:r>
              <a:rPr lang="en-US" altLang="zh-CN" b="1" i="1" dirty="0">
                <a:solidFill>
                  <a:srgbClr val="FF3300"/>
                </a:solidFill>
              </a:rPr>
              <a:t>single bus</a:t>
            </a:r>
            <a:r>
              <a:rPr lang="en-US" altLang="zh-CN" b="1" i="1" dirty="0">
                <a:solidFill>
                  <a:srgbClr val="000404"/>
                </a:solidFill>
              </a:rPr>
              <a:t> for processor-to-memory communication, as well as communication between I/O devices and memory. </a:t>
            </a:r>
          </a:p>
        </p:txBody>
      </p:sp>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4824"/>
                                        </p:tgtEl>
                                        <p:attrNameLst>
                                          <p:attrName>style.visibility</p:attrName>
                                        </p:attrNameLst>
                                      </p:cBhvr>
                                      <p:to>
                                        <p:strVal val="visible"/>
                                      </p:to>
                                    </p:set>
                                    <p:animEffect transition="in" filter="dissolve">
                                      <p:cBhvr>
                                        <p:cTn id="7" dur="500"/>
                                        <p:tgtEl>
                                          <p:spTgt spid="348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4825"/>
                                        </p:tgtEl>
                                        <p:attrNameLst>
                                          <p:attrName>style.visibility</p:attrName>
                                        </p:attrNameLst>
                                      </p:cBhvr>
                                      <p:to>
                                        <p:strVal val="visible"/>
                                      </p:to>
                                    </p:set>
                                    <p:animEffect transition="in" filter="dissolve">
                                      <p:cBhvr>
                                        <p:cTn id="10" dur="500"/>
                                        <p:tgtEl>
                                          <p:spTgt spid="34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8" name="Object 4"/>
          <p:cNvGraphicFramePr>
            <a:graphicFrameLocks noGrp="1" noChangeAspect="1"/>
          </p:cNvGraphicFramePr>
          <p:nvPr>
            <p:ph sz="half" idx="1"/>
          </p:nvPr>
        </p:nvGraphicFramePr>
        <p:xfrm>
          <a:off x="1703388" y="750889"/>
          <a:ext cx="6119812" cy="2185987"/>
        </p:xfrm>
        <a:graphic>
          <a:graphicData uri="http://schemas.openxmlformats.org/presentationml/2006/ole">
            <mc:AlternateContent xmlns:mc="http://schemas.openxmlformats.org/markup-compatibility/2006">
              <mc:Choice xmlns:v="urn:schemas-microsoft-com:vml" Requires="v">
                <p:oleObj spid="_x0000_s42016" name="Visio" r:id="rId4" imgW="4373575" imgH="1561795" progId="Visio.Drawing.11">
                  <p:embed/>
                </p:oleObj>
              </mc:Choice>
              <mc:Fallback>
                <p:oleObj name="Visio" r:id="rId4" imgW="4373575" imgH="1561795" progId="Visio.Drawing.11">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388" y="750889"/>
                        <a:ext cx="6119812" cy="218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0" name="Object 6"/>
          <p:cNvGraphicFramePr>
            <a:graphicFrameLocks noGrp="1" noChangeAspect="1"/>
          </p:cNvGraphicFramePr>
          <p:nvPr>
            <p:ph sz="half" idx="2"/>
          </p:nvPr>
        </p:nvGraphicFramePr>
        <p:xfrm>
          <a:off x="1876425" y="3429001"/>
          <a:ext cx="5810250" cy="2849563"/>
        </p:xfrm>
        <a:graphic>
          <a:graphicData uri="http://schemas.openxmlformats.org/presentationml/2006/ole">
            <mc:AlternateContent xmlns:mc="http://schemas.openxmlformats.org/markup-compatibility/2006">
              <mc:Choice xmlns:v="urn:schemas-microsoft-com:vml" Requires="v">
                <p:oleObj spid="_x0000_s42017" name="Visio" r:id="rId6" imgW="4373575" imgH="2144268" progId="Visio.Drawing.11">
                  <p:embed/>
                </p:oleObj>
              </mc:Choice>
              <mc:Fallback>
                <p:oleObj name="Visio" r:id="rId6" imgW="4373575" imgH="2144268" progId="Visio.Drawing.11">
                  <p:embed/>
                  <p:pic>
                    <p:nvPicPr>
                      <p:cNvPr id="0" name="Object 6"/>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6425" y="3429001"/>
                        <a:ext cx="5810250" cy="284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灯片编号占位符 6"/>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0354D6AA-628D-4237-A096-7A4B0B5C88F5}" type="slidenum">
              <a:rPr lang="en-US" altLang="zh-CN"/>
              <a:pPr>
                <a:defRPr/>
              </a:pPr>
              <a:t>36</a:t>
            </a:fld>
            <a:endParaRPr lang="en-US" altLang="zh-CN"/>
          </a:p>
        </p:txBody>
      </p:sp>
      <p:sp>
        <p:nvSpPr>
          <p:cNvPr id="36873" name="Text Box 9"/>
          <p:cNvSpPr txBox="1">
            <a:spLocks noChangeArrowheads="1"/>
          </p:cNvSpPr>
          <p:nvPr/>
        </p:nvSpPr>
        <p:spPr bwMode="auto">
          <a:xfrm>
            <a:off x="7032626" y="1341439"/>
            <a:ext cx="3635375" cy="1069975"/>
          </a:xfrm>
          <a:prstGeom prst="rect">
            <a:avLst/>
          </a:prstGeom>
          <a:noFill/>
          <a:ln w="9525">
            <a:noFill/>
            <a:miter lim="800000"/>
            <a:headEnd/>
            <a:tailEnd/>
          </a:ln>
          <a:effectLst/>
        </p:spPr>
        <p:txBody>
          <a:bodyPr>
            <a:spAutoFit/>
          </a:bodyPr>
          <a:lstStyle/>
          <a:p>
            <a:pPr>
              <a:spcBef>
                <a:spcPct val="50000"/>
              </a:spcBef>
            </a:pPr>
            <a:r>
              <a:rPr lang="en-US" altLang="zh-CN" sz="1600" b="1" i="1">
                <a:solidFill>
                  <a:srgbClr val="000404"/>
                </a:solidFill>
              </a:rPr>
              <a:t>A </a:t>
            </a:r>
            <a:r>
              <a:rPr lang="en-US" altLang="zh-CN" sz="1600" b="1" i="1">
                <a:solidFill>
                  <a:srgbClr val="FF3300"/>
                </a:solidFill>
              </a:rPr>
              <a:t>separate bus</a:t>
            </a:r>
            <a:r>
              <a:rPr lang="en-US" altLang="zh-CN" sz="1600" b="1" i="1">
                <a:solidFill>
                  <a:srgbClr val="000404"/>
                </a:solidFill>
              </a:rPr>
              <a:t> is used for processor-memory traffic. The I/O bus use a </a:t>
            </a:r>
            <a:r>
              <a:rPr lang="en-US" altLang="zh-CN" sz="1600" b="1" i="1">
                <a:solidFill>
                  <a:srgbClr val="FF3300"/>
                </a:solidFill>
              </a:rPr>
              <a:t>bus adapter</a:t>
            </a:r>
            <a:r>
              <a:rPr lang="en-US" altLang="zh-CN" sz="1600" b="1" i="1">
                <a:solidFill>
                  <a:srgbClr val="000404"/>
                </a:solidFill>
              </a:rPr>
              <a:t> to interface to the processor-memory bus.</a:t>
            </a:r>
          </a:p>
        </p:txBody>
      </p:sp>
      <p:sp>
        <p:nvSpPr>
          <p:cNvPr id="36874" name="Text Box 10"/>
          <p:cNvSpPr txBox="1">
            <a:spLocks noChangeArrowheads="1"/>
          </p:cNvSpPr>
          <p:nvPr/>
        </p:nvSpPr>
        <p:spPr bwMode="auto">
          <a:xfrm>
            <a:off x="6383339" y="4221164"/>
            <a:ext cx="4105275" cy="1190625"/>
          </a:xfrm>
          <a:prstGeom prst="rect">
            <a:avLst/>
          </a:prstGeom>
          <a:noFill/>
          <a:ln w="9525">
            <a:noFill/>
            <a:miter lim="800000"/>
            <a:headEnd/>
            <a:tailEnd/>
          </a:ln>
          <a:effectLst/>
        </p:spPr>
        <p:txBody>
          <a:bodyPr>
            <a:spAutoFit/>
          </a:bodyPr>
          <a:lstStyle/>
          <a:p>
            <a:pPr>
              <a:spcBef>
                <a:spcPct val="50000"/>
              </a:spcBef>
            </a:pPr>
            <a:r>
              <a:rPr lang="en-US" altLang="zh-CN" b="1" i="1">
                <a:solidFill>
                  <a:srgbClr val="000404"/>
                </a:solidFill>
              </a:rPr>
              <a:t>A </a:t>
            </a:r>
            <a:r>
              <a:rPr lang="en-US" altLang="zh-CN" b="1" i="1">
                <a:solidFill>
                  <a:srgbClr val="FF3300"/>
                </a:solidFill>
              </a:rPr>
              <a:t>separate bus</a:t>
            </a:r>
            <a:r>
              <a:rPr lang="en-US" altLang="zh-CN" b="1" i="1">
                <a:solidFill>
                  <a:srgbClr val="000404"/>
                </a:solidFill>
              </a:rPr>
              <a:t> is used for processor-memory traffic. A small number of </a:t>
            </a:r>
            <a:r>
              <a:rPr lang="en-US" altLang="zh-CN" b="1" i="1">
                <a:solidFill>
                  <a:srgbClr val="FF3300"/>
                </a:solidFill>
              </a:rPr>
              <a:t>backplane buses</a:t>
            </a:r>
            <a:r>
              <a:rPr lang="en-US" altLang="zh-CN" b="1" i="1">
                <a:solidFill>
                  <a:srgbClr val="000404"/>
                </a:solidFill>
              </a:rPr>
              <a:t> tap into the processor-memory bus.</a:t>
            </a:r>
          </a:p>
        </p:txBody>
      </p:sp>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6868"/>
                                        </p:tgtEl>
                                        <p:attrNameLst>
                                          <p:attrName>style.visibility</p:attrName>
                                        </p:attrNameLst>
                                      </p:cBhvr>
                                      <p:to>
                                        <p:strVal val="visible"/>
                                      </p:to>
                                    </p:set>
                                    <p:animEffect transition="in" filter="dissolve">
                                      <p:cBhvr>
                                        <p:cTn id="7" dur="500"/>
                                        <p:tgtEl>
                                          <p:spTgt spid="3686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873"/>
                                        </p:tgtEl>
                                        <p:attrNameLst>
                                          <p:attrName>style.visibility</p:attrName>
                                        </p:attrNameLst>
                                      </p:cBhvr>
                                      <p:to>
                                        <p:strVal val="visible"/>
                                      </p:to>
                                    </p:set>
                                    <p:animEffect transition="in" filter="dissolve">
                                      <p:cBhvr>
                                        <p:cTn id="10" dur="500"/>
                                        <p:tgtEl>
                                          <p:spTgt spid="3687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36870"/>
                                        </p:tgtEl>
                                        <p:attrNameLst>
                                          <p:attrName>style.visibility</p:attrName>
                                        </p:attrNameLst>
                                      </p:cBhvr>
                                      <p:to>
                                        <p:strVal val="visible"/>
                                      </p:to>
                                    </p:set>
                                    <p:animEffect transition="in" filter="dissolve">
                                      <p:cBhvr>
                                        <p:cTn id="15" dur="500"/>
                                        <p:tgtEl>
                                          <p:spTgt spid="3687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6874"/>
                                        </p:tgtEl>
                                        <p:attrNameLst>
                                          <p:attrName>style.visibility</p:attrName>
                                        </p:attrNameLst>
                                      </p:cBhvr>
                                      <p:to>
                                        <p:strVal val="visible"/>
                                      </p:to>
                                    </p:set>
                                    <p:animEffect transition="in" filter="dissolve">
                                      <p:cBhvr>
                                        <p:cTn id="18" dur="500"/>
                                        <p:tgtEl>
                                          <p:spTgt spid="36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3" grpId="0"/>
      <p:bldP spid="3687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Rot="1" noChangeArrowheads="1"/>
          </p:cNvSpPr>
          <p:nvPr>
            <p:ph idx="1"/>
          </p:nvPr>
        </p:nvSpPr>
        <p:spPr>
          <a:xfrm>
            <a:off x="1703388" y="857233"/>
            <a:ext cx="8964612" cy="2879725"/>
          </a:xfrm>
        </p:spPr>
        <p:txBody>
          <a:bodyPr/>
          <a:lstStyle/>
          <a:p>
            <a:pPr eaLnBrk="1" hangingPunct="1"/>
            <a:r>
              <a:rPr lang="en-US" altLang="zh-CN" dirty="0" smtClean="0"/>
              <a:t> </a:t>
            </a:r>
            <a:r>
              <a:rPr lang="en-US" altLang="zh-CN" sz="2400" dirty="0"/>
              <a:t>Synchronous vs. Asynchronous </a:t>
            </a:r>
          </a:p>
          <a:p>
            <a:pPr lvl="1" eaLnBrk="1" hangingPunct="1"/>
            <a:r>
              <a:rPr lang="en-US" altLang="zh-CN" sz="2000" dirty="0"/>
              <a:t>  </a:t>
            </a:r>
            <a:r>
              <a:rPr lang="en-US" altLang="zh-CN" sz="2000" dirty="0">
                <a:solidFill>
                  <a:srgbClr val="0000FF"/>
                </a:solidFill>
              </a:rPr>
              <a:t>Synchronous bus </a:t>
            </a:r>
            <a:r>
              <a:rPr lang="en-US" altLang="zh-CN" sz="2000" dirty="0"/>
              <a:t>use a clock and a synchronous protocol, </a:t>
            </a:r>
          </a:p>
          <a:p>
            <a:pPr lvl="1" eaLnBrk="1" hangingPunct="1">
              <a:buFont typeface="Wingdings" pitchFamily="2" charset="2"/>
              <a:buNone/>
            </a:pPr>
            <a:r>
              <a:rPr lang="en-US" altLang="zh-CN" sz="2000" dirty="0"/>
              <a:t>     fast and small but every device must operate at same rate </a:t>
            </a:r>
          </a:p>
          <a:p>
            <a:pPr lvl="1" eaLnBrk="1" hangingPunct="1">
              <a:buFont typeface="Wingdings" pitchFamily="2" charset="2"/>
              <a:buNone/>
            </a:pPr>
            <a:r>
              <a:rPr lang="en-US" altLang="zh-CN" sz="2000" dirty="0"/>
              <a:t>     and clock skew requires the bus to be short</a:t>
            </a:r>
          </a:p>
          <a:p>
            <a:pPr lvl="1" eaLnBrk="1" hangingPunct="1"/>
            <a:r>
              <a:rPr lang="en-US" altLang="zh-CN" sz="2000" dirty="0"/>
              <a:t>  </a:t>
            </a:r>
            <a:r>
              <a:rPr lang="en-US" altLang="zh-CN" sz="2000" dirty="0">
                <a:solidFill>
                  <a:srgbClr val="0000FF"/>
                </a:solidFill>
              </a:rPr>
              <a:t>Asynchronous bus</a:t>
            </a:r>
            <a:r>
              <a:rPr lang="en-US" altLang="zh-CN" sz="2000" dirty="0"/>
              <a:t> don’t use a clock and instead use  </a:t>
            </a:r>
          </a:p>
          <a:p>
            <a:pPr lvl="1" eaLnBrk="1" hangingPunct="1">
              <a:buFont typeface="Wingdings" pitchFamily="2" charset="2"/>
              <a:buNone/>
            </a:pPr>
            <a:r>
              <a:rPr lang="en-US" altLang="zh-CN" sz="2000" i="1" dirty="0"/>
              <a:t>     handshaking</a:t>
            </a:r>
          </a:p>
        </p:txBody>
      </p:sp>
      <p:sp>
        <p:nvSpPr>
          <p:cNvPr id="7"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7010C891-5AD1-4333-A6CC-709F84D53B96}" type="slidenum">
              <a:rPr lang="en-US" altLang="zh-CN"/>
              <a:pPr>
                <a:defRPr/>
              </a:pPr>
              <a:t>37</a:t>
            </a:fld>
            <a:endParaRPr lang="en-US" altLang="zh-CN"/>
          </a:p>
        </p:txBody>
      </p:sp>
      <p:sp>
        <p:nvSpPr>
          <p:cNvPr id="39943" name="Rectangle 7"/>
          <p:cNvSpPr>
            <a:spLocks noRot="1" noChangeArrowheads="1"/>
          </p:cNvSpPr>
          <p:nvPr/>
        </p:nvSpPr>
        <p:spPr bwMode="auto">
          <a:xfrm>
            <a:off x="1524001" y="3071810"/>
            <a:ext cx="9396413" cy="3382962"/>
          </a:xfrm>
          <a:prstGeom prst="rect">
            <a:avLst/>
          </a:prstGeom>
          <a:noFill/>
          <a:ln w="9525">
            <a:noFill/>
            <a:miter lim="800000"/>
            <a:headEnd/>
            <a:tailEnd/>
          </a:ln>
          <a:effectLst/>
        </p:spPr>
        <p:txBody>
          <a:bodyPr/>
          <a:lstStyle/>
          <a:p>
            <a:pPr marL="342900" indent="-342900">
              <a:spcBef>
                <a:spcPct val="20000"/>
              </a:spcBef>
              <a:buClr>
                <a:schemeClr val="hlink"/>
              </a:buClr>
              <a:buSzPct val="75000"/>
            </a:pPr>
            <a:endParaRPr lang="en-US" altLang="zh-CN" sz="3200" dirty="0"/>
          </a:p>
          <a:p>
            <a:pPr marL="742950" lvl="1" indent="-285750">
              <a:spcBef>
                <a:spcPct val="20000"/>
              </a:spcBef>
              <a:buClr>
                <a:schemeClr val="accent2"/>
              </a:buClr>
              <a:buSzPct val="85000"/>
              <a:buFont typeface="Wingdings" pitchFamily="2" charset="2"/>
              <a:buChar char=""/>
            </a:pPr>
            <a:r>
              <a:rPr lang="en-US" altLang="zh-CN" sz="2800" dirty="0"/>
              <a:t> </a:t>
            </a:r>
            <a:r>
              <a:rPr lang="en-US" altLang="zh-CN" sz="2400" dirty="0"/>
              <a:t>Our example ,which illustrates how asynchronous buses</a:t>
            </a:r>
          </a:p>
          <a:p>
            <a:pPr marL="742950" lvl="1" indent="-285750">
              <a:spcBef>
                <a:spcPct val="20000"/>
              </a:spcBef>
              <a:buClr>
                <a:schemeClr val="accent2"/>
              </a:buClr>
              <a:buSzPct val="85000"/>
            </a:pPr>
            <a:r>
              <a:rPr lang="en-US" altLang="zh-CN" sz="2400" b="1" dirty="0"/>
              <a:t>     </a:t>
            </a:r>
            <a:r>
              <a:rPr lang="en-US" altLang="zh-CN" sz="2400" dirty="0"/>
              <a:t>use handshaking, assumes there are three control lines.</a:t>
            </a:r>
          </a:p>
          <a:p>
            <a:pPr marL="1143000" lvl="2" indent="-228600">
              <a:spcBef>
                <a:spcPct val="20000"/>
              </a:spcBef>
              <a:buClr>
                <a:schemeClr val="hlink"/>
              </a:buClr>
              <a:buSzPct val="85000"/>
              <a:buFont typeface="Wingdings" pitchFamily="2" charset="2"/>
              <a:buChar char="v"/>
            </a:pPr>
            <a:r>
              <a:rPr lang="en-US" altLang="zh-CN" sz="2000" b="1" dirty="0"/>
              <a:t> </a:t>
            </a:r>
            <a:r>
              <a:rPr lang="en-US" altLang="zh-CN" b="1" i="1" dirty="0" err="1">
                <a:solidFill>
                  <a:schemeClr val="hlink"/>
                </a:solidFill>
                <a:latin typeface="Times New Roman" pitchFamily="18" charset="0"/>
              </a:rPr>
              <a:t>ReadReq</a:t>
            </a:r>
            <a:r>
              <a:rPr lang="en-US" altLang="zh-CN" b="1" dirty="0"/>
              <a:t>: </a:t>
            </a:r>
            <a:r>
              <a:rPr lang="en-US" altLang="zh-CN" b="1" i="1" dirty="0"/>
              <a:t>Used to indicate a read request for memory. The address is </a:t>
            </a:r>
          </a:p>
          <a:p>
            <a:pPr marL="1143000" lvl="2" indent="-228600">
              <a:spcBef>
                <a:spcPct val="20000"/>
              </a:spcBef>
              <a:buClr>
                <a:schemeClr val="hlink"/>
              </a:buClr>
              <a:buSzPct val="85000"/>
            </a:pPr>
            <a:r>
              <a:rPr lang="en-US" altLang="zh-CN" b="1" i="1" dirty="0"/>
              <a:t>     put on the data lines at the same time.</a:t>
            </a:r>
          </a:p>
          <a:p>
            <a:pPr marL="1143000" lvl="2" indent="-228600">
              <a:spcBef>
                <a:spcPct val="20000"/>
              </a:spcBef>
              <a:buClr>
                <a:schemeClr val="hlink"/>
              </a:buClr>
              <a:buSzPct val="85000"/>
              <a:buFont typeface="Wingdings" pitchFamily="2" charset="2"/>
              <a:buChar char="v"/>
            </a:pPr>
            <a:r>
              <a:rPr lang="en-US" altLang="zh-CN" b="1" i="1" dirty="0"/>
              <a:t> </a:t>
            </a:r>
            <a:r>
              <a:rPr lang="en-US" altLang="zh-CN" b="1" i="1" dirty="0" err="1">
                <a:solidFill>
                  <a:schemeClr val="hlink"/>
                </a:solidFill>
                <a:latin typeface="Times New Roman" pitchFamily="18" charset="0"/>
              </a:rPr>
              <a:t>DataRdy</a:t>
            </a:r>
            <a:r>
              <a:rPr lang="en-US" altLang="zh-CN" b="1" i="1" dirty="0"/>
              <a:t>: Used to indicate that data word is now ready on the data lines.</a:t>
            </a:r>
          </a:p>
          <a:p>
            <a:pPr marL="1143000" lvl="2" indent="-228600">
              <a:spcBef>
                <a:spcPct val="20000"/>
              </a:spcBef>
              <a:buClr>
                <a:schemeClr val="hlink"/>
              </a:buClr>
              <a:buSzPct val="85000"/>
              <a:buFont typeface="Wingdings" pitchFamily="2" charset="2"/>
              <a:buChar char="v"/>
            </a:pPr>
            <a:r>
              <a:rPr lang="en-US" altLang="zh-CN" b="1" i="1" dirty="0">
                <a:solidFill>
                  <a:schemeClr val="hlink"/>
                </a:solidFill>
              </a:rPr>
              <a:t> </a:t>
            </a:r>
            <a:r>
              <a:rPr lang="en-US" altLang="zh-CN" b="1" i="1" dirty="0" err="1">
                <a:solidFill>
                  <a:schemeClr val="hlink"/>
                </a:solidFill>
                <a:latin typeface="Times New Roman" pitchFamily="18" charset="0"/>
              </a:rPr>
              <a:t>Ack</a:t>
            </a:r>
            <a:r>
              <a:rPr lang="en-US" altLang="zh-CN" b="1" i="1" dirty="0"/>
              <a:t>: Used to acknowledge the </a:t>
            </a:r>
            <a:r>
              <a:rPr lang="en-US" altLang="zh-CN" b="1" i="1" dirty="0" err="1"/>
              <a:t>ReadReq</a:t>
            </a:r>
            <a:r>
              <a:rPr lang="en-US" altLang="zh-CN" b="1" i="1" dirty="0"/>
              <a:t> or the </a:t>
            </a:r>
            <a:r>
              <a:rPr lang="en-US" altLang="zh-CN" b="1" i="1" dirty="0" err="1"/>
              <a:t>DataRdy</a:t>
            </a:r>
            <a:r>
              <a:rPr lang="en-US" altLang="zh-CN" b="1" i="1" dirty="0"/>
              <a:t> signal of the  </a:t>
            </a:r>
          </a:p>
          <a:p>
            <a:pPr marL="1143000" lvl="2" indent="-228600">
              <a:spcBef>
                <a:spcPct val="20000"/>
              </a:spcBef>
              <a:buClr>
                <a:schemeClr val="hlink"/>
              </a:buClr>
              <a:buSzPct val="85000"/>
            </a:pPr>
            <a:r>
              <a:rPr lang="en-US" altLang="zh-CN" b="1" i="1" dirty="0"/>
              <a:t>     other party</a:t>
            </a:r>
            <a:endParaRPr lang="en-US" altLang="zh-CN" sz="2000" b="1" dirty="0">
              <a:solidFill>
                <a:schemeClr val="hlink"/>
              </a:solidFill>
            </a:endParaRPr>
          </a:p>
        </p:txBody>
      </p:sp>
      <p:sp>
        <p:nvSpPr>
          <p:cNvPr id="39942" name="Rectangle 6"/>
          <p:cNvSpPr>
            <a:spLocks noRot="1" noChangeArrowheads="1"/>
          </p:cNvSpPr>
          <p:nvPr/>
        </p:nvSpPr>
        <p:spPr bwMode="auto">
          <a:xfrm>
            <a:off x="1739901" y="3357563"/>
            <a:ext cx="8964613" cy="647701"/>
          </a:xfrm>
          <a:prstGeom prst="rect">
            <a:avLst/>
          </a:prstGeom>
          <a:noFill/>
          <a:ln w="9525">
            <a:noFill/>
            <a:miter lim="800000"/>
            <a:headEnd/>
            <a:tailEnd/>
          </a:ln>
          <a:effectLst/>
        </p:spPr>
        <p:txBody>
          <a:bodyPr/>
          <a:lstStyle/>
          <a:p>
            <a:pPr marL="342900" indent="-342900">
              <a:spcBef>
                <a:spcPct val="20000"/>
              </a:spcBef>
              <a:buClr>
                <a:schemeClr val="hlink"/>
              </a:buClr>
              <a:buSzPct val="75000"/>
              <a:buFont typeface="Wingdings" pitchFamily="2" charset="2"/>
              <a:buChar char="v"/>
            </a:pPr>
            <a:r>
              <a:rPr lang="en-US" altLang="zh-CN" sz="2800" dirty="0"/>
              <a:t> Handshaking protocol</a:t>
            </a:r>
          </a:p>
          <a:p>
            <a:pPr marL="742950" lvl="1" indent="-285750">
              <a:spcBef>
                <a:spcPct val="20000"/>
              </a:spcBef>
              <a:buClr>
                <a:schemeClr val="accent2"/>
              </a:buClr>
              <a:buSzPct val="85000"/>
            </a:pPr>
            <a:endParaRPr lang="en-US" altLang="zh-CN" sz="2400" dirty="0"/>
          </a:p>
          <a:p>
            <a:pPr marL="742950" lvl="1" indent="-285750">
              <a:spcBef>
                <a:spcPct val="20000"/>
              </a:spcBef>
              <a:buClr>
                <a:schemeClr val="accent2"/>
              </a:buClr>
              <a:buSzPct val="85000"/>
            </a:pPr>
            <a:r>
              <a:rPr lang="en-US" altLang="zh-CN" sz="2400" dirty="0"/>
              <a:t>    </a:t>
            </a:r>
          </a:p>
        </p:txBody>
      </p:sp>
    </p:spTree>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9942">
                                            <p:txEl>
                                              <p:pRg st="0" end="0"/>
                                            </p:txEl>
                                          </p:spTgt>
                                        </p:tgtEl>
                                        <p:attrNameLst>
                                          <p:attrName>style.visibility</p:attrName>
                                        </p:attrNameLst>
                                      </p:cBhvr>
                                      <p:to>
                                        <p:strVal val="visible"/>
                                      </p:to>
                                    </p:set>
                                    <p:animEffect transition="in" filter="fade">
                                      <p:cBhvr>
                                        <p:cTn id="7" dur="500"/>
                                        <p:tgtEl>
                                          <p:spTgt spid="39942">
                                            <p:txEl>
                                              <p:pRg st="0" end="0"/>
                                            </p:txEl>
                                          </p:spTgt>
                                        </p:tgtEl>
                                      </p:cBhvr>
                                    </p:animEffect>
                                    <p:anim calcmode="lin" valueType="num">
                                      <p:cBhvr>
                                        <p:cTn id="8" dur="500" fill="hold"/>
                                        <p:tgtEl>
                                          <p:spTgt spid="39942">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994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9943">
                                            <p:txEl>
                                              <p:pRg st="1" end="1"/>
                                            </p:txEl>
                                          </p:spTgt>
                                        </p:tgtEl>
                                        <p:attrNameLst>
                                          <p:attrName>style.visibility</p:attrName>
                                        </p:attrNameLst>
                                      </p:cBhvr>
                                      <p:to>
                                        <p:strVal val="visible"/>
                                      </p:to>
                                    </p:set>
                                    <p:animEffect transition="in" filter="fade">
                                      <p:cBhvr>
                                        <p:cTn id="14" dur="500"/>
                                        <p:tgtEl>
                                          <p:spTgt spid="39943">
                                            <p:txEl>
                                              <p:pRg st="1" end="1"/>
                                            </p:txEl>
                                          </p:spTgt>
                                        </p:tgtEl>
                                      </p:cBhvr>
                                    </p:animEffect>
                                    <p:anim calcmode="lin" valueType="num">
                                      <p:cBhvr>
                                        <p:cTn id="15" dur="500" fill="hold"/>
                                        <p:tgtEl>
                                          <p:spTgt spid="3994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994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9943">
                                            <p:txEl>
                                              <p:pRg st="2" end="2"/>
                                            </p:txEl>
                                          </p:spTgt>
                                        </p:tgtEl>
                                        <p:attrNameLst>
                                          <p:attrName>style.visibility</p:attrName>
                                        </p:attrNameLst>
                                      </p:cBhvr>
                                      <p:to>
                                        <p:strVal val="visible"/>
                                      </p:to>
                                    </p:set>
                                    <p:animEffect transition="in" filter="fade">
                                      <p:cBhvr>
                                        <p:cTn id="19" dur="500"/>
                                        <p:tgtEl>
                                          <p:spTgt spid="39943">
                                            <p:txEl>
                                              <p:pRg st="2" end="2"/>
                                            </p:txEl>
                                          </p:spTgt>
                                        </p:tgtEl>
                                      </p:cBhvr>
                                    </p:animEffect>
                                    <p:anim calcmode="lin" valueType="num">
                                      <p:cBhvr>
                                        <p:cTn id="20" dur="500" fill="hold"/>
                                        <p:tgtEl>
                                          <p:spTgt spid="39943">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3994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9943">
                                            <p:txEl>
                                              <p:pRg st="3" end="3"/>
                                            </p:txEl>
                                          </p:spTgt>
                                        </p:tgtEl>
                                        <p:attrNameLst>
                                          <p:attrName>style.visibility</p:attrName>
                                        </p:attrNameLst>
                                      </p:cBhvr>
                                      <p:to>
                                        <p:strVal val="visible"/>
                                      </p:to>
                                    </p:set>
                                    <p:animEffect transition="in" filter="fade">
                                      <p:cBhvr>
                                        <p:cTn id="24" dur="500"/>
                                        <p:tgtEl>
                                          <p:spTgt spid="39943">
                                            <p:txEl>
                                              <p:pRg st="3" end="3"/>
                                            </p:txEl>
                                          </p:spTgt>
                                        </p:tgtEl>
                                      </p:cBhvr>
                                    </p:animEffect>
                                    <p:anim calcmode="lin" valueType="num">
                                      <p:cBhvr>
                                        <p:cTn id="25" dur="500" fill="hold"/>
                                        <p:tgtEl>
                                          <p:spTgt spid="39943">
                                            <p:txEl>
                                              <p:pRg st="3" end="3"/>
                                            </p:txEl>
                                          </p:spTgt>
                                        </p:tgtEl>
                                        <p:attrNameLst>
                                          <p:attrName>ppt_x</p:attrName>
                                        </p:attrNameLst>
                                      </p:cBhvr>
                                      <p:tavLst>
                                        <p:tav tm="0">
                                          <p:val>
                                            <p:strVal val="#ppt_x"/>
                                          </p:val>
                                        </p:tav>
                                        <p:tav tm="100000">
                                          <p:val>
                                            <p:strVal val="#ppt_x"/>
                                          </p:val>
                                        </p:tav>
                                      </p:tavLst>
                                    </p:anim>
                                    <p:anim calcmode="lin" valueType="num">
                                      <p:cBhvr>
                                        <p:cTn id="26" dur="500" fill="hold"/>
                                        <p:tgtEl>
                                          <p:spTgt spid="3994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9943">
                                            <p:txEl>
                                              <p:pRg st="4" end="4"/>
                                            </p:txEl>
                                          </p:spTgt>
                                        </p:tgtEl>
                                        <p:attrNameLst>
                                          <p:attrName>style.visibility</p:attrName>
                                        </p:attrNameLst>
                                      </p:cBhvr>
                                      <p:to>
                                        <p:strVal val="visible"/>
                                      </p:to>
                                    </p:set>
                                    <p:animEffect transition="in" filter="fade">
                                      <p:cBhvr>
                                        <p:cTn id="29" dur="500"/>
                                        <p:tgtEl>
                                          <p:spTgt spid="39943">
                                            <p:txEl>
                                              <p:pRg st="4" end="4"/>
                                            </p:txEl>
                                          </p:spTgt>
                                        </p:tgtEl>
                                      </p:cBhvr>
                                    </p:animEffect>
                                    <p:anim calcmode="lin" valueType="num">
                                      <p:cBhvr>
                                        <p:cTn id="30" dur="500" fill="hold"/>
                                        <p:tgtEl>
                                          <p:spTgt spid="39943">
                                            <p:txEl>
                                              <p:pRg st="4" end="4"/>
                                            </p:txEl>
                                          </p:spTgt>
                                        </p:tgtEl>
                                        <p:attrNameLst>
                                          <p:attrName>ppt_x</p:attrName>
                                        </p:attrNameLst>
                                      </p:cBhvr>
                                      <p:tavLst>
                                        <p:tav tm="0">
                                          <p:val>
                                            <p:strVal val="#ppt_x"/>
                                          </p:val>
                                        </p:tav>
                                        <p:tav tm="100000">
                                          <p:val>
                                            <p:strVal val="#ppt_x"/>
                                          </p:val>
                                        </p:tav>
                                      </p:tavLst>
                                    </p:anim>
                                    <p:anim calcmode="lin" valueType="num">
                                      <p:cBhvr>
                                        <p:cTn id="31" dur="500" fill="hold"/>
                                        <p:tgtEl>
                                          <p:spTgt spid="3994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9943">
                                            <p:txEl>
                                              <p:pRg st="5" end="5"/>
                                            </p:txEl>
                                          </p:spTgt>
                                        </p:tgtEl>
                                        <p:attrNameLst>
                                          <p:attrName>style.visibility</p:attrName>
                                        </p:attrNameLst>
                                      </p:cBhvr>
                                      <p:to>
                                        <p:strVal val="visible"/>
                                      </p:to>
                                    </p:set>
                                    <p:animEffect transition="in" filter="fade">
                                      <p:cBhvr>
                                        <p:cTn id="34" dur="500"/>
                                        <p:tgtEl>
                                          <p:spTgt spid="39943">
                                            <p:txEl>
                                              <p:pRg st="5" end="5"/>
                                            </p:txEl>
                                          </p:spTgt>
                                        </p:tgtEl>
                                      </p:cBhvr>
                                    </p:animEffect>
                                    <p:anim calcmode="lin" valueType="num">
                                      <p:cBhvr>
                                        <p:cTn id="35" dur="500" fill="hold"/>
                                        <p:tgtEl>
                                          <p:spTgt spid="39943">
                                            <p:txEl>
                                              <p:pRg st="5" end="5"/>
                                            </p:txEl>
                                          </p:spTgt>
                                        </p:tgtEl>
                                        <p:attrNameLst>
                                          <p:attrName>ppt_x</p:attrName>
                                        </p:attrNameLst>
                                      </p:cBhvr>
                                      <p:tavLst>
                                        <p:tav tm="0">
                                          <p:val>
                                            <p:strVal val="#ppt_x"/>
                                          </p:val>
                                        </p:tav>
                                        <p:tav tm="100000">
                                          <p:val>
                                            <p:strVal val="#ppt_x"/>
                                          </p:val>
                                        </p:tav>
                                      </p:tavLst>
                                    </p:anim>
                                    <p:anim calcmode="lin" valueType="num">
                                      <p:cBhvr>
                                        <p:cTn id="36" dur="500" fill="hold"/>
                                        <p:tgtEl>
                                          <p:spTgt spid="3994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9943">
                                            <p:txEl>
                                              <p:pRg st="6" end="6"/>
                                            </p:txEl>
                                          </p:spTgt>
                                        </p:tgtEl>
                                        <p:attrNameLst>
                                          <p:attrName>style.visibility</p:attrName>
                                        </p:attrNameLst>
                                      </p:cBhvr>
                                      <p:to>
                                        <p:strVal val="visible"/>
                                      </p:to>
                                    </p:set>
                                    <p:animEffect transition="in" filter="fade">
                                      <p:cBhvr>
                                        <p:cTn id="39" dur="500"/>
                                        <p:tgtEl>
                                          <p:spTgt spid="39943">
                                            <p:txEl>
                                              <p:pRg st="6" end="6"/>
                                            </p:txEl>
                                          </p:spTgt>
                                        </p:tgtEl>
                                      </p:cBhvr>
                                    </p:animEffect>
                                    <p:anim calcmode="lin" valueType="num">
                                      <p:cBhvr>
                                        <p:cTn id="40" dur="500" fill="hold"/>
                                        <p:tgtEl>
                                          <p:spTgt spid="39943">
                                            <p:txEl>
                                              <p:pRg st="6" end="6"/>
                                            </p:txEl>
                                          </p:spTgt>
                                        </p:tgtEl>
                                        <p:attrNameLst>
                                          <p:attrName>ppt_x</p:attrName>
                                        </p:attrNameLst>
                                      </p:cBhvr>
                                      <p:tavLst>
                                        <p:tav tm="0">
                                          <p:val>
                                            <p:strVal val="#ppt_x"/>
                                          </p:val>
                                        </p:tav>
                                        <p:tav tm="100000">
                                          <p:val>
                                            <p:strVal val="#ppt_x"/>
                                          </p:val>
                                        </p:tav>
                                      </p:tavLst>
                                    </p:anim>
                                    <p:anim calcmode="lin" valueType="num">
                                      <p:cBhvr>
                                        <p:cTn id="41" dur="500" fill="hold"/>
                                        <p:tgtEl>
                                          <p:spTgt spid="3994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9943">
                                            <p:txEl>
                                              <p:pRg st="7" end="7"/>
                                            </p:txEl>
                                          </p:spTgt>
                                        </p:tgtEl>
                                        <p:attrNameLst>
                                          <p:attrName>style.visibility</p:attrName>
                                        </p:attrNameLst>
                                      </p:cBhvr>
                                      <p:to>
                                        <p:strVal val="visible"/>
                                      </p:to>
                                    </p:set>
                                    <p:animEffect transition="in" filter="fade">
                                      <p:cBhvr>
                                        <p:cTn id="44" dur="500"/>
                                        <p:tgtEl>
                                          <p:spTgt spid="39943">
                                            <p:txEl>
                                              <p:pRg st="7" end="7"/>
                                            </p:txEl>
                                          </p:spTgt>
                                        </p:tgtEl>
                                      </p:cBhvr>
                                    </p:animEffect>
                                    <p:anim calcmode="lin" valueType="num">
                                      <p:cBhvr>
                                        <p:cTn id="45" dur="500" fill="hold"/>
                                        <p:tgtEl>
                                          <p:spTgt spid="39943">
                                            <p:txEl>
                                              <p:pRg st="7" end="7"/>
                                            </p:txEl>
                                          </p:spTgt>
                                        </p:tgtEl>
                                        <p:attrNameLst>
                                          <p:attrName>ppt_x</p:attrName>
                                        </p:attrNameLst>
                                      </p:cBhvr>
                                      <p:tavLst>
                                        <p:tav tm="0">
                                          <p:val>
                                            <p:strVal val="#ppt_x"/>
                                          </p:val>
                                        </p:tav>
                                        <p:tav tm="100000">
                                          <p:val>
                                            <p:strVal val="#ppt_x"/>
                                          </p:val>
                                        </p:tav>
                                      </p:tavLst>
                                    </p:anim>
                                    <p:anim calcmode="lin" valueType="num">
                                      <p:cBhvr>
                                        <p:cTn id="46" dur="500" fill="hold"/>
                                        <p:tgtEl>
                                          <p:spTgt spid="3994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3" name="Object 3"/>
          <p:cNvGraphicFramePr>
            <a:graphicFrameLocks noGrp="1" noChangeAspect="1"/>
          </p:cNvGraphicFramePr>
          <p:nvPr>
            <p:ph idx="1"/>
          </p:nvPr>
        </p:nvGraphicFramePr>
        <p:xfrm>
          <a:off x="2238349" y="1714489"/>
          <a:ext cx="7037387" cy="2376487"/>
        </p:xfrm>
        <a:graphic>
          <a:graphicData uri="http://schemas.openxmlformats.org/presentationml/2006/ole">
            <mc:AlternateContent xmlns:mc="http://schemas.openxmlformats.org/markup-compatibility/2006">
              <mc:Choice xmlns:v="urn:schemas-microsoft-com:vml" Requires="v">
                <p:oleObj spid="_x0000_s44049" name="Visio" r:id="rId4" imgW="4123334" imgH="1392022" progId="Visio.Drawing.11">
                  <p:embed/>
                </p:oleObj>
              </mc:Choice>
              <mc:Fallback>
                <p:oleObj name="Visio" r:id="rId4" imgW="4123334" imgH="1392022" progId="Visio.Drawing.11">
                  <p:embed/>
                  <p:pic>
                    <p:nvPicPr>
                      <p:cNvPr id="0"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8349" y="1714489"/>
                        <a:ext cx="7037387" cy="2376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D9B3D724-CB60-4F64-8494-029150772F12}" type="slidenum">
              <a:rPr lang="en-US" altLang="zh-CN"/>
              <a:pPr>
                <a:defRPr/>
              </a:pPr>
              <a:t>38</a:t>
            </a:fld>
            <a:endParaRPr lang="en-US" altLang="zh-CN"/>
          </a:p>
        </p:txBody>
      </p:sp>
      <p:sp>
        <p:nvSpPr>
          <p:cNvPr id="41031" name="Rectangle 71"/>
          <p:cNvSpPr>
            <a:spLocks noRot="1" noChangeArrowheads="1"/>
          </p:cNvSpPr>
          <p:nvPr/>
        </p:nvSpPr>
        <p:spPr bwMode="auto">
          <a:xfrm>
            <a:off x="1728161" y="980728"/>
            <a:ext cx="8964613" cy="2879725"/>
          </a:xfrm>
          <a:prstGeom prst="rect">
            <a:avLst/>
          </a:prstGeom>
          <a:noFill/>
          <a:ln w="9525">
            <a:noFill/>
            <a:miter lim="800000"/>
            <a:headEnd/>
            <a:tailEnd/>
          </a:ln>
          <a:effectLst/>
        </p:spPr>
        <p:txBody>
          <a:bodyPr/>
          <a:lstStyle/>
          <a:p>
            <a:pPr marL="342900" indent="-342900">
              <a:spcBef>
                <a:spcPct val="20000"/>
              </a:spcBef>
              <a:buClr>
                <a:schemeClr val="hlink"/>
              </a:buClr>
              <a:buSzPct val="75000"/>
              <a:buFont typeface="Wingdings" pitchFamily="2" charset="2"/>
              <a:buChar char="v"/>
            </a:pPr>
            <a:r>
              <a:rPr lang="en-US" altLang="zh-CN" sz="2000" b="1" dirty="0">
                <a:solidFill>
                  <a:schemeClr val="hlink"/>
                </a:solidFill>
              </a:rPr>
              <a:t>Example:</a:t>
            </a:r>
            <a:r>
              <a:rPr lang="en-US" altLang="zh-CN" sz="2000" b="1" dirty="0"/>
              <a:t>                 The asynchronous handshaking consists of seven steps to read a word from memory and receive it in an I/O device.</a:t>
            </a:r>
            <a:r>
              <a:rPr lang="en-US" altLang="zh-CN" sz="2400" dirty="0"/>
              <a:t>   </a:t>
            </a:r>
          </a:p>
        </p:txBody>
      </p:sp>
      <p:sp>
        <p:nvSpPr>
          <p:cNvPr id="41032" name="Text Box 72"/>
          <p:cNvSpPr txBox="1">
            <a:spLocks noChangeArrowheads="1"/>
          </p:cNvSpPr>
          <p:nvPr/>
        </p:nvSpPr>
        <p:spPr bwMode="auto">
          <a:xfrm>
            <a:off x="1919288" y="4286256"/>
            <a:ext cx="8748712" cy="1741488"/>
          </a:xfrm>
          <a:prstGeom prst="rect">
            <a:avLst/>
          </a:prstGeom>
          <a:noFill/>
          <a:ln w="9525">
            <a:noFill/>
            <a:miter lim="800000"/>
            <a:headEnd/>
            <a:tailEnd/>
          </a:ln>
          <a:effectLst/>
        </p:spPr>
        <p:txBody>
          <a:bodyPr>
            <a:spAutoFit/>
          </a:bodyPr>
          <a:lstStyle/>
          <a:p>
            <a:pPr marL="342900" indent="-342900">
              <a:spcBef>
                <a:spcPct val="50000"/>
              </a:spcBef>
              <a:buFontTx/>
              <a:buAutoNum type="arabicPeriod"/>
            </a:pPr>
            <a:r>
              <a:rPr lang="en-US" altLang="zh-CN" b="1" i="1" dirty="0">
                <a:solidFill>
                  <a:srgbClr val="000404"/>
                </a:solidFill>
              </a:rPr>
              <a:t>When memory sees the </a:t>
            </a:r>
            <a:r>
              <a:rPr lang="en-US" altLang="zh-CN" b="1" i="1" dirty="0" err="1">
                <a:solidFill>
                  <a:srgbClr val="000404"/>
                </a:solidFill>
              </a:rPr>
              <a:t>ReadReq</a:t>
            </a:r>
            <a:r>
              <a:rPr lang="en-US" altLang="zh-CN" b="1" i="1" dirty="0">
                <a:solidFill>
                  <a:srgbClr val="000404"/>
                </a:solidFill>
              </a:rPr>
              <a:t> line, it reads the address from the data bus, begin the memory read operation</a:t>
            </a:r>
            <a:r>
              <a:rPr lang="zh-CN" altLang="en-US" b="1" i="1" dirty="0">
                <a:solidFill>
                  <a:srgbClr val="000404"/>
                </a:solidFill>
              </a:rPr>
              <a:t>，</a:t>
            </a:r>
            <a:r>
              <a:rPr lang="en-US" altLang="zh-CN" b="1" i="1" dirty="0">
                <a:solidFill>
                  <a:srgbClr val="000404"/>
                </a:solidFill>
              </a:rPr>
              <a:t>then raises </a:t>
            </a:r>
            <a:r>
              <a:rPr lang="en-US" altLang="zh-CN" b="1" i="1" dirty="0" err="1">
                <a:solidFill>
                  <a:srgbClr val="000404"/>
                </a:solidFill>
              </a:rPr>
              <a:t>Ack</a:t>
            </a:r>
            <a:r>
              <a:rPr lang="en-US" altLang="zh-CN" b="1" i="1" dirty="0">
                <a:solidFill>
                  <a:srgbClr val="000404"/>
                </a:solidFill>
              </a:rPr>
              <a:t> to tell the device that the </a:t>
            </a:r>
            <a:r>
              <a:rPr lang="en-US" altLang="zh-CN" b="1" i="1" dirty="0" err="1">
                <a:solidFill>
                  <a:srgbClr val="000404"/>
                </a:solidFill>
              </a:rPr>
              <a:t>ReadReq</a:t>
            </a:r>
            <a:r>
              <a:rPr lang="en-US" altLang="zh-CN" b="1" i="1" dirty="0">
                <a:solidFill>
                  <a:srgbClr val="000404"/>
                </a:solidFill>
              </a:rPr>
              <a:t> signal has been seen.</a:t>
            </a:r>
          </a:p>
          <a:p>
            <a:pPr marL="342900" indent="-342900">
              <a:spcBef>
                <a:spcPct val="50000"/>
              </a:spcBef>
              <a:buFontTx/>
              <a:buAutoNum type="arabicPeriod"/>
            </a:pPr>
            <a:r>
              <a:rPr lang="en-US" altLang="zh-CN" b="1" i="1" dirty="0">
                <a:solidFill>
                  <a:srgbClr val="000404"/>
                </a:solidFill>
              </a:rPr>
              <a:t> I/O device sees the </a:t>
            </a:r>
            <a:r>
              <a:rPr lang="en-US" altLang="zh-CN" b="1" i="1" dirty="0" err="1">
                <a:solidFill>
                  <a:srgbClr val="000404"/>
                </a:solidFill>
              </a:rPr>
              <a:t>Ack</a:t>
            </a:r>
            <a:r>
              <a:rPr lang="en-US" altLang="zh-CN" b="1" i="1" dirty="0">
                <a:solidFill>
                  <a:srgbClr val="000404"/>
                </a:solidFill>
              </a:rPr>
              <a:t> line high and releases the </a:t>
            </a:r>
            <a:r>
              <a:rPr lang="en-US" altLang="zh-CN" b="1" i="1" dirty="0" err="1">
                <a:solidFill>
                  <a:srgbClr val="000404"/>
                </a:solidFill>
              </a:rPr>
              <a:t>ReadReq</a:t>
            </a:r>
            <a:r>
              <a:rPr lang="en-US" altLang="zh-CN" b="1" i="1" dirty="0">
                <a:solidFill>
                  <a:srgbClr val="000404"/>
                </a:solidFill>
              </a:rPr>
              <a:t> data lines.</a:t>
            </a:r>
          </a:p>
          <a:p>
            <a:pPr marL="342900" indent="-342900">
              <a:spcBef>
                <a:spcPct val="50000"/>
              </a:spcBef>
            </a:pPr>
            <a:r>
              <a:rPr lang="en-US" altLang="zh-CN" b="1" i="1" dirty="0">
                <a:solidFill>
                  <a:srgbClr val="000404"/>
                </a:solidFill>
              </a:rPr>
              <a:t>3.  Memory sees that </a:t>
            </a:r>
            <a:r>
              <a:rPr lang="en-US" altLang="zh-CN" b="1" i="1" dirty="0" err="1">
                <a:solidFill>
                  <a:srgbClr val="000404"/>
                </a:solidFill>
              </a:rPr>
              <a:t>ReadReq</a:t>
            </a:r>
            <a:r>
              <a:rPr lang="en-US" altLang="zh-CN" b="1" i="1" dirty="0">
                <a:solidFill>
                  <a:srgbClr val="000404"/>
                </a:solidFill>
              </a:rPr>
              <a:t> is low and drops the </a:t>
            </a:r>
            <a:r>
              <a:rPr lang="en-US" altLang="zh-CN" b="1" i="1" dirty="0" err="1">
                <a:solidFill>
                  <a:srgbClr val="000404"/>
                </a:solidFill>
              </a:rPr>
              <a:t>Ack</a:t>
            </a:r>
            <a:r>
              <a:rPr lang="en-US" altLang="zh-CN" b="1" i="1" dirty="0">
                <a:solidFill>
                  <a:srgbClr val="000404"/>
                </a:solidFill>
              </a:rPr>
              <a:t> line.</a:t>
            </a:r>
          </a:p>
        </p:txBody>
      </p:sp>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0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40963"/>
                                        </p:tgtEl>
                                        <p:attrNameLst>
                                          <p:attrName>style.visibility</p:attrName>
                                        </p:attrNameLst>
                                      </p:cBhvr>
                                      <p:to>
                                        <p:strVal val="visible"/>
                                      </p:to>
                                    </p:set>
                                    <p:animEffect transition="in" filter="dissolve">
                                      <p:cBhvr>
                                        <p:cTn id="11" dur="500"/>
                                        <p:tgtEl>
                                          <p:spTgt spid="4096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1032"/>
                                        </p:tgtEl>
                                        <p:attrNameLst>
                                          <p:attrName>style.visibility</p:attrName>
                                        </p:attrNameLst>
                                      </p:cBhvr>
                                      <p:to>
                                        <p:strVal val="visible"/>
                                      </p:to>
                                    </p:set>
                                    <p:animEffect transition="in" filter="dissolve">
                                      <p:cBhvr>
                                        <p:cTn id="16" dur="500"/>
                                        <p:tgtEl>
                                          <p:spTgt spid="41032"/>
                                        </p:tgtEl>
                                      </p:cBhvr>
                                    </p:animEffect>
                                  </p:childTnLst>
                                  <p:subTnLst>
                                    <p:set>
                                      <p:cBhvr override="childStyle">
                                        <p:cTn dur="1" fill="hold" display="0" masterRel="nextClick" afterEffect="1"/>
                                        <p:tgtEl>
                                          <p:spTgt spid="4103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1" grpId="0" autoUpdateAnimBg="0"/>
      <p:bldP spid="41032"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0771" name="Object 3"/>
          <p:cNvGraphicFramePr>
            <a:graphicFrameLocks noGrp="1" noChangeAspect="1"/>
          </p:cNvGraphicFramePr>
          <p:nvPr>
            <p:ph idx="1"/>
          </p:nvPr>
        </p:nvGraphicFramePr>
        <p:xfrm>
          <a:off x="2252664" y="1484314"/>
          <a:ext cx="7037387" cy="2376487"/>
        </p:xfrm>
        <a:graphic>
          <a:graphicData uri="http://schemas.openxmlformats.org/presentationml/2006/ole">
            <mc:AlternateContent xmlns:mc="http://schemas.openxmlformats.org/markup-compatibility/2006">
              <mc:Choice xmlns:v="urn:schemas-microsoft-com:vml" Requires="v">
                <p:oleObj spid="_x0000_s45073" name="Visio" r:id="rId4" imgW="4123334" imgH="1392022" progId="Visio.Drawing.11">
                  <p:embed/>
                </p:oleObj>
              </mc:Choice>
              <mc:Fallback>
                <p:oleObj name="Visio" r:id="rId4" imgW="4123334" imgH="1392022" progId="Visio.Drawing.11">
                  <p:embed/>
                  <p:pic>
                    <p:nvPicPr>
                      <p:cNvPr id="0"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2664" y="1484314"/>
                        <a:ext cx="7037387" cy="2376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E5434824-5133-4CE3-AC40-0B568A17B365}" type="slidenum">
              <a:rPr lang="en-US" altLang="zh-CN"/>
              <a:pPr>
                <a:defRPr/>
              </a:pPr>
              <a:t>39</a:t>
            </a:fld>
            <a:endParaRPr lang="en-US" altLang="zh-CN"/>
          </a:p>
        </p:txBody>
      </p:sp>
      <p:sp>
        <p:nvSpPr>
          <p:cNvPr id="160770" name="Text Box 2"/>
          <p:cNvSpPr txBox="1">
            <a:spLocks noChangeArrowheads="1"/>
          </p:cNvSpPr>
          <p:nvPr/>
        </p:nvSpPr>
        <p:spPr bwMode="auto">
          <a:xfrm>
            <a:off x="1919288" y="3933826"/>
            <a:ext cx="8748712" cy="2428875"/>
          </a:xfrm>
          <a:prstGeom prst="rect">
            <a:avLst/>
          </a:prstGeom>
          <a:noFill/>
          <a:ln w="9525">
            <a:noFill/>
            <a:miter lim="800000"/>
            <a:headEnd/>
            <a:tailEnd/>
          </a:ln>
          <a:effectLst/>
        </p:spPr>
        <p:txBody>
          <a:bodyPr>
            <a:spAutoFit/>
          </a:bodyPr>
          <a:lstStyle/>
          <a:p>
            <a:pPr marL="342900" indent="-342900">
              <a:spcBef>
                <a:spcPct val="50000"/>
              </a:spcBef>
              <a:buFontTx/>
              <a:buAutoNum type="arabicPeriod" startAt="4"/>
            </a:pPr>
            <a:r>
              <a:rPr lang="en-US" altLang="zh-CN" b="1" i="1">
                <a:solidFill>
                  <a:srgbClr val="000404"/>
                </a:solidFill>
              </a:rPr>
              <a:t>When the memory has the data ready, it places the data on the data lines and raises DataRdy.</a:t>
            </a:r>
          </a:p>
          <a:p>
            <a:pPr marL="342900" indent="-342900">
              <a:spcBef>
                <a:spcPct val="50000"/>
              </a:spcBef>
            </a:pPr>
            <a:r>
              <a:rPr lang="en-US" altLang="zh-CN" b="1" i="1">
                <a:solidFill>
                  <a:srgbClr val="000404"/>
                </a:solidFill>
              </a:rPr>
              <a:t>5.  The I/O device sees DataRdy, reads the data from the bus , and signals that it has the data by raising ACK. </a:t>
            </a:r>
          </a:p>
          <a:p>
            <a:pPr marL="342900" indent="-342900">
              <a:spcBef>
                <a:spcPct val="50000"/>
              </a:spcBef>
              <a:buFontTx/>
              <a:buAutoNum type="arabicPeriod" startAt="6"/>
            </a:pPr>
            <a:r>
              <a:rPr lang="en-US" altLang="zh-CN" b="1" i="1">
                <a:solidFill>
                  <a:srgbClr val="000404"/>
                </a:solidFill>
              </a:rPr>
              <a:t>The memory sees Ack signals, drops DataRdy, and releases the data lines.</a:t>
            </a:r>
          </a:p>
          <a:p>
            <a:pPr marL="342900" indent="-342900">
              <a:spcBef>
                <a:spcPct val="50000"/>
              </a:spcBef>
            </a:pPr>
            <a:r>
              <a:rPr lang="en-US" altLang="zh-CN" b="1" i="1">
                <a:solidFill>
                  <a:srgbClr val="000404"/>
                </a:solidFill>
              </a:rPr>
              <a:t>7.  Finally, the I/O device, seeing DataRdy go low, drops the ACK line, which indicates that the transmission is completed.</a:t>
            </a:r>
          </a:p>
        </p:txBody>
      </p:sp>
      <p:sp>
        <p:nvSpPr>
          <p:cNvPr id="160772" name="Rectangle 4"/>
          <p:cNvSpPr>
            <a:spLocks noRot="1" noChangeArrowheads="1"/>
          </p:cNvSpPr>
          <p:nvPr/>
        </p:nvSpPr>
        <p:spPr bwMode="auto">
          <a:xfrm>
            <a:off x="1524001" y="620714"/>
            <a:ext cx="8964613" cy="2879725"/>
          </a:xfrm>
          <a:prstGeom prst="rect">
            <a:avLst/>
          </a:prstGeom>
          <a:noFill/>
          <a:ln w="9525">
            <a:noFill/>
            <a:miter lim="800000"/>
            <a:headEnd/>
            <a:tailEnd/>
          </a:ln>
          <a:effectLst/>
        </p:spPr>
        <p:txBody>
          <a:bodyPr/>
          <a:lstStyle/>
          <a:p>
            <a:pPr marL="342900" indent="-342900">
              <a:spcBef>
                <a:spcPct val="20000"/>
              </a:spcBef>
              <a:buClr>
                <a:schemeClr val="hlink"/>
              </a:buClr>
              <a:buSzPct val="75000"/>
              <a:buFont typeface="Wingdings" pitchFamily="2" charset="2"/>
              <a:buChar char="v"/>
            </a:pPr>
            <a:r>
              <a:rPr lang="en-US" altLang="zh-CN" sz="2000" b="1" dirty="0">
                <a:solidFill>
                  <a:schemeClr val="hlink"/>
                </a:solidFill>
              </a:rPr>
              <a:t>Example:</a:t>
            </a:r>
            <a:r>
              <a:rPr lang="en-US" altLang="zh-CN" sz="2000" b="1" dirty="0"/>
              <a:t>                  The asynchronous handshaking consists of seven steps to read a word from memory and receive it in an I/O device.</a:t>
            </a:r>
            <a:r>
              <a:rPr lang="en-US" altLang="zh-CN" sz="2400" dirty="0"/>
              <a:t>   </a:t>
            </a:r>
          </a:p>
        </p:txBody>
      </p:sp>
      <p:sp>
        <p:nvSpPr>
          <p:cNvPr id="45062" name="Line 6"/>
          <p:cNvSpPr>
            <a:spLocks noChangeShapeType="1"/>
          </p:cNvSpPr>
          <p:nvPr/>
        </p:nvSpPr>
        <p:spPr bwMode="auto">
          <a:xfrm flipH="1">
            <a:off x="6167438" y="1341439"/>
            <a:ext cx="12700" cy="2016125"/>
          </a:xfrm>
          <a:prstGeom prst="line">
            <a:avLst/>
          </a:prstGeom>
          <a:noFill/>
          <a:ln w="28575">
            <a:solidFill>
              <a:srgbClr val="FF3300"/>
            </a:solidFill>
            <a:prstDash val="dash"/>
            <a:round/>
            <a:headEnd/>
            <a:tailEnd/>
          </a:ln>
          <a:effectLst/>
        </p:spPr>
        <p:txBody>
          <a:bodyPr/>
          <a:lstStyle/>
          <a:p>
            <a:endParaRPr lang="zh-CN" altLang="en-US"/>
          </a:p>
        </p:txBody>
      </p:sp>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07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60771"/>
                                        </p:tgtEl>
                                        <p:attrNameLst>
                                          <p:attrName>style.visibility</p:attrName>
                                        </p:attrNameLst>
                                      </p:cBhvr>
                                      <p:to>
                                        <p:strVal val="visible"/>
                                      </p:to>
                                    </p:set>
                                    <p:animEffect transition="in" filter="dissolve">
                                      <p:cBhvr>
                                        <p:cTn id="11" dur="500"/>
                                        <p:tgtEl>
                                          <p:spTgt spid="16077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60770"/>
                                        </p:tgtEl>
                                        <p:attrNameLst>
                                          <p:attrName>style.visibility</p:attrName>
                                        </p:attrNameLst>
                                      </p:cBhvr>
                                      <p:to>
                                        <p:strVal val="visible"/>
                                      </p:to>
                                    </p:set>
                                    <p:animEffect transition="in" filter="dissolve">
                                      <p:cBhvr>
                                        <p:cTn id="16" dur="500"/>
                                        <p:tgtEl>
                                          <p:spTgt spid="160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0" grpId="0" autoUpdateAnimBg="0"/>
      <p:bldP spid="16077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Rot="1" noChangeArrowheads="1"/>
          </p:cNvSpPr>
          <p:nvPr>
            <p:ph type="body" sz="half" idx="1"/>
          </p:nvPr>
        </p:nvSpPr>
        <p:spPr>
          <a:xfrm>
            <a:off x="5167306" y="0"/>
            <a:ext cx="5321306" cy="1341438"/>
          </a:xfrm>
        </p:spPr>
        <p:txBody>
          <a:bodyPr anchor="b"/>
          <a:lstStyle/>
          <a:p>
            <a:pPr marL="0" indent="0">
              <a:spcBef>
                <a:spcPct val="0"/>
              </a:spcBef>
              <a:buNone/>
              <a:defRPr/>
            </a:pPr>
            <a:r>
              <a:rPr lang="en-US" altLang="zh-CN" sz="3600" b="1" dirty="0">
                <a:solidFill>
                  <a:schemeClr val="tx2"/>
                </a:solidFill>
                <a:effectLst>
                  <a:outerShdw blurRad="38100" dist="38100" dir="2700000" algn="tl">
                    <a:srgbClr val="C0C0C0"/>
                  </a:outerShdw>
                </a:effectLst>
                <a:latin typeface="+mj-lt"/>
                <a:ea typeface="+mj-ea"/>
                <a:cs typeface="+mj-cs"/>
              </a:rPr>
              <a:t>A typical collection </a:t>
            </a:r>
          </a:p>
          <a:p>
            <a:pPr marL="0" indent="0">
              <a:spcBef>
                <a:spcPct val="0"/>
              </a:spcBef>
              <a:buNone/>
              <a:defRPr/>
            </a:pPr>
            <a:r>
              <a:rPr lang="en-US" altLang="zh-CN" sz="3600" b="1" dirty="0">
                <a:solidFill>
                  <a:schemeClr val="tx2"/>
                </a:solidFill>
                <a:effectLst>
                  <a:outerShdw blurRad="38100" dist="38100" dir="2700000" algn="tl">
                    <a:srgbClr val="C0C0C0"/>
                  </a:outerShdw>
                </a:effectLst>
                <a:latin typeface="+mj-lt"/>
                <a:ea typeface="+mj-ea"/>
                <a:cs typeface="+mj-cs"/>
              </a:rPr>
              <a:t>of I/O devices</a:t>
            </a:r>
          </a:p>
        </p:txBody>
      </p:sp>
      <p:graphicFrame>
        <p:nvGraphicFramePr>
          <p:cNvPr id="9223" name="Object 7"/>
          <p:cNvGraphicFramePr>
            <a:graphicFrameLocks noGrp="1" noChangeAspect="1"/>
          </p:cNvGraphicFramePr>
          <p:nvPr>
            <p:ph sz="half" idx="2"/>
          </p:nvPr>
        </p:nvGraphicFramePr>
        <p:xfrm>
          <a:off x="1993900" y="1341438"/>
          <a:ext cx="8204200" cy="4584700"/>
        </p:xfrm>
        <a:graphic>
          <a:graphicData uri="http://schemas.openxmlformats.org/presentationml/2006/ole">
            <mc:AlternateContent xmlns:mc="http://schemas.openxmlformats.org/markup-compatibility/2006">
              <mc:Choice xmlns:v="urn:schemas-microsoft-com:vml" Requires="v">
                <p:oleObj spid="_x0000_s8210" name="Visio" r:id="rId4" imgW="4249217" imgH="2374697" progId="Visio.Drawing.11">
                  <p:embed/>
                </p:oleObj>
              </mc:Choice>
              <mc:Fallback>
                <p:oleObj name="Visio" r:id="rId4" imgW="4249217" imgH="2374697" progId="Visio.Drawing.11">
                  <p:embed/>
                  <p:pic>
                    <p:nvPicPr>
                      <p:cNvPr id="0" name="Object 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3900" y="1341438"/>
                        <a:ext cx="8204200" cy="458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 name="灯片编号占位符 6"/>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BE51DEDA-3EAA-48CF-8393-6FD506BCB086}" type="slidenum">
              <a:rPr lang="en-US" altLang="zh-CN"/>
              <a:pPr>
                <a:defRPr/>
              </a:pPr>
              <a:t>4</a:t>
            </a:fld>
            <a:endParaRPr lang="en-US" altLang="zh-CN"/>
          </a:p>
        </p:txBody>
      </p:sp>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223"/>
                                        </p:tgtEl>
                                        <p:attrNameLst>
                                          <p:attrName>style.visibility</p:attrName>
                                        </p:attrNameLst>
                                      </p:cBhvr>
                                      <p:to>
                                        <p:strVal val="visible"/>
                                      </p:to>
                                    </p:set>
                                    <p:animEffect transition="in" filter="dissolve">
                                      <p:cBhvr>
                                        <p:cTn id="7" dur="500"/>
                                        <p:tgtEl>
                                          <p:spTgt spid="9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2" name="Object 4"/>
          <p:cNvGraphicFramePr>
            <a:graphicFrameLocks noGrp="1" noChangeAspect="1"/>
          </p:cNvGraphicFramePr>
          <p:nvPr>
            <p:ph sz="half" idx="2"/>
            <p:extLst>
              <p:ext uri="{D42A27DB-BD31-4B8C-83A1-F6EECF244321}">
                <p14:modId xmlns:p14="http://schemas.microsoft.com/office/powerpoint/2010/main" val="2884924966"/>
              </p:ext>
            </p:extLst>
          </p:nvPr>
        </p:nvGraphicFramePr>
        <p:xfrm>
          <a:off x="5013324" y="326882"/>
          <a:ext cx="5619179" cy="5694508"/>
        </p:xfrm>
        <a:graphic>
          <a:graphicData uri="http://schemas.openxmlformats.org/presentationml/2006/ole">
            <mc:AlternateContent xmlns:mc="http://schemas.openxmlformats.org/markup-compatibility/2006">
              <mc:Choice xmlns:v="urn:schemas-microsoft-com:vml" Requires="v">
                <p:oleObj spid="_x0000_s46098" name="Visio" r:id="rId4" imgW="4628083" imgH="4689653" progId="Visio.Drawing.11">
                  <p:embed/>
                </p:oleObj>
              </mc:Choice>
              <mc:Fallback>
                <p:oleObj name="Visio" r:id="rId4" imgW="4628083" imgH="4689653" progId="Visio.Drawing.11">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3324" y="326882"/>
                        <a:ext cx="5619179" cy="5694508"/>
                      </a:xfrm>
                      <a:prstGeom prst="rect">
                        <a:avLst/>
                      </a:prstGeom>
                      <a:noFill/>
                      <a:ln>
                        <a:noFill/>
                      </a:ln>
                      <a:effectLst/>
                      <a:extLst/>
                    </p:spPr>
                  </p:pic>
                </p:oleObj>
              </mc:Fallback>
            </mc:AlternateContent>
          </a:graphicData>
        </a:graphic>
      </p:graphicFrame>
      <p:sp>
        <p:nvSpPr>
          <p:cNvPr id="43015" name="Rectangle 7"/>
          <p:cNvSpPr>
            <a:spLocks noRot="1" noChangeArrowheads="1"/>
          </p:cNvSpPr>
          <p:nvPr/>
        </p:nvSpPr>
        <p:spPr bwMode="auto">
          <a:xfrm>
            <a:off x="1127448" y="1341438"/>
            <a:ext cx="3600128" cy="5256212"/>
          </a:xfrm>
          <a:prstGeom prst="rect">
            <a:avLst/>
          </a:prstGeom>
          <a:noFill/>
          <a:ln w="9525">
            <a:noFill/>
            <a:miter lim="800000"/>
            <a:headEnd/>
            <a:tailEnd/>
          </a:ln>
          <a:effectLst/>
        </p:spPr>
        <p:txBody>
          <a:bodyPr/>
          <a:lstStyle/>
          <a:p>
            <a:pPr marL="342900" indent="-342900">
              <a:spcBef>
                <a:spcPct val="20000"/>
              </a:spcBef>
              <a:buClr>
                <a:schemeClr val="hlink"/>
              </a:buClr>
              <a:buSzPct val="75000"/>
              <a:buFont typeface="Wingdings" pitchFamily="2" charset="2"/>
              <a:buChar char="v"/>
            </a:pPr>
            <a:r>
              <a:rPr lang="en-US" altLang="zh-CN" sz="2400" dirty="0"/>
              <a:t>These finite state machines implement the control  for handshaking protocol illustrated in former example.</a:t>
            </a:r>
          </a:p>
          <a:p>
            <a:pPr marL="342900" indent="-342900">
              <a:spcBef>
                <a:spcPct val="20000"/>
              </a:spcBef>
              <a:buClr>
                <a:schemeClr val="hlink"/>
              </a:buClr>
              <a:buSzPct val="75000"/>
            </a:pPr>
            <a:r>
              <a:rPr lang="en-US" altLang="zh-CN" sz="2800" dirty="0"/>
              <a:t>    </a:t>
            </a:r>
          </a:p>
        </p:txBody>
      </p:sp>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43015"/>
                                        </p:tgtEl>
                                        <p:attrNameLst>
                                          <p:attrName>style.visibility</p:attrName>
                                        </p:attrNameLst>
                                      </p:cBhvr>
                                      <p:to>
                                        <p:strVal val="visible"/>
                                      </p:to>
                                    </p:set>
                                    <p:anim calcmode="lin" valueType="num">
                                      <p:cBhvr>
                                        <p:cTn id="7" dur="1000" fill="hold"/>
                                        <p:tgtEl>
                                          <p:spTgt spid="43015"/>
                                        </p:tgtEl>
                                        <p:attrNameLst>
                                          <p:attrName>ppt_x</p:attrName>
                                        </p:attrNameLst>
                                      </p:cBhvr>
                                      <p:tavLst>
                                        <p:tav tm="0">
                                          <p:val>
                                            <p:strVal val="#ppt_x-.2"/>
                                          </p:val>
                                        </p:tav>
                                        <p:tav tm="100000">
                                          <p:val>
                                            <p:strVal val="#ppt_x"/>
                                          </p:val>
                                        </p:tav>
                                      </p:tavLst>
                                    </p:anim>
                                    <p:anim calcmode="lin" valueType="num">
                                      <p:cBhvr>
                                        <p:cTn id="8" dur="1000" fill="hold"/>
                                        <p:tgtEl>
                                          <p:spTgt spid="43015"/>
                                        </p:tgtEl>
                                        <p:attrNameLst>
                                          <p:attrName>ppt_y</p:attrName>
                                        </p:attrNameLst>
                                      </p:cBhvr>
                                      <p:tavLst>
                                        <p:tav tm="0">
                                          <p:val>
                                            <p:strVal val="#ppt_y"/>
                                          </p:val>
                                        </p:tav>
                                        <p:tav tm="100000">
                                          <p:val>
                                            <p:strVal val="#ppt_y"/>
                                          </p:val>
                                        </p:tav>
                                      </p:tavLst>
                                    </p:anim>
                                    <p:animEffect transition="in" filter="wipe(right)" prLst="gradientSize: 0.1">
                                      <p:cBhvr>
                                        <p:cTn id="9" dur="1000"/>
                                        <p:tgtEl>
                                          <p:spTgt spid="4301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43012"/>
                                        </p:tgtEl>
                                        <p:attrNameLst>
                                          <p:attrName>style.visibility</p:attrName>
                                        </p:attrNameLst>
                                      </p:cBhvr>
                                      <p:to>
                                        <p:strVal val="visible"/>
                                      </p:to>
                                    </p:set>
                                    <p:animEffect transition="in" filter="dissolve">
                                      <p:cBhvr>
                                        <p:cTn id="14" dur="500"/>
                                        <p:tgtEl>
                                          <p:spTgt spid="43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body" sz="half" idx="1"/>
          </p:nvPr>
        </p:nvSpPr>
        <p:spPr>
          <a:xfrm>
            <a:off x="1774825" y="492679"/>
            <a:ext cx="8610600" cy="3794125"/>
          </a:xfrm>
          <a:noFill/>
        </p:spPr>
        <p:txBody>
          <a:bodyPr/>
          <a:lstStyle/>
          <a:p>
            <a:pPr eaLnBrk="1" hangingPunct="1">
              <a:lnSpc>
                <a:spcPct val="90000"/>
              </a:lnSpc>
            </a:pPr>
            <a:r>
              <a:rPr lang="en-US" altLang="zh-CN" sz="2800" b="1" dirty="0">
                <a:solidFill>
                  <a:srgbClr val="000404"/>
                </a:solidFill>
                <a:latin typeface="Comic Sans MS" pitchFamily="66" charset="0"/>
              </a:rPr>
              <a:t>               Obtaining Access to the Bus</a:t>
            </a:r>
          </a:p>
          <a:p>
            <a:pPr lvl="1" eaLnBrk="1" hangingPunct="1">
              <a:lnSpc>
                <a:spcPct val="90000"/>
              </a:lnSpc>
            </a:pPr>
            <a:r>
              <a:rPr lang="en-US" altLang="zh-CN" sz="2400" dirty="0" smtClean="0"/>
              <a:t> </a:t>
            </a:r>
            <a:r>
              <a:rPr lang="en-US" altLang="zh-CN" sz="2400" dirty="0"/>
              <a:t>“Without any control, multiple device desiring to </a:t>
            </a:r>
          </a:p>
          <a:p>
            <a:pPr lvl="1" eaLnBrk="1" hangingPunct="1">
              <a:lnSpc>
                <a:spcPct val="90000"/>
              </a:lnSpc>
              <a:buFont typeface="Wingdings" pitchFamily="2" charset="2"/>
              <a:buNone/>
            </a:pPr>
            <a:r>
              <a:rPr lang="en-US" altLang="zh-CN" sz="2400" dirty="0"/>
              <a:t>     communicate could each try to assert the control and    </a:t>
            </a:r>
          </a:p>
          <a:p>
            <a:pPr lvl="1" eaLnBrk="1" hangingPunct="1">
              <a:lnSpc>
                <a:spcPct val="90000"/>
              </a:lnSpc>
              <a:buFont typeface="Wingdings" pitchFamily="2" charset="2"/>
              <a:buNone/>
            </a:pPr>
            <a:r>
              <a:rPr lang="en-US" altLang="zh-CN" sz="2400" dirty="0"/>
              <a:t>     data lines for different transfers!”</a:t>
            </a:r>
          </a:p>
          <a:p>
            <a:pPr lvl="1" eaLnBrk="1" hangingPunct="1">
              <a:lnSpc>
                <a:spcPct val="90000"/>
              </a:lnSpc>
            </a:pPr>
            <a:r>
              <a:rPr lang="en-US" altLang="zh-CN" sz="2400" dirty="0"/>
              <a:t> </a:t>
            </a:r>
            <a:r>
              <a:rPr lang="en-US" altLang="zh-CN" sz="2400" dirty="0" err="1"/>
              <a:t>So,a</a:t>
            </a:r>
            <a:r>
              <a:rPr lang="en-US" altLang="zh-CN" sz="2400" dirty="0"/>
              <a:t> bus master is needed. Bus masters initiate and control all bus requests.</a:t>
            </a:r>
          </a:p>
          <a:p>
            <a:pPr lvl="1" eaLnBrk="1" hangingPunct="1">
              <a:lnSpc>
                <a:spcPct val="90000"/>
              </a:lnSpc>
              <a:buFont typeface="Wingdings" pitchFamily="2" charset="2"/>
              <a:buNone/>
            </a:pPr>
            <a:r>
              <a:rPr lang="en-US" altLang="zh-CN" sz="2400" dirty="0"/>
              <a:t>      </a:t>
            </a:r>
            <a:r>
              <a:rPr lang="en-US" altLang="zh-CN" b="1" dirty="0" smtClean="0">
                <a:solidFill>
                  <a:srgbClr val="000404"/>
                </a:solidFill>
              </a:rPr>
              <a:t>e.g., processor is always a bus master.</a:t>
            </a:r>
          </a:p>
          <a:p>
            <a:pPr lvl="1" eaLnBrk="1" hangingPunct="1">
              <a:lnSpc>
                <a:spcPct val="90000"/>
              </a:lnSpc>
            </a:pPr>
            <a:r>
              <a:rPr lang="en-US" altLang="zh-CN" sz="2400" dirty="0"/>
              <a:t>Example: the initial steps in a bus transaction with a </a:t>
            </a:r>
          </a:p>
          <a:p>
            <a:pPr lvl="1" eaLnBrk="1" hangingPunct="1">
              <a:lnSpc>
                <a:spcPct val="90000"/>
              </a:lnSpc>
              <a:buFont typeface="Wingdings" pitchFamily="2" charset="2"/>
              <a:buNone/>
            </a:pPr>
            <a:r>
              <a:rPr lang="en-US" altLang="zh-CN" sz="2400" dirty="0"/>
              <a:t>      single master (the processor).</a:t>
            </a:r>
            <a:endParaRPr lang="en-US" altLang="zh-CN" sz="2400" i="1" dirty="0"/>
          </a:p>
        </p:txBody>
      </p:sp>
      <p:graphicFrame>
        <p:nvGraphicFramePr>
          <p:cNvPr id="195587" name="Object 3"/>
          <p:cNvGraphicFramePr>
            <a:graphicFrameLocks noGrp="1" noChangeAspect="1"/>
          </p:cNvGraphicFramePr>
          <p:nvPr>
            <p:ph sz="half" idx="2"/>
          </p:nvPr>
        </p:nvGraphicFramePr>
        <p:xfrm>
          <a:off x="1774825" y="4892675"/>
          <a:ext cx="6553200" cy="1416050"/>
        </p:xfrm>
        <a:graphic>
          <a:graphicData uri="http://schemas.openxmlformats.org/presentationml/2006/ole">
            <mc:AlternateContent xmlns:mc="http://schemas.openxmlformats.org/markup-compatibility/2006">
              <mc:Choice xmlns:v="urn:schemas-microsoft-com:vml" Requires="v">
                <p:oleObj spid="_x0000_s47123" name="Visio" r:id="rId4" imgW="4371442" imgH="945185" progId="Visio.Drawing.11">
                  <p:embed/>
                </p:oleObj>
              </mc:Choice>
              <mc:Fallback>
                <p:oleObj name="Visio" r:id="rId4" imgW="4371442" imgH="945185" progId="Visio.Drawing.11">
                  <p:embed/>
                  <p:pic>
                    <p:nvPicPr>
                      <p:cNvPr id="0"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825" y="4892675"/>
                        <a:ext cx="6553200" cy="141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灯片编号占位符 6"/>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AB58F00F-F58D-4E73-B81E-ADD84B8D8191}" type="slidenum">
              <a:rPr lang="en-US" altLang="zh-CN"/>
              <a:pPr>
                <a:defRPr/>
              </a:pPr>
              <a:t>41</a:t>
            </a:fld>
            <a:endParaRPr lang="en-US" altLang="zh-CN"/>
          </a:p>
        </p:txBody>
      </p:sp>
      <p:sp>
        <p:nvSpPr>
          <p:cNvPr id="195588" name="Text Box 4"/>
          <p:cNvSpPr txBox="1">
            <a:spLocks noChangeArrowheads="1"/>
          </p:cNvSpPr>
          <p:nvPr/>
        </p:nvSpPr>
        <p:spPr bwMode="auto">
          <a:xfrm>
            <a:off x="8331201" y="4292601"/>
            <a:ext cx="2085975" cy="1558925"/>
          </a:xfrm>
          <a:prstGeom prst="rect">
            <a:avLst/>
          </a:prstGeom>
          <a:noFill/>
          <a:ln w="9525">
            <a:noFill/>
            <a:miter lim="800000"/>
            <a:headEnd/>
            <a:tailEnd/>
          </a:ln>
          <a:effectLst/>
        </p:spPr>
        <p:txBody>
          <a:bodyPr>
            <a:spAutoFit/>
          </a:bodyPr>
          <a:lstStyle/>
          <a:p>
            <a:pPr>
              <a:spcBef>
                <a:spcPct val="50000"/>
              </a:spcBef>
            </a:pPr>
            <a:r>
              <a:rPr lang="en-US" altLang="zh-CN" sz="1600" b="1" i="1">
                <a:solidFill>
                  <a:srgbClr val="000404"/>
                </a:solidFill>
              </a:rPr>
              <a:t>First, the device generates a bus request to indicate to the processor that it wants to use the bus.</a:t>
            </a:r>
          </a:p>
        </p:txBody>
      </p:sp>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95587"/>
                                        </p:tgtEl>
                                        <p:attrNameLst>
                                          <p:attrName>style.visibility</p:attrName>
                                        </p:attrNameLst>
                                      </p:cBhvr>
                                      <p:to>
                                        <p:strVal val="visible"/>
                                      </p:to>
                                    </p:set>
                                    <p:animEffect transition="in" filter="dissolve">
                                      <p:cBhvr>
                                        <p:cTn id="7" dur="500"/>
                                        <p:tgtEl>
                                          <p:spTgt spid="195587"/>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95588"/>
                                        </p:tgtEl>
                                        <p:attrNameLst>
                                          <p:attrName>style.visibility</p:attrName>
                                        </p:attrNameLst>
                                      </p:cBhvr>
                                      <p:to>
                                        <p:strVal val="visible"/>
                                      </p:to>
                                    </p:set>
                                    <p:animEffect transition="in" filter="dissolve">
                                      <p:cBhvr>
                                        <p:cTn id="11" dur="500"/>
                                        <p:tgtEl>
                                          <p:spTgt spid="195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8"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6613" name="Object 5"/>
          <p:cNvGraphicFramePr>
            <a:graphicFrameLocks noGrp="1" noChangeAspect="1"/>
          </p:cNvGraphicFramePr>
          <p:nvPr>
            <p:ph sz="quarter" idx="2"/>
          </p:nvPr>
        </p:nvGraphicFramePr>
        <p:xfrm>
          <a:off x="2063750" y="706438"/>
          <a:ext cx="7200900" cy="1555750"/>
        </p:xfrm>
        <a:graphic>
          <a:graphicData uri="http://schemas.openxmlformats.org/presentationml/2006/ole">
            <mc:AlternateContent xmlns:mc="http://schemas.openxmlformats.org/markup-compatibility/2006">
              <mc:Choice xmlns:v="urn:schemas-microsoft-com:vml" Requires="v">
                <p:oleObj spid="_x0000_s48160" name="Visio" r:id="rId3" imgW="4371442" imgH="945185" progId="Visio.Drawing.11">
                  <p:embed/>
                </p:oleObj>
              </mc:Choice>
              <mc:Fallback>
                <p:oleObj name="Visio" r:id="rId3" imgW="4371442" imgH="945185" progId="Visio.Drawing.11">
                  <p:embed/>
                  <p:pic>
                    <p:nvPicPr>
                      <p:cNvPr id="0"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0" y="706438"/>
                        <a:ext cx="7200900" cy="155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96614" name="Object 6"/>
          <p:cNvGraphicFramePr>
            <a:graphicFrameLocks noGrp="1" noChangeAspect="1"/>
          </p:cNvGraphicFramePr>
          <p:nvPr>
            <p:ph sz="quarter" idx="3"/>
          </p:nvPr>
        </p:nvGraphicFramePr>
        <p:xfrm>
          <a:off x="2012950" y="3573464"/>
          <a:ext cx="7308850" cy="1584325"/>
        </p:xfrm>
        <a:graphic>
          <a:graphicData uri="http://schemas.openxmlformats.org/presentationml/2006/ole">
            <mc:AlternateContent xmlns:mc="http://schemas.openxmlformats.org/markup-compatibility/2006">
              <mc:Choice xmlns:v="urn:schemas-microsoft-com:vml" Requires="v">
                <p:oleObj spid="_x0000_s48161" name="Visio" r:id="rId5" imgW="4371442" imgH="948233" progId="Visio.Drawing.11">
                  <p:embed/>
                </p:oleObj>
              </mc:Choice>
              <mc:Fallback>
                <p:oleObj name="Visio" r:id="rId5" imgW="4371442" imgH="948233" progId="Visio.Drawing.11">
                  <p:embed/>
                  <p:pic>
                    <p:nvPicPr>
                      <p:cNvPr id="0" name="Object 6"/>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2950" y="3573464"/>
                        <a:ext cx="7308850" cy="158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 name="灯片编号占位符 7"/>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56482F2F-56A9-425D-B836-5F1351D3D67D}" type="slidenum">
              <a:rPr lang="en-US" altLang="zh-CN"/>
              <a:pPr>
                <a:defRPr/>
              </a:pPr>
              <a:t>42</a:t>
            </a:fld>
            <a:endParaRPr lang="en-US" altLang="zh-CN"/>
          </a:p>
        </p:txBody>
      </p:sp>
      <p:sp>
        <p:nvSpPr>
          <p:cNvPr id="196610" name="Text Box 2"/>
          <p:cNvSpPr txBox="1">
            <a:spLocks noChangeArrowheads="1"/>
          </p:cNvSpPr>
          <p:nvPr/>
        </p:nvSpPr>
        <p:spPr bwMode="auto">
          <a:xfrm>
            <a:off x="1847850" y="2420939"/>
            <a:ext cx="8820150" cy="915987"/>
          </a:xfrm>
          <a:prstGeom prst="rect">
            <a:avLst/>
          </a:prstGeom>
          <a:noFill/>
          <a:ln w="9525">
            <a:noFill/>
            <a:miter lim="800000"/>
            <a:headEnd/>
            <a:tailEnd/>
          </a:ln>
          <a:effectLst/>
        </p:spPr>
        <p:txBody>
          <a:bodyPr>
            <a:spAutoFit/>
          </a:bodyPr>
          <a:lstStyle/>
          <a:p>
            <a:pPr>
              <a:spcBef>
                <a:spcPct val="50000"/>
              </a:spcBef>
            </a:pPr>
            <a:r>
              <a:rPr lang="en-US" altLang="zh-CN" b="1" i="1">
                <a:solidFill>
                  <a:srgbClr val="000404"/>
                </a:solidFill>
              </a:rPr>
              <a:t>The processor responds and generates appropriate bus control signals. For example, if the devices wants to perform output from memory, the processor  asserts the read request lines to memory.</a:t>
            </a:r>
          </a:p>
        </p:txBody>
      </p:sp>
      <p:sp>
        <p:nvSpPr>
          <p:cNvPr id="48134" name="Text Box 3"/>
          <p:cNvSpPr txBox="1">
            <a:spLocks noChangeArrowheads="1"/>
          </p:cNvSpPr>
          <p:nvPr/>
        </p:nvSpPr>
        <p:spPr bwMode="auto">
          <a:xfrm>
            <a:off x="6456364" y="5373688"/>
            <a:ext cx="4211637" cy="366712"/>
          </a:xfrm>
          <a:prstGeom prst="rect">
            <a:avLst/>
          </a:prstGeom>
          <a:noFill/>
          <a:ln w="9525">
            <a:noFill/>
            <a:miter lim="800000"/>
            <a:headEnd/>
            <a:tailEnd/>
          </a:ln>
          <a:effectLst/>
        </p:spPr>
        <p:txBody>
          <a:bodyPr>
            <a:spAutoFit/>
          </a:bodyPr>
          <a:lstStyle/>
          <a:p>
            <a:pPr>
              <a:spcBef>
                <a:spcPct val="50000"/>
              </a:spcBef>
            </a:pPr>
            <a:endParaRPr lang="zh-CN" altLang="zh-CN"/>
          </a:p>
        </p:txBody>
      </p:sp>
      <p:sp>
        <p:nvSpPr>
          <p:cNvPr id="196612" name="Text Box 4"/>
          <p:cNvSpPr txBox="1">
            <a:spLocks noChangeArrowheads="1"/>
          </p:cNvSpPr>
          <p:nvPr/>
        </p:nvSpPr>
        <p:spPr bwMode="auto">
          <a:xfrm>
            <a:off x="1847850" y="5373689"/>
            <a:ext cx="8820150" cy="915987"/>
          </a:xfrm>
          <a:prstGeom prst="rect">
            <a:avLst/>
          </a:prstGeom>
          <a:noFill/>
          <a:ln w="9525">
            <a:noFill/>
            <a:miter lim="800000"/>
            <a:headEnd/>
            <a:tailEnd/>
          </a:ln>
          <a:effectLst/>
        </p:spPr>
        <p:txBody>
          <a:bodyPr>
            <a:spAutoFit/>
          </a:bodyPr>
          <a:lstStyle/>
          <a:p>
            <a:pPr>
              <a:spcBef>
                <a:spcPct val="50000"/>
              </a:spcBef>
            </a:pPr>
            <a:r>
              <a:rPr lang="en-US" altLang="zh-CN" b="1" i="1">
                <a:solidFill>
                  <a:srgbClr val="000404"/>
                </a:solidFill>
              </a:rPr>
              <a:t> The processor also notifies the device that its bus request is being processed; as a result, the device knows it can use the bus and places the address for the request on the bus.</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96613"/>
                                        </p:tgtEl>
                                        <p:attrNameLst>
                                          <p:attrName>style.visibility</p:attrName>
                                        </p:attrNameLst>
                                      </p:cBhvr>
                                      <p:to>
                                        <p:strVal val="visible"/>
                                      </p:to>
                                    </p:set>
                                    <p:animEffect transition="in" filter="dissolve">
                                      <p:cBhvr>
                                        <p:cTn id="7" dur="500"/>
                                        <p:tgtEl>
                                          <p:spTgt spid="1966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6610"/>
                                        </p:tgtEl>
                                        <p:attrNameLst>
                                          <p:attrName>style.visibility</p:attrName>
                                        </p:attrNameLst>
                                      </p:cBhvr>
                                      <p:to>
                                        <p:strVal val="visible"/>
                                      </p:to>
                                    </p:set>
                                    <p:animEffect transition="in" filter="dissolve">
                                      <p:cBhvr>
                                        <p:cTn id="10" dur="500"/>
                                        <p:tgtEl>
                                          <p:spTgt spid="19661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96614"/>
                                        </p:tgtEl>
                                        <p:attrNameLst>
                                          <p:attrName>style.visibility</p:attrName>
                                        </p:attrNameLst>
                                      </p:cBhvr>
                                      <p:to>
                                        <p:strVal val="visible"/>
                                      </p:to>
                                    </p:set>
                                    <p:animEffect transition="in" filter="dissolve">
                                      <p:cBhvr>
                                        <p:cTn id="15" dur="500"/>
                                        <p:tgtEl>
                                          <p:spTgt spid="19661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96612"/>
                                        </p:tgtEl>
                                        <p:attrNameLst>
                                          <p:attrName>style.visibility</p:attrName>
                                        </p:attrNameLst>
                                      </p:cBhvr>
                                      <p:to>
                                        <p:strVal val="visible"/>
                                      </p:to>
                                    </p:set>
                                    <p:animEffect transition="in" filter="dissolve">
                                      <p:cBhvr>
                                        <p:cTn id="18" dur="500"/>
                                        <p:tgtEl>
                                          <p:spTgt spid="196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p:bldP spid="1966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rrowheads="1"/>
          </p:cNvSpPr>
          <p:nvPr>
            <p:ph idx="1"/>
          </p:nvPr>
        </p:nvSpPr>
        <p:spPr>
          <a:xfrm>
            <a:off x="1524000" y="909638"/>
            <a:ext cx="9144000" cy="2303462"/>
          </a:xfrm>
        </p:spPr>
        <p:txBody>
          <a:bodyPr/>
          <a:lstStyle/>
          <a:p>
            <a:pPr eaLnBrk="1" hangingPunct="1"/>
            <a:r>
              <a:rPr lang="en-US" altLang="zh-CN" sz="2000" b="1" dirty="0">
                <a:solidFill>
                  <a:srgbClr val="000404"/>
                </a:solidFill>
                <a:latin typeface="Comic Sans MS" pitchFamily="66" charset="0"/>
              </a:rPr>
              <a:t> </a:t>
            </a:r>
            <a:r>
              <a:rPr lang="en-US" altLang="zh-CN" b="1" dirty="0" smtClean="0">
                <a:solidFill>
                  <a:srgbClr val="000404"/>
                </a:solidFill>
                <a:latin typeface="Comic Sans MS" pitchFamily="66" charset="0"/>
              </a:rPr>
              <a:t>Bus Arbitration</a:t>
            </a:r>
          </a:p>
          <a:p>
            <a:pPr lvl="1" eaLnBrk="1" hangingPunct="1"/>
            <a:r>
              <a:rPr lang="en-US" altLang="zh-CN" dirty="0" smtClean="0"/>
              <a:t> </a:t>
            </a:r>
            <a:r>
              <a:rPr lang="en-US" altLang="zh-CN" sz="2400" dirty="0"/>
              <a:t>Deciding which bus master gets to use the bus next</a:t>
            </a:r>
          </a:p>
          <a:p>
            <a:pPr lvl="1" eaLnBrk="1" hangingPunct="1"/>
            <a:r>
              <a:rPr lang="en-US" altLang="zh-CN" sz="1600" i="1" dirty="0"/>
              <a:t> </a:t>
            </a:r>
            <a:r>
              <a:rPr lang="en-US" altLang="zh-CN" sz="2400" dirty="0"/>
              <a:t>In a bus  arbitration scheme, a device wanting to use the  </a:t>
            </a:r>
          </a:p>
          <a:p>
            <a:pPr lvl="1" eaLnBrk="1" hangingPunct="1">
              <a:buFont typeface="Wingdings" pitchFamily="2" charset="2"/>
              <a:buNone/>
            </a:pPr>
            <a:r>
              <a:rPr lang="en-US" altLang="zh-CN" sz="2400" dirty="0"/>
              <a:t>     bus signals a </a:t>
            </a:r>
            <a:r>
              <a:rPr lang="en-US" altLang="zh-CN" sz="2400" dirty="0">
                <a:solidFill>
                  <a:schemeClr val="hlink"/>
                </a:solidFill>
              </a:rPr>
              <a:t>bus request</a:t>
            </a:r>
            <a:r>
              <a:rPr lang="en-US" altLang="zh-CN" sz="2400" dirty="0"/>
              <a:t> and is later </a:t>
            </a:r>
            <a:r>
              <a:rPr lang="en-US" altLang="zh-CN" sz="2400" dirty="0">
                <a:solidFill>
                  <a:schemeClr val="hlink"/>
                </a:solidFill>
              </a:rPr>
              <a:t>granted</a:t>
            </a:r>
            <a:r>
              <a:rPr lang="en-US" altLang="zh-CN" sz="2400" dirty="0"/>
              <a:t> the bus.</a:t>
            </a:r>
            <a:r>
              <a:rPr lang="en-US" altLang="zh-CN" sz="2400" i="1" dirty="0"/>
              <a:t> </a:t>
            </a:r>
            <a:endParaRPr lang="en-US" altLang="zh-CN" i="1" dirty="0" smtClean="0"/>
          </a:p>
          <a:p>
            <a:pPr lvl="1" eaLnBrk="1" hangingPunct="1">
              <a:buFont typeface="Wingdings" pitchFamily="2" charset="2"/>
              <a:buNone/>
            </a:pPr>
            <a:endParaRPr lang="en-US" altLang="zh-CN" dirty="0" smtClean="0"/>
          </a:p>
        </p:txBody>
      </p:sp>
      <p:sp>
        <p:nvSpPr>
          <p:cNvPr id="8"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0F768BCA-B1AA-4255-A397-B8BF1BE0A78F}" type="slidenum">
              <a:rPr lang="en-US" altLang="zh-CN"/>
              <a:pPr>
                <a:defRPr/>
              </a:pPr>
              <a:t>43</a:t>
            </a:fld>
            <a:endParaRPr lang="en-US" altLang="zh-CN"/>
          </a:p>
        </p:txBody>
      </p:sp>
      <p:sp>
        <p:nvSpPr>
          <p:cNvPr id="49156" name="Rectangle 3"/>
          <p:cNvSpPr>
            <a:spLocks noRot="1" noChangeArrowheads="1"/>
          </p:cNvSpPr>
          <p:nvPr/>
        </p:nvSpPr>
        <p:spPr bwMode="auto">
          <a:xfrm>
            <a:off x="1524001" y="3213101"/>
            <a:ext cx="8964613" cy="792163"/>
          </a:xfrm>
          <a:prstGeom prst="rect">
            <a:avLst/>
          </a:prstGeom>
          <a:noFill/>
          <a:ln w="9525">
            <a:noFill/>
            <a:miter lim="800000"/>
            <a:headEnd/>
            <a:tailEnd/>
          </a:ln>
          <a:effectLst/>
        </p:spPr>
        <p:txBody>
          <a:bodyPr/>
          <a:lstStyle/>
          <a:p>
            <a:pPr marL="342900" indent="-342900">
              <a:spcBef>
                <a:spcPct val="20000"/>
              </a:spcBef>
              <a:buClr>
                <a:schemeClr val="hlink"/>
              </a:buClr>
              <a:buSzPct val="75000"/>
            </a:pPr>
            <a:endParaRPr lang="en-US" altLang="zh-CN" sz="2800"/>
          </a:p>
          <a:p>
            <a:pPr marL="742950" lvl="1" indent="-285750">
              <a:spcBef>
                <a:spcPct val="20000"/>
              </a:spcBef>
              <a:buClr>
                <a:schemeClr val="accent2"/>
              </a:buClr>
              <a:buSzPct val="85000"/>
            </a:pPr>
            <a:r>
              <a:rPr lang="en-US" altLang="zh-CN" sz="2400"/>
              <a:t>    </a:t>
            </a:r>
          </a:p>
        </p:txBody>
      </p:sp>
      <p:sp>
        <p:nvSpPr>
          <p:cNvPr id="197636" name="Rectangle 4"/>
          <p:cNvSpPr>
            <a:spLocks noRot="1" noChangeArrowheads="1"/>
          </p:cNvSpPr>
          <p:nvPr/>
        </p:nvSpPr>
        <p:spPr bwMode="auto">
          <a:xfrm>
            <a:off x="1524001" y="2357431"/>
            <a:ext cx="8893175" cy="4194175"/>
          </a:xfrm>
          <a:prstGeom prst="rect">
            <a:avLst/>
          </a:prstGeom>
          <a:noFill/>
          <a:ln w="9525">
            <a:noFill/>
            <a:miter lim="800000"/>
            <a:headEnd/>
            <a:tailEnd/>
          </a:ln>
          <a:effectLst/>
        </p:spPr>
        <p:txBody>
          <a:bodyPr/>
          <a:lstStyle/>
          <a:p>
            <a:pPr marL="342900" indent="-342900">
              <a:spcBef>
                <a:spcPct val="20000"/>
              </a:spcBef>
              <a:buClr>
                <a:schemeClr val="hlink"/>
              </a:buClr>
              <a:buSzPct val="75000"/>
            </a:pPr>
            <a:endParaRPr lang="en-US" altLang="zh-CN" sz="3200" dirty="0"/>
          </a:p>
          <a:p>
            <a:pPr marL="742950" lvl="1" indent="-285750">
              <a:spcBef>
                <a:spcPct val="20000"/>
              </a:spcBef>
              <a:buClr>
                <a:schemeClr val="accent2"/>
              </a:buClr>
              <a:buSzPct val="85000"/>
              <a:buFont typeface="Wingdings" pitchFamily="2" charset="2"/>
              <a:buChar char=""/>
            </a:pPr>
            <a:r>
              <a:rPr lang="en-US" altLang="zh-CN" sz="2800" dirty="0"/>
              <a:t> </a:t>
            </a:r>
            <a:r>
              <a:rPr lang="en-US" altLang="zh-CN" sz="2400" dirty="0"/>
              <a:t>four bus arbitration schemes:</a:t>
            </a:r>
            <a:endParaRPr lang="en-US" altLang="zh-CN" sz="2400" b="1" dirty="0"/>
          </a:p>
          <a:p>
            <a:pPr marL="1143000" lvl="2" indent="-228600">
              <a:spcBef>
                <a:spcPct val="20000"/>
              </a:spcBef>
              <a:buClr>
                <a:schemeClr val="hlink"/>
              </a:buClr>
              <a:buSzPct val="85000"/>
              <a:buFont typeface="Wingdings" pitchFamily="2" charset="2"/>
              <a:buChar char="v"/>
            </a:pPr>
            <a:r>
              <a:rPr lang="en-US" altLang="zh-CN" sz="2000" b="1" dirty="0"/>
              <a:t> </a:t>
            </a:r>
            <a:r>
              <a:rPr lang="en-US" altLang="zh-CN" sz="2000" i="1" dirty="0">
                <a:solidFill>
                  <a:srgbClr val="FF3300"/>
                </a:solidFill>
              </a:rPr>
              <a:t>daisy chain</a:t>
            </a:r>
            <a:r>
              <a:rPr lang="en-US" altLang="zh-CN" sz="2000" b="1" i="1" dirty="0"/>
              <a:t> arbitration (not very fair)(</a:t>
            </a:r>
            <a:r>
              <a:rPr lang="en-US" altLang="zh-CN" sz="2000" b="1" i="1" dirty="0" err="1"/>
              <a:t>p670</a:t>
            </a:r>
            <a:r>
              <a:rPr lang="en-US" altLang="zh-CN" sz="2000" b="1" i="1" dirty="0"/>
              <a:t>)</a:t>
            </a:r>
          </a:p>
          <a:p>
            <a:pPr marL="1143000" lvl="2" indent="-228600">
              <a:spcBef>
                <a:spcPct val="20000"/>
              </a:spcBef>
              <a:buClr>
                <a:schemeClr val="hlink"/>
              </a:buClr>
              <a:buSzPct val="85000"/>
              <a:buFont typeface="Wingdings" pitchFamily="2" charset="2"/>
              <a:buChar char="v"/>
            </a:pPr>
            <a:r>
              <a:rPr lang="en-US" altLang="zh-CN" sz="2000" b="1" i="1" dirty="0"/>
              <a:t> </a:t>
            </a:r>
            <a:r>
              <a:rPr lang="en-US" altLang="zh-CN" sz="2000" b="1" i="1" dirty="0">
                <a:solidFill>
                  <a:srgbClr val="FF3300"/>
                </a:solidFill>
              </a:rPr>
              <a:t>centralized</a:t>
            </a:r>
            <a:r>
              <a:rPr lang="en-US" altLang="zh-CN" sz="2000" b="1" i="1" dirty="0"/>
              <a:t>, parallel arbitration (requires an arbiter),  </a:t>
            </a:r>
            <a:r>
              <a:rPr lang="en-US" altLang="zh-CN" sz="2000" b="1" i="1" dirty="0">
                <a:solidFill>
                  <a:srgbClr val="000404"/>
                </a:solidFill>
              </a:rPr>
              <a:t>e.g., PCI</a:t>
            </a:r>
          </a:p>
          <a:p>
            <a:pPr marL="1143000" lvl="2" indent="-228600">
              <a:spcBef>
                <a:spcPct val="20000"/>
              </a:spcBef>
              <a:buClr>
                <a:schemeClr val="hlink"/>
              </a:buClr>
              <a:buSzPct val="85000"/>
              <a:buFont typeface="Wingdings" pitchFamily="2" charset="2"/>
              <a:buChar char="v"/>
            </a:pPr>
            <a:r>
              <a:rPr lang="en-US" altLang="zh-CN" sz="2000" b="1" i="1" dirty="0"/>
              <a:t> </a:t>
            </a:r>
            <a:r>
              <a:rPr lang="en-US" altLang="zh-CN" sz="2000" b="1" i="1" dirty="0">
                <a:solidFill>
                  <a:srgbClr val="FF3300"/>
                </a:solidFill>
              </a:rPr>
              <a:t>self selection,</a:t>
            </a:r>
            <a:r>
              <a:rPr lang="en-US" altLang="zh-CN" sz="2000" b="1" i="1" dirty="0"/>
              <a:t> </a:t>
            </a:r>
            <a:r>
              <a:rPr lang="en-US" altLang="zh-CN" sz="2000" b="1" i="1" dirty="0">
                <a:solidFill>
                  <a:srgbClr val="000404"/>
                </a:solidFill>
              </a:rPr>
              <a:t>e.g., </a:t>
            </a:r>
            <a:r>
              <a:rPr lang="en-US" altLang="zh-CN" sz="2000" b="1" i="1" dirty="0" err="1">
                <a:solidFill>
                  <a:srgbClr val="000404"/>
                </a:solidFill>
              </a:rPr>
              <a:t>NuBus</a:t>
            </a:r>
            <a:r>
              <a:rPr lang="en-US" altLang="zh-CN" sz="2000" b="1" i="1" dirty="0">
                <a:solidFill>
                  <a:srgbClr val="000404"/>
                </a:solidFill>
              </a:rPr>
              <a:t> used in Macintosh</a:t>
            </a:r>
          </a:p>
          <a:p>
            <a:pPr marL="1143000" lvl="2" indent="-228600">
              <a:spcBef>
                <a:spcPct val="20000"/>
              </a:spcBef>
              <a:buClr>
                <a:schemeClr val="hlink"/>
              </a:buClr>
              <a:buSzPct val="85000"/>
              <a:buFont typeface="Wingdings" pitchFamily="2" charset="2"/>
              <a:buChar char="v"/>
            </a:pPr>
            <a:r>
              <a:rPr lang="en-US" altLang="zh-CN" sz="2000" b="1" i="1" dirty="0"/>
              <a:t> </a:t>
            </a:r>
            <a:r>
              <a:rPr lang="en-US" altLang="zh-CN" sz="2000" b="1" i="1" dirty="0">
                <a:solidFill>
                  <a:srgbClr val="FF3300"/>
                </a:solidFill>
              </a:rPr>
              <a:t>collision detection</a:t>
            </a:r>
            <a:r>
              <a:rPr lang="en-US" altLang="zh-CN" sz="2000" b="1" i="1" dirty="0"/>
              <a:t>, </a:t>
            </a:r>
            <a:r>
              <a:rPr lang="en-US" altLang="zh-CN" sz="2000" b="1" i="1" dirty="0">
                <a:solidFill>
                  <a:srgbClr val="000404"/>
                </a:solidFill>
              </a:rPr>
              <a:t>e.g., Ethernet</a:t>
            </a:r>
          </a:p>
          <a:p>
            <a:pPr marL="1143000" lvl="2" indent="-228600">
              <a:spcBef>
                <a:spcPct val="20000"/>
              </a:spcBef>
              <a:buClr>
                <a:schemeClr val="hlink"/>
              </a:buClr>
              <a:buSzPct val="85000"/>
              <a:buFont typeface="Wingdings" pitchFamily="2" charset="2"/>
              <a:buChar char="v"/>
            </a:pPr>
            <a:endParaRPr lang="en-US" altLang="zh-CN" sz="2000" b="1" dirty="0"/>
          </a:p>
        </p:txBody>
      </p:sp>
      <p:sp>
        <p:nvSpPr>
          <p:cNvPr id="197637" name="Rectangle 5"/>
          <p:cNvSpPr>
            <a:spLocks noRot="1" noChangeArrowheads="1"/>
          </p:cNvSpPr>
          <p:nvPr/>
        </p:nvSpPr>
        <p:spPr bwMode="auto">
          <a:xfrm>
            <a:off x="1524000" y="4929198"/>
            <a:ext cx="9144000" cy="2303462"/>
          </a:xfrm>
          <a:prstGeom prst="rect">
            <a:avLst/>
          </a:prstGeom>
          <a:noFill/>
          <a:ln w="9525">
            <a:noFill/>
            <a:miter lim="800000"/>
            <a:headEnd/>
            <a:tailEnd/>
          </a:ln>
          <a:effectLst/>
        </p:spPr>
        <p:txBody>
          <a:bodyPr/>
          <a:lstStyle/>
          <a:p>
            <a:pPr marL="342900" indent="-342900">
              <a:spcBef>
                <a:spcPct val="20000"/>
              </a:spcBef>
              <a:buClr>
                <a:schemeClr val="hlink"/>
              </a:buClr>
              <a:buSzPct val="75000"/>
              <a:buFont typeface="Wingdings" pitchFamily="2" charset="2"/>
              <a:buChar char="v"/>
            </a:pPr>
            <a:r>
              <a:rPr lang="en-US" altLang="zh-CN" sz="2400" dirty="0"/>
              <a:t> </a:t>
            </a:r>
            <a:r>
              <a:rPr lang="en-US" altLang="zh-CN" sz="2400" b="1" dirty="0">
                <a:solidFill>
                  <a:srgbClr val="000404"/>
                </a:solidFill>
                <a:latin typeface="Comic Sans MS" pitchFamily="66" charset="0"/>
              </a:rPr>
              <a:t>Two factors in choosing which device to grant the bus:</a:t>
            </a:r>
          </a:p>
          <a:p>
            <a:pPr marL="1257300" lvl="2" indent="-342900">
              <a:spcBef>
                <a:spcPct val="20000"/>
              </a:spcBef>
              <a:buClr>
                <a:schemeClr val="accent2"/>
              </a:buClr>
              <a:buSzPct val="85000"/>
              <a:buFont typeface="Wingdings" panose="05000000000000000000" pitchFamily="2" charset="2"/>
              <a:buChar char="Ø"/>
            </a:pPr>
            <a:r>
              <a:rPr lang="en-US" altLang="zh-CN" sz="2400" b="1" dirty="0" smtClean="0"/>
              <a:t>bus </a:t>
            </a:r>
            <a:r>
              <a:rPr lang="en-US" altLang="zh-CN" sz="2400" b="1" dirty="0"/>
              <a:t>priority</a:t>
            </a:r>
          </a:p>
          <a:p>
            <a:pPr marL="1257300" lvl="2" indent="-342900">
              <a:spcBef>
                <a:spcPct val="20000"/>
              </a:spcBef>
              <a:buClr>
                <a:schemeClr val="accent2"/>
              </a:buClr>
              <a:buSzPct val="85000"/>
              <a:buFont typeface="Wingdings" panose="05000000000000000000" pitchFamily="2" charset="2"/>
              <a:buChar char="Ø"/>
            </a:pPr>
            <a:r>
              <a:rPr lang="en-US" altLang="zh-CN" sz="2400" b="1" dirty="0" smtClean="0"/>
              <a:t>fairness</a:t>
            </a:r>
            <a:endParaRPr lang="en-US" altLang="zh-CN" sz="2000" dirty="0"/>
          </a:p>
        </p:txBody>
      </p:sp>
    </p:spTree>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97636">
                                            <p:txEl>
                                              <p:pRg st="1" end="1"/>
                                            </p:txEl>
                                          </p:spTgt>
                                        </p:tgtEl>
                                        <p:attrNameLst>
                                          <p:attrName>style.visibility</p:attrName>
                                        </p:attrNameLst>
                                      </p:cBhvr>
                                      <p:to>
                                        <p:strVal val="visible"/>
                                      </p:to>
                                    </p:set>
                                    <p:animEffect transition="in" filter="fade">
                                      <p:cBhvr>
                                        <p:cTn id="7" dur="500"/>
                                        <p:tgtEl>
                                          <p:spTgt spid="197636">
                                            <p:txEl>
                                              <p:pRg st="1" end="1"/>
                                            </p:txEl>
                                          </p:spTgt>
                                        </p:tgtEl>
                                      </p:cBhvr>
                                    </p:animEffect>
                                    <p:anim calcmode="lin" valueType="num">
                                      <p:cBhvr>
                                        <p:cTn id="8" dur="500" fill="hold"/>
                                        <p:tgtEl>
                                          <p:spTgt spid="197636">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19763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197636">
                                            <p:txEl>
                                              <p:charRg st="32" end="73"/>
                                            </p:txEl>
                                          </p:spTgt>
                                        </p:tgtEl>
                                        <p:attrNameLst>
                                          <p:attrName>style.visibility</p:attrName>
                                        </p:attrNameLst>
                                      </p:cBhvr>
                                      <p:to>
                                        <p:strVal val="visible"/>
                                      </p:to>
                                    </p:set>
                                    <p:animEffect transition="in" filter="dissolve">
                                      <p:cBhvr>
                                        <p:cTn id="14" dur="500"/>
                                        <p:tgtEl>
                                          <p:spTgt spid="197636">
                                            <p:txEl>
                                              <p:charRg st="32" end="73"/>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197636">
                                            <p:txEl>
                                              <p:charRg st="73" end="142"/>
                                            </p:txEl>
                                          </p:spTgt>
                                        </p:tgtEl>
                                        <p:attrNameLst>
                                          <p:attrName>style.visibility</p:attrName>
                                        </p:attrNameLst>
                                      </p:cBhvr>
                                      <p:to>
                                        <p:strVal val="visible"/>
                                      </p:to>
                                    </p:set>
                                    <p:animEffect transition="in" filter="dissolve">
                                      <p:cBhvr>
                                        <p:cTn id="17" dur="500"/>
                                        <p:tgtEl>
                                          <p:spTgt spid="197636">
                                            <p:txEl>
                                              <p:charRg st="73" end="14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97636">
                                            <p:txEl>
                                              <p:charRg st="142" end="189"/>
                                            </p:txEl>
                                          </p:spTgt>
                                        </p:tgtEl>
                                        <p:attrNameLst>
                                          <p:attrName>style.visibility</p:attrName>
                                        </p:attrNameLst>
                                      </p:cBhvr>
                                      <p:to>
                                        <p:strVal val="visible"/>
                                      </p:to>
                                    </p:set>
                                    <p:animEffect transition="in" filter="dissolve">
                                      <p:cBhvr>
                                        <p:cTn id="20" dur="500"/>
                                        <p:tgtEl>
                                          <p:spTgt spid="197636">
                                            <p:txEl>
                                              <p:charRg st="142" end="189"/>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197636">
                                            <p:txEl>
                                              <p:charRg st="189" end="226"/>
                                            </p:txEl>
                                          </p:spTgt>
                                        </p:tgtEl>
                                        <p:attrNameLst>
                                          <p:attrName>style.visibility</p:attrName>
                                        </p:attrNameLst>
                                      </p:cBhvr>
                                      <p:to>
                                        <p:strVal val="visible"/>
                                      </p:to>
                                    </p:set>
                                    <p:animEffect transition="in" filter="dissolve">
                                      <p:cBhvr>
                                        <p:cTn id="23" dur="500"/>
                                        <p:tgtEl>
                                          <p:spTgt spid="197636">
                                            <p:txEl>
                                              <p:charRg st="189" end="226"/>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9" presetClass="entr" presetSubtype="0" fill="hold" nodeType="clickEffect">
                                  <p:stCondLst>
                                    <p:cond delay="0"/>
                                  </p:stCondLst>
                                  <p:childTnLst>
                                    <p:set>
                                      <p:cBhvr>
                                        <p:cTn id="27" dur="1" fill="hold">
                                          <p:stCondLst>
                                            <p:cond delay="0"/>
                                          </p:stCondLst>
                                        </p:cTn>
                                        <p:tgtEl>
                                          <p:spTgt spid="197637">
                                            <p:txEl>
                                              <p:pRg st="0" end="0"/>
                                            </p:txEl>
                                          </p:spTgt>
                                        </p:tgtEl>
                                        <p:attrNameLst>
                                          <p:attrName>style.visibility</p:attrName>
                                        </p:attrNameLst>
                                      </p:cBhvr>
                                      <p:to>
                                        <p:strVal val="visible"/>
                                      </p:to>
                                    </p:set>
                                    <p:anim calcmode="lin" valueType="num">
                                      <p:cBhvr>
                                        <p:cTn id="28" dur="1000" fill="hold"/>
                                        <p:tgtEl>
                                          <p:spTgt spid="197637">
                                            <p:txEl>
                                              <p:pRg st="0" end="0"/>
                                            </p:txEl>
                                          </p:spTgt>
                                        </p:tgtEl>
                                        <p:attrNameLst>
                                          <p:attrName>ppt_x</p:attrName>
                                        </p:attrNameLst>
                                      </p:cBhvr>
                                      <p:tavLst>
                                        <p:tav tm="0">
                                          <p:val>
                                            <p:strVal val="#ppt_x-.2"/>
                                          </p:val>
                                        </p:tav>
                                        <p:tav tm="100000">
                                          <p:val>
                                            <p:strVal val="#ppt_x"/>
                                          </p:val>
                                        </p:tav>
                                      </p:tavLst>
                                    </p:anim>
                                    <p:anim calcmode="lin" valueType="num">
                                      <p:cBhvr>
                                        <p:cTn id="29" dur="1000" fill="hold"/>
                                        <p:tgtEl>
                                          <p:spTgt spid="19763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97637">
                                            <p:txEl>
                                              <p:pRg st="0" end="0"/>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9" presetClass="entr" presetSubtype="0" fill="hold" nodeType="clickEffect">
                                  <p:stCondLst>
                                    <p:cond delay="0"/>
                                  </p:stCondLst>
                                  <p:childTnLst>
                                    <p:set>
                                      <p:cBhvr>
                                        <p:cTn id="34" dur="1" fill="hold">
                                          <p:stCondLst>
                                            <p:cond delay="0"/>
                                          </p:stCondLst>
                                        </p:cTn>
                                        <p:tgtEl>
                                          <p:spTgt spid="197637">
                                            <p:txEl>
                                              <p:pRg st="1" end="1"/>
                                            </p:txEl>
                                          </p:spTgt>
                                        </p:tgtEl>
                                        <p:attrNameLst>
                                          <p:attrName>style.visibility</p:attrName>
                                        </p:attrNameLst>
                                      </p:cBhvr>
                                      <p:to>
                                        <p:strVal val="visible"/>
                                      </p:to>
                                    </p:set>
                                    <p:anim calcmode="lin" valueType="num">
                                      <p:cBhvr>
                                        <p:cTn id="35" dur="1000" fill="hold"/>
                                        <p:tgtEl>
                                          <p:spTgt spid="197637">
                                            <p:txEl>
                                              <p:pRg st="1" end="1"/>
                                            </p:txEl>
                                          </p:spTgt>
                                        </p:tgtEl>
                                        <p:attrNameLst>
                                          <p:attrName>ppt_x</p:attrName>
                                        </p:attrNameLst>
                                      </p:cBhvr>
                                      <p:tavLst>
                                        <p:tav tm="0">
                                          <p:val>
                                            <p:strVal val="#ppt_x-.2"/>
                                          </p:val>
                                        </p:tav>
                                        <p:tav tm="100000">
                                          <p:val>
                                            <p:strVal val="#ppt_x"/>
                                          </p:val>
                                        </p:tav>
                                      </p:tavLst>
                                    </p:anim>
                                    <p:anim calcmode="lin" valueType="num">
                                      <p:cBhvr>
                                        <p:cTn id="36" dur="1000" fill="hold"/>
                                        <p:tgtEl>
                                          <p:spTgt spid="197637">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37" dur="1000"/>
                                        <p:tgtEl>
                                          <p:spTgt spid="197637">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9" presetClass="entr" presetSubtype="0" fill="hold" nodeType="clickEffect">
                                  <p:stCondLst>
                                    <p:cond delay="0"/>
                                  </p:stCondLst>
                                  <p:childTnLst>
                                    <p:set>
                                      <p:cBhvr>
                                        <p:cTn id="41" dur="1" fill="hold">
                                          <p:stCondLst>
                                            <p:cond delay="0"/>
                                          </p:stCondLst>
                                        </p:cTn>
                                        <p:tgtEl>
                                          <p:spTgt spid="197637">
                                            <p:txEl>
                                              <p:pRg st="2" end="2"/>
                                            </p:txEl>
                                          </p:spTgt>
                                        </p:tgtEl>
                                        <p:attrNameLst>
                                          <p:attrName>style.visibility</p:attrName>
                                        </p:attrNameLst>
                                      </p:cBhvr>
                                      <p:to>
                                        <p:strVal val="visible"/>
                                      </p:to>
                                    </p:set>
                                    <p:anim calcmode="lin" valueType="num">
                                      <p:cBhvr>
                                        <p:cTn id="42" dur="1000" fill="hold"/>
                                        <p:tgtEl>
                                          <p:spTgt spid="197637">
                                            <p:txEl>
                                              <p:pRg st="2" end="2"/>
                                            </p:txEl>
                                          </p:spTgt>
                                        </p:tgtEl>
                                        <p:attrNameLst>
                                          <p:attrName>ppt_x</p:attrName>
                                        </p:attrNameLst>
                                      </p:cBhvr>
                                      <p:tavLst>
                                        <p:tav tm="0">
                                          <p:val>
                                            <p:strVal val="#ppt_x-.2"/>
                                          </p:val>
                                        </p:tav>
                                        <p:tav tm="100000">
                                          <p:val>
                                            <p:strVal val="#ppt_x"/>
                                          </p:val>
                                        </p:tav>
                                      </p:tavLst>
                                    </p:anim>
                                    <p:anim calcmode="lin" valueType="num">
                                      <p:cBhvr>
                                        <p:cTn id="43" dur="1000" fill="hold"/>
                                        <p:tgtEl>
                                          <p:spTgt spid="197637">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44" dur="1000"/>
                                        <p:tgtEl>
                                          <p:spTgt spid="1976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rrowheads="1"/>
          </p:cNvSpPr>
          <p:nvPr>
            <p:ph type="title"/>
          </p:nvPr>
        </p:nvSpPr>
        <p:spPr/>
        <p:txBody>
          <a:bodyPr/>
          <a:lstStyle/>
          <a:p>
            <a:pPr eaLnBrk="1" hangingPunct="1">
              <a:defRPr/>
            </a:pPr>
            <a:endParaRPr lang="zh-CN" altLang="zh-CN"/>
          </a:p>
        </p:txBody>
      </p:sp>
      <p:sp>
        <p:nvSpPr>
          <p:cNvPr id="50179" name="Rectangle 3"/>
          <p:cNvSpPr>
            <a:spLocks noGrp="1" noRot="1" noChangeArrowheads="1"/>
          </p:cNvSpPr>
          <p:nvPr>
            <p:ph idx="1"/>
          </p:nvPr>
        </p:nvSpPr>
        <p:spPr/>
        <p:txBody>
          <a:bodyPr/>
          <a:lstStyle/>
          <a:p>
            <a:pPr eaLnBrk="1" hangingPunct="1"/>
            <a:r>
              <a:rPr lang="en-US" altLang="zh-CN" smtClean="0"/>
              <a:t>Bus Standards</a:t>
            </a:r>
          </a:p>
          <a:p>
            <a:pPr lvl="1" eaLnBrk="1" hangingPunct="1"/>
            <a:r>
              <a:rPr lang="en-US" altLang="zh-CN" smtClean="0">
                <a:solidFill>
                  <a:schemeClr val="hlink"/>
                </a:solidFill>
              </a:rPr>
              <a:t>SCSI</a:t>
            </a:r>
            <a:r>
              <a:rPr lang="en-US" altLang="zh-CN" smtClean="0"/>
              <a:t> </a:t>
            </a:r>
            <a:r>
              <a:rPr lang="en-US" altLang="zh-CN" i="1" smtClean="0"/>
              <a:t>(small computer system interface)</a:t>
            </a:r>
          </a:p>
          <a:p>
            <a:pPr lvl="1" eaLnBrk="1" hangingPunct="1"/>
            <a:r>
              <a:rPr lang="en-US" altLang="zh-CN" smtClean="0">
                <a:solidFill>
                  <a:schemeClr val="hlink"/>
                </a:solidFill>
              </a:rPr>
              <a:t>PCI </a:t>
            </a:r>
            <a:r>
              <a:rPr lang="en-US" altLang="zh-CN" i="1" smtClean="0"/>
              <a:t> (peripheral component interconnect)</a:t>
            </a:r>
          </a:p>
          <a:p>
            <a:pPr lvl="1" eaLnBrk="1" hangingPunct="1"/>
            <a:r>
              <a:rPr lang="en-US" altLang="zh-CN" i="1" smtClean="0"/>
              <a:t>PCIE(PCI-Express) 1.0 2.0 3.0</a:t>
            </a:r>
          </a:p>
          <a:p>
            <a:pPr lvl="1" eaLnBrk="1" hangingPunct="1"/>
            <a:r>
              <a:rPr lang="en-US" altLang="zh-CN" smtClean="0">
                <a:solidFill>
                  <a:schemeClr val="hlink"/>
                </a:solidFill>
              </a:rPr>
              <a:t>IPI   </a:t>
            </a:r>
            <a:r>
              <a:rPr lang="en-US" altLang="zh-CN" i="1" smtClean="0"/>
              <a:t>(intelligent peripheral interface)</a:t>
            </a:r>
          </a:p>
          <a:p>
            <a:pPr lvl="1" eaLnBrk="1" hangingPunct="1"/>
            <a:r>
              <a:rPr lang="en-US" altLang="zh-CN" smtClean="0">
                <a:solidFill>
                  <a:schemeClr val="hlink"/>
                </a:solidFill>
              </a:rPr>
              <a:t>IBMPC-AT   IBMPC-XT</a:t>
            </a:r>
          </a:p>
          <a:p>
            <a:pPr lvl="1" eaLnBrk="1" hangingPunct="1"/>
            <a:r>
              <a:rPr lang="en-US" altLang="zh-CN" smtClean="0">
                <a:solidFill>
                  <a:schemeClr val="hlink"/>
                </a:solidFill>
              </a:rPr>
              <a:t>ISA	EISA</a:t>
            </a:r>
          </a:p>
          <a:p>
            <a:pPr lvl="1" eaLnBrk="1" hangingPunct="1"/>
            <a:r>
              <a:rPr lang="en-US" altLang="zh-CN" i="1" smtClean="0">
                <a:solidFill>
                  <a:schemeClr val="hlink"/>
                </a:solidFill>
              </a:rPr>
              <a:t>USB 1.0. 2.0  3.0</a:t>
            </a:r>
          </a:p>
          <a:p>
            <a:pPr lvl="1" eaLnBrk="1" hangingPunct="1"/>
            <a:r>
              <a:rPr lang="en-US" altLang="zh-CN" i="1" smtClean="0">
                <a:solidFill>
                  <a:schemeClr val="hlink"/>
                </a:solidFill>
              </a:rPr>
              <a:t>IEEE1394</a:t>
            </a:r>
          </a:p>
          <a:p>
            <a:pPr lvl="1" eaLnBrk="1" hangingPunct="1"/>
            <a:endParaRPr lang="en-US" altLang="zh-CN" i="1" smtClean="0"/>
          </a:p>
          <a:p>
            <a:pPr eaLnBrk="1" hangingPunct="1"/>
            <a:endParaRPr lang="en-US" altLang="zh-CN" smtClean="0"/>
          </a:p>
        </p:txBody>
      </p:sp>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30EB8759-14E0-47FB-8768-07F7C33CFC1D}" type="slidenum">
              <a:rPr lang="en-US" altLang="zh-CN"/>
              <a:pPr>
                <a:defRPr/>
              </a:pPr>
              <a:t>44</a:t>
            </a:fld>
            <a:endParaRPr lang="en-US" altLang="zh-CN"/>
          </a:p>
        </p:txBody>
      </p:sp>
    </p:spTree>
  </p:cSld>
  <p:clrMapOvr>
    <a:masterClrMapping/>
  </p:clrMapOvr>
  <p:transition spd="med">
    <p:random/>
    <p:sndAc>
      <p:stSnd>
        <p:snd r:embed="rId2" name="chimes.wav"/>
      </p:stSnd>
    </p:sndAc>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43672" y="16644"/>
            <a:ext cx="7867667" cy="1131910"/>
          </a:xfrm>
        </p:spPr>
        <p:txBody>
          <a:bodyPr/>
          <a:lstStyle/>
          <a:p>
            <a:pPr eaLnBrk="1" hangingPunct="1">
              <a:defRPr/>
            </a:pPr>
            <a:r>
              <a:rPr lang="zh-CN" altLang="en-US" dirty="0" smtClean="0"/>
              <a:t>总线</a:t>
            </a:r>
            <a:endParaRPr lang="zh-CN" altLang="en-US" dirty="0"/>
          </a:p>
        </p:txBody>
      </p:sp>
      <p:sp>
        <p:nvSpPr>
          <p:cNvPr id="51203" name="内容占位符 2"/>
          <p:cNvSpPr>
            <a:spLocks noGrp="1"/>
          </p:cNvSpPr>
          <p:nvPr>
            <p:ph idx="1"/>
          </p:nvPr>
        </p:nvSpPr>
        <p:spPr>
          <a:xfrm>
            <a:off x="1631504" y="1148554"/>
            <a:ext cx="8229600" cy="5214974"/>
          </a:xfrm>
        </p:spPr>
        <p:txBody>
          <a:bodyPr/>
          <a:lstStyle/>
          <a:p>
            <a:pPr eaLnBrk="1" hangingPunct="1">
              <a:buClr>
                <a:schemeClr val="hlink"/>
              </a:buClr>
            </a:pPr>
            <a:r>
              <a:rPr lang="zh-CN" altLang="en-US" sz="2800" b="1" dirty="0">
                <a:solidFill>
                  <a:srgbClr val="660066"/>
                </a:solidFill>
                <a:ea typeface="宋体" pitchFamily="2" charset="-122"/>
              </a:rPr>
              <a:t>总线的带宽</a:t>
            </a:r>
          </a:p>
          <a:p>
            <a:pPr lvl="1" eaLnBrk="1" hangingPunct="1">
              <a:buClr>
                <a:schemeClr val="tx1"/>
              </a:buClr>
            </a:pPr>
            <a:r>
              <a:rPr lang="zh-CN" altLang="en-US" sz="2400" b="1" dirty="0">
                <a:solidFill>
                  <a:srgbClr val="660066"/>
                </a:solidFill>
              </a:rPr>
              <a:t>总线的带宽指的是一定时间内总线上可传送的数据量，即我们常说的每秒钟传送多少</a:t>
            </a:r>
            <a:r>
              <a:rPr lang="en-US" altLang="zh-CN" sz="2400" b="1" dirty="0">
                <a:solidFill>
                  <a:srgbClr val="660066"/>
                </a:solidFill>
              </a:rPr>
              <a:t>MB </a:t>
            </a:r>
            <a:r>
              <a:rPr lang="zh-CN" altLang="en-US" sz="2400" b="1" dirty="0">
                <a:solidFill>
                  <a:srgbClr val="660066"/>
                </a:solidFill>
              </a:rPr>
              <a:t>的最大稳态数据传输率。与总线带宽密切相关的两个概念是总线的位宽和总线的工作时钟频率。</a:t>
            </a:r>
          </a:p>
          <a:p>
            <a:pPr eaLnBrk="1" hangingPunct="1">
              <a:buClr>
                <a:schemeClr val="hlink"/>
              </a:buClr>
            </a:pPr>
            <a:r>
              <a:rPr lang="zh-CN" altLang="en-US" sz="2800" b="1" dirty="0">
                <a:solidFill>
                  <a:srgbClr val="660066"/>
                </a:solidFill>
                <a:ea typeface="宋体" pitchFamily="2" charset="-122"/>
              </a:rPr>
              <a:t>总线的位宽</a:t>
            </a:r>
          </a:p>
          <a:p>
            <a:pPr lvl="1" eaLnBrk="1" hangingPunct="1">
              <a:buClr>
                <a:schemeClr val="tx1"/>
              </a:buClr>
            </a:pPr>
            <a:r>
              <a:rPr lang="zh-CN" altLang="en-US" sz="2400" b="1" dirty="0">
                <a:solidFill>
                  <a:srgbClr val="660066"/>
                </a:solidFill>
              </a:rPr>
              <a:t>总线的位宽指的是总线能同时传送的数据位数，即我们常说的</a:t>
            </a:r>
            <a:r>
              <a:rPr lang="en-US" altLang="zh-CN" sz="2400" b="1" dirty="0">
                <a:solidFill>
                  <a:srgbClr val="660066"/>
                </a:solidFill>
              </a:rPr>
              <a:t>32 </a:t>
            </a:r>
            <a:r>
              <a:rPr lang="zh-CN" altLang="en-US" sz="2400" b="1" dirty="0">
                <a:solidFill>
                  <a:srgbClr val="660066"/>
                </a:solidFill>
              </a:rPr>
              <a:t>位、</a:t>
            </a:r>
            <a:r>
              <a:rPr lang="en-US" altLang="zh-CN" sz="2400" b="1" dirty="0">
                <a:solidFill>
                  <a:srgbClr val="660066"/>
                </a:solidFill>
              </a:rPr>
              <a:t>64 </a:t>
            </a:r>
            <a:r>
              <a:rPr lang="zh-CN" altLang="en-US" sz="2400" b="1" dirty="0">
                <a:solidFill>
                  <a:srgbClr val="660066"/>
                </a:solidFill>
              </a:rPr>
              <a:t>位等总线宽度的概念。总线的位宽越宽则总线每秒数据传输率越大，也即总线带宽越宽。</a:t>
            </a:r>
          </a:p>
          <a:p>
            <a:pPr eaLnBrk="1" hangingPunct="1">
              <a:buClr>
                <a:schemeClr val="hlink"/>
              </a:buClr>
            </a:pPr>
            <a:r>
              <a:rPr lang="zh-CN" altLang="en-US" sz="2800" b="1" dirty="0">
                <a:solidFill>
                  <a:srgbClr val="660066"/>
                </a:solidFill>
                <a:ea typeface="宋体" pitchFamily="2" charset="-122"/>
              </a:rPr>
              <a:t>总线的工作时钟频率</a:t>
            </a:r>
          </a:p>
          <a:p>
            <a:pPr lvl="1" eaLnBrk="1" hangingPunct="1">
              <a:buClr>
                <a:schemeClr val="tx1"/>
              </a:buClr>
            </a:pPr>
            <a:r>
              <a:rPr lang="zh-CN" altLang="en-US" sz="2400" b="1" dirty="0">
                <a:solidFill>
                  <a:srgbClr val="660066"/>
                </a:solidFill>
              </a:rPr>
              <a:t>总线的工作时钟频率以</a:t>
            </a:r>
            <a:r>
              <a:rPr lang="en-US" altLang="zh-CN" sz="2400" b="1" dirty="0">
                <a:solidFill>
                  <a:srgbClr val="660066"/>
                </a:solidFill>
              </a:rPr>
              <a:t>MHz </a:t>
            </a:r>
            <a:r>
              <a:rPr lang="zh-CN" altLang="en-US" sz="2400" b="1" dirty="0">
                <a:solidFill>
                  <a:srgbClr val="660066"/>
                </a:solidFill>
              </a:rPr>
              <a:t>为单位，工作频率越高则总线工作速度越快，也即总线带宽越宽。</a:t>
            </a:r>
          </a:p>
          <a:p>
            <a:pPr eaLnBrk="1" hangingPunct="1"/>
            <a:endParaRPr lang="zh-CN" altLang="en-US" sz="2800" dirty="0"/>
          </a:p>
        </p:txBody>
      </p:sp>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D523E928-53BE-4C11-8110-DA7790BB3B57}" type="slidenum">
              <a:rPr lang="en-US" altLang="zh-CN"/>
              <a:pPr>
                <a:defRPr/>
              </a:pPr>
              <a:t>45</a:t>
            </a:fld>
            <a:endParaRPr lang="en-US" altLang="zh-CN"/>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smtClean="0"/>
              <a:t>ISA</a:t>
            </a:r>
            <a:endParaRPr lang="zh-CN" altLang="en-US" dirty="0"/>
          </a:p>
        </p:txBody>
      </p:sp>
      <p:sp>
        <p:nvSpPr>
          <p:cNvPr id="52227" name="内容占位符 2"/>
          <p:cNvSpPr>
            <a:spLocks noGrp="1"/>
          </p:cNvSpPr>
          <p:nvPr>
            <p:ph idx="1"/>
          </p:nvPr>
        </p:nvSpPr>
        <p:spPr/>
        <p:txBody>
          <a:bodyPr/>
          <a:lstStyle/>
          <a:p>
            <a:pPr eaLnBrk="1" hangingPunct="1"/>
            <a:r>
              <a:rPr lang="en-US" altLang="zh-CN" smtClean="0"/>
              <a:t>IBM </a:t>
            </a:r>
            <a:r>
              <a:rPr lang="zh-CN" altLang="en-US" smtClean="0"/>
              <a:t>公司于</a:t>
            </a:r>
            <a:r>
              <a:rPr lang="en-US" altLang="zh-CN" smtClean="0"/>
              <a:t>1981 </a:t>
            </a:r>
            <a:r>
              <a:rPr lang="zh-CN" altLang="en-US" smtClean="0"/>
              <a:t>年推出的基于</a:t>
            </a:r>
            <a:r>
              <a:rPr lang="en-US" altLang="zh-CN" smtClean="0"/>
              <a:t>8 </a:t>
            </a:r>
            <a:r>
              <a:rPr lang="zh-CN" altLang="en-US" smtClean="0"/>
              <a:t>位机</a:t>
            </a:r>
            <a:r>
              <a:rPr lang="en-US" altLang="zh-CN" smtClean="0"/>
              <a:t>PC/XT </a:t>
            </a:r>
            <a:r>
              <a:rPr lang="zh-CN" altLang="en-US" smtClean="0"/>
              <a:t>的总线，称为</a:t>
            </a:r>
            <a:r>
              <a:rPr lang="en-US" altLang="zh-CN" smtClean="0"/>
              <a:t>PC </a:t>
            </a:r>
            <a:r>
              <a:rPr lang="zh-CN" altLang="en-US" smtClean="0"/>
              <a:t>总线 </a:t>
            </a:r>
          </a:p>
          <a:p>
            <a:pPr eaLnBrk="1" hangingPunct="1"/>
            <a:r>
              <a:rPr lang="zh-CN" altLang="en-US" smtClean="0"/>
              <a:t>为了能够合理地开发外插接口卡，由</a:t>
            </a:r>
            <a:r>
              <a:rPr lang="en-US" altLang="zh-CN" smtClean="0"/>
              <a:t>Intel </a:t>
            </a:r>
            <a:r>
              <a:rPr lang="zh-CN" altLang="en-US" smtClean="0"/>
              <a:t>公司，</a:t>
            </a:r>
            <a:r>
              <a:rPr lang="en-US" altLang="zh-CN" smtClean="0"/>
              <a:t>IEEE </a:t>
            </a:r>
            <a:r>
              <a:rPr lang="zh-CN" altLang="en-US" smtClean="0"/>
              <a:t>和</a:t>
            </a:r>
            <a:r>
              <a:rPr lang="en-US" altLang="zh-CN" smtClean="0"/>
              <a:t>EISA </a:t>
            </a:r>
            <a:r>
              <a:rPr lang="zh-CN" altLang="en-US" smtClean="0"/>
              <a:t>集团联合开发了与</a:t>
            </a:r>
            <a:r>
              <a:rPr lang="en-US" altLang="zh-CN" smtClean="0"/>
              <a:t>IBM/AT </a:t>
            </a:r>
            <a:r>
              <a:rPr lang="zh-CN" altLang="en-US" smtClean="0"/>
              <a:t>原装机总线意义相近的</a:t>
            </a:r>
            <a:r>
              <a:rPr lang="en-US" altLang="zh-CN" smtClean="0"/>
              <a:t>ISA </a:t>
            </a:r>
            <a:r>
              <a:rPr lang="zh-CN" altLang="en-US" smtClean="0"/>
              <a:t>总线 </a:t>
            </a:r>
          </a:p>
          <a:p>
            <a:pPr eaLnBrk="1" hangingPunct="1"/>
            <a:r>
              <a:rPr lang="en-US" altLang="zh-CN" smtClean="0"/>
              <a:t>ISA</a:t>
            </a:r>
            <a:r>
              <a:rPr lang="zh-CN" altLang="en-US" smtClean="0"/>
              <a:t>总线有</a:t>
            </a:r>
            <a:r>
              <a:rPr lang="en-US" altLang="zh-CN" smtClean="0"/>
              <a:t>98</a:t>
            </a:r>
            <a:r>
              <a:rPr lang="zh-CN" altLang="en-US" smtClean="0"/>
              <a:t>只引脚。其中</a:t>
            </a:r>
            <a:r>
              <a:rPr lang="en-US" altLang="zh-CN" smtClean="0"/>
              <a:t>62 </a:t>
            </a:r>
            <a:r>
              <a:rPr lang="zh-CN" altLang="en-US" smtClean="0"/>
              <a:t>线的一段基于</a:t>
            </a:r>
            <a:r>
              <a:rPr lang="en-US" altLang="zh-CN" smtClean="0"/>
              <a:t>8 </a:t>
            </a:r>
            <a:r>
              <a:rPr lang="zh-CN" altLang="en-US" smtClean="0"/>
              <a:t>位的</a:t>
            </a:r>
            <a:r>
              <a:rPr lang="en-US" altLang="zh-CN" smtClean="0"/>
              <a:t>PC </a:t>
            </a:r>
            <a:r>
              <a:rPr lang="zh-CN" altLang="en-US" smtClean="0"/>
              <a:t>总线，可以独立使用，连接</a:t>
            </a:r>
            <a:r>
              <a:rPr lang="en-US" altLang="zh-CN" smtClean="0"/>
              <a:t>8</a:t>
            </a:r>
            <a:r>
              <a:rPr lang="zh-CN" altLang="en-US" smtClean="0"/>
              <a:t>位的扩展卡，而</a:t>
            </a:r>
            <a:r>
              <a:rPr lang="en-US" altLang="zh-CN" smtClean="0"/>
              <a:t>62 </a:t>
            </a:r>
            <a:r>
              <a:rPr lang="zh-CN" altLang="en-US" smtClean="0"/>
              <a:t>线与</a:t>
            </a:r>
            <a:r>
              <a:rPr lang="en-US" altLang="zh-CN" smtClean="0"/>
              <a:t>36</a:t>
            </a:r>
            <a:r>
              <a:rPr lang="zh-CN" altLang="en-US" smtClean="0"/>
              <a:t>线相加后就扩展成标准的</a:t>
            </a:r>
            <a:r>
              <a:rPr lang="en-US" altLang="zh-CN" smtClean="0"/>
              <a:t>16</a:t>
            </a:r>
            <a:r>
              <a:rPr lang="zh-CN" altLang="en-US" smtClean="0"/>
              <a:t>位</a:t>
            </a:r>
            <a:r>
              <a:rPr lang="en-US" altLang="zh-CN" smtClean="0"/>
              <a:t>ISA</a:t>
            </a:r>
            <a:r>
              <a:rPr lang="zh-CN" altLang="en-US" smtClean="0"/>
              <a:t>，连接</a:t>
            </a:r>
            <a:r>
              <a:rPr lang="en-US" altLang="zh-CN" smtClean="0"/>
              <a:t>16</a:t>
            </a:r>
            <a:r>
              <a:rPr lang="zh-CN" altLang="en-US" smtClean="0"/>
              <a:t>位的扩展卡 </a:t>
            </a:r>
          </a:p>
          <a:p>
            <a:pPr eaLnBrk="1" hangingPunct="1"/>
            <a:endParaRPr lang="zh-CN" altLang="en-US" smtClean="0"/>
          </a:p>
        </p:txBody>
      </p:sp>
    </p:spTree>
  </p:cSld>
  <p:clrMapOvr>
    <a:masterClrMapping/>
  </p:clrMapOvr>
  <p:transition spd="med">
    <p:random/>
    <p:sndAc>
      <p:stSnd>
        <p:snd r:embed="rId2" name="chimes.wav"/>
      </p:stSnd>
    </p:sndAc>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smtClean="0"/>
              <a:t>PCI</a:t>
            </a:r>
            <a:endParaRPr lang="zh-CN" altLang="en-US" dirty="0"/>
          </a:p>
        </p:txBody>
      </p:sp>
      <p:sp>
        <p:nvSpPr>
          <p:cNvPr id="53251" name="内容占位符 2"/>
          <p:cNvSpPr>
            <a:spLocks noGrp="1"/>
          </p:cNvSpPr>
          <p:nvPr>
            <p:ph idx="1"/>
          </p:nvPr>
        </p:nvSpPr>
        <p:spPr/>
        <p:txBody>
          <a:bodyPr/>
          <a:lstStyle/>
          <a:p>
            <a:pPr eaLnBrk="1" hangingPunct="1"/>
            <a:r>
              <a:rPr lang="en-US" altLang="zh-CN" sz="2800" dirty="0"/>
              <a:t>1991 </a:t>
            </a:r>
            <a:r>
              <a:rPr lang="zh-CN" altLang="en-US" sz="2800" dirty="0"/>
              <a:t>年下半年，</a:t>
            </a:r>
            <a:r>
              <a:rPr lang="en-US" altLang="zh-CN" sz="2800" dirty="0"/>
              <a:t>Intel</a:t>
            </a:r>
            <a:r>
              <a:rPr lang="zh-CN" altLang="en-US" sz="2800" dirty="0"/>
              <a:t>公司首先提出了</a:t>
            </a:r>
            <a:r>
              <a:rPr lang="en-US" altLang="zh-CN" sz="2800" dirty="0"/>
              <a:t>PCI </a:t>
            </a:r>
            <a:r>
              <a:rPr lang="zh-CN" altLang="en-US" sz="2800" dirty="0"/>
              <a:t>的概念</a:t>
            </a:r>
          </a:p>
          <a:p>
            <a:pPr eaLnBrk="1" hangingPunct="1"/>
            <a:r>
              <a:rPr lang="zh-CN" altLang="en-US" sz="2800" dirty="0"/>
              <a:t>并联合</a:t>
            </a:r>
            <a:r>
              <a:rPr lang="en-US" altLang="zh-CN" sz="2800" dirty="0"/>
              <a:t>IBM</a:t>
            </a:r>
            <a:r>
              <a:rPr lang="zh-CN" altLang="en-US" sz="2800" dirty="0"/>
              <a:t>、</a:t>
            </a:r>
            <a:r>
              <a:rPr lang="en-US" altLang="zh-CN" sz="2800" dirty="0"/>
              <a:t>Compaq</a:t>
            </a:r>
            <a:r>
              <a:rPr lang="zh-CN" altLang="en-US" sz="2800" dirty="0"/>
              <a:t>、</a:t>
            </a:r>
            <a:r>
              <a:rPr lang="en-US" altLang="zh-CN" sz="2800" dirty="0"/>
              <a:t>AST</a:t>
            </a:r>
            <a:r>
              <a:rPr lang="zh-CN" altLang="en-US" sz="2800" dirty="0"/>
              <a:t>、</a:t>
            </a:r>
            <a:r>
              <a:rPr lang="en-US" altLang="zh-CN" sz="2800" dirty="0"/>
              <a:t>HP</a:t>
            </a:r>
            <a:r>
              <a:rPr lang="zh-CN" altLang="en-US" sz="2800" dirty="0"/>
              <a:t>、</a:t>
            </a:r>
            <a:r>
              <a:rPr lang="en-US" altLang="zh-CN" sz="2800" dirty="0"/>
              <a:t>DEC </a:t>
            </a:r>
            <a:r>
              <a:rPr lang="zh-CN" altLang="en-US" sz="2800" dirty="0"/>
              <a:t>等</a:t>
            </a:r>
            <a:r>
              <a:rPr lang="en-US" altLang="zh-CN" sz="2800" dirty="0"/>
              <a:t>100 </a:t>
            </a:r>
            <a:r>
              <a:rPr lang="zh-CN" altLang="en-US" sz="2800" dirty="0"/>
              <a:t>多家公司成立了</a:t>
            </a:r>
            <a:r>
              <a:rPr lang="en-US" altLang="zh-CN" sz="2800" dirty="0"/>
              <a:t>PCI </a:t>
            </a:r>
            <a:r>
              <a:rPr lang="zh-CN" altLang="en-US" sz="2800" dirty="0"/>
              <a:t>集团，其英文全称为：</a:t>
            </a:r>
            <a:r>
              <a:rPr lang="en-US" altLang="zh-CN" sz="2800" dirty="0"/>
              <a:t>Peripheral Component Interconnect Special Interest Group(</a:t>
            </a:r>
            <a:r>
              <a:rPr lang="zh-CN" altLang="en-US" sz="2800" dirty="0"/>
              <a:t>外围部件互连专业组</a:t>
            </a:r>
            <a:r>
              <a:rPr lang="en-US" altLang="zh-CN" sz="2800" dirty="0"/>
              <a:t>)</a:t>
            </a:r>
            <a:r>
              <a:rPr lang="zh-CN" altLang="en-US" sz="2800" dirty="0"/>
              <a:t>，简称</a:t>
            </a:r>
            <a:r>
              <a:rPr lang="en-US" altLang="zh-CN" sz="2800" dirty="0" err="1"/>
              <a:t>PCISIG</a:t>
            </a:r>
            <a:endParaRPr lang="en-US" altLang="zh-CN" sz="2800" dirty="0"/>
          </a:p>
          <a:p>
            <a:pPr eaLnBrk="1" hangingPunct="1"/>
            <a:r>
              <a:rPr lang="en-US" altLang="zh-CN" sz="2800" dirty="0"/>
              <a:t>PCI</a:t>
            </a:r>
            <a:r>
              <a:rPr lang="zh-CN" altLang="en-US" sz="2800" dirty="0"/>
              <a:t>有</a:t>
            </a:r>
            <a:r>
              <a:rPr lang="en-US" altLang="zh-CN" sz="2800" dirty="0"/>
              <a:t>32</a:t>
            </a:r>
            <a:r>
              <a:rPr lang="zh-CN" altLang="en-US" sz="2800" dirty="0"/>
              <a:t>位和</a:t>
            </a:r>
            <a:r>
              <a:rPr lang="en-US" altLang="zh-CN" sz="2800" dirty="0"/>
              <a:t>64</a:t>
            </a:r>
            <a:r>
              <a:rPr lang="zh-CN" altLang="en-US" sz="2800" dirty="0"/>
              <a:t>位两种，</a:t>
            </a:r>
            <a:r>
              <a:rPr lang="en-US" altLang="zh-CN" sz="2800" dirty="0"/>
              <a:t>32</a:t>
            </a:r>
            <a:r>
              <a:rPr lang="zh-CN" altLang="en-US" sz="2800" dirty="0"/>
              <a:t>位</a:t>
            </a:r>
            <a:r>
              <a:rPr lang="en-US" altLang="zh-CN" sz="2800" dirty="0"/>
              <a:t>PCI </a:t>
            </a:r>
            <a:r>
              <a:rPr lang="zh-CN" altLang="en-US" sz="2800" dirty="0"/>
              <a:t>有</a:t>
            </a:r>
            <a:r>
              <a:rPr lang="en-US" altLang="zh-CN" sz="2800" dirty="0"/>
              <a:t>124 </a:t>
            </a:r>
            <a:r>
              <a:rPr lang="zh-CN" altLang="en-US" sz="2800" dirty="0"/>
              <a:t>引脚，</a:t>
            </a:r>
            <a:r>
              <a:rPr lang="en-US" altLang="zh-CN" sz="2800" dirty="0"/>
              <a:t>64</a:t>
            </a:r>
            <a:r>
              <a:rPr lang="zh-CN" altLang="en-US" sz="2800" dirty="0"/>
              <a:t>位有</a:t>
            </a:r>
            <a:r>
              <a:rPr lang="en-US" altLang="zh-CN" sz="2800" dirty="0"/>
              <a:t>188</a:t>
            </a:r>
            <a:r>
              <a:rPr lang="zh-CN" altLang="en-US" sz="2800" dirty="0"/>
              <a:t>引脚，目前常用的是</a:t>
            </a:r>
            <a:r>
              <a:rPr lang="en-US" altLang="zh-CN" sz="2800" dirty="0"/>
              <a:t>32</a:t>
            </a:r>
            <a:r>
              <a:rPr lang="zh-CN" altLang="en-US" sz="2800" dirty="0"/>
              <a:t>位</a:t>
            </a:r>
            <a:r>
              <a:rPr lang="en-US" altLang="zh-CN" sz="2800" dirty="0"/>
              <a:t>PCI</a:t>
            </a:r>
          </a:p>
          <a:p>
            <a:pPr eaLnBrk="1" hangingPunct="1"/>
            <a:r>
              <a:rPr lang="en-US" altLang="zh-CN" sz="2800" dirty="0"/>
              <a:t>32 </a:t>
            </a:r>
            <a:r>
              <a:rPr lang="zh-CN" altLang="en-US" sz="2800" dirty="0"/>
              <a:t>位</a:t>
            </a:r>
            <a:r>
              <a:rPr lang="en-US" altLang="zh-CN" sz="2800" dirty="0"/>
              <a:t>PCI</a:t>
            </a:r>
            <a:r>
              <a:rPr lang="zh-CN" altLang="en-US" sz="2800" dirty="0"/>
              <a:t>的数据传输率为</a:t>
            </a:r>
            <a:r>
              <a:rPr lang="en-US" altLang="zh-CN" sz="2800" dirty="0" err="1"/>
              <a:t>133MB</a:t>
            </a:r>
            <a:r>
              <a:rPr lang="zh-CN" altLang="en-US" sz="2800" dirty="0"/>
              <a:t>／</a:t>
            </a:r>
            <a:r>
              <a:rPr lang="en-US" altLang="zh-CN" sz="2800" dirty="0"/>
              <a:t>s</a:t>
            </a:r>
            <a:r>
              <a:rPr lang="zh-CN" altLang="en-US" sz="2800" dirty="0"/>
              <a:t>，大大高于</a:t>
            </a:r>
            <a:r>
              <a:rPr lang="en-US" altLang="zh-CN" sz="2800" dirty="0"/>
              <a:t>ISA</a:t>
            </a:r>
          </a:p>
          <a:p>
            <a:pPr eaLnBrk="1" hangingPunct="1"/>
            <a:endParaRPr lang="zh-CN" altLang="en-US" sz="2800" dirty="0"/>
          </a:p>
        </p:txBody>
      </p:sp>
    </p:spTree>
  </p:cSld>
  <p:clrMapOvr>
    <a:masterClrMapping/>
  </p:clrMapOvr>
  <p:transition spd="med">
    <p:random/>
    <p:sndAc>
      <p:stSnd>
        <p:snd r:embed="rId2" name="chimes.wav"/>
      </p:stSnd>
    </p:sndAc>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矩形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eaLnBrk="1" hangingPunct="1">
              <a:defRPr/>
            </a:pPr>
            <a:r>
              <a:rPr lang="en-US" altLang="zh-CN"/>
              <a:t>PC104</a:t>
            </a:r>
            <a:r>
              <a:rPr lang="zh-CN" altLang="en-US"/>
              <a:t>总线 </a:t>
            </a:r>
          </a:p>
        </p:txBody>
      </p:sp>
      <p:sp>
        <p:nvSpPr>
          <p:cNvPr id="54275" name="矩形 3"/>
          <p:cNvSpPr>
            <a:spLocks noGrp="1" noChangeArrowheads="1"/>
          </p:cNvSpPr>
          <p:nvPr>
            <p:ph idx="1"/>
          </p:nvPr>
        </p:nvSpPr>
        <p:spPr/>
        <p:txBody>
          <a:bodyPr/>
          <a:lstStyle/>
          <a:p>
            <a:pPr eaLnBrk="1" hangingPunct="1"/>
            <a:r>
              <a:rPr lang="en-US" altLang="zh-CN" smtClean="0"/>
              <a:t>1992</a:t>
            </a:r>
            <a:r>
              <a:rPr lang="zh-CN" altLang="en-US" smtClean="0"/>
              <a:t>年</a:t>
            </a:r>
            <a:r>
              <a:rPr lang="en-US" altLang="zh-CN" smtClean="0"/>
              <a:t>IEEE </a:t>
            </a:r>
            <a:r>
              <a:rPr lang="zh-CN" altLang="en-US" smtClean="0"/>
              <a:t>开始着手为</a:t>
            </a:r>
            <a:r>
              <a:rPr lang="en-US" altLang="zh-CN" smtClean="0"/>
              <a:t>PC </a:t>
            </a:r>
            <a:r>
              <a:rPr lang="zh-CN" altLang="en-US" smtClean="0"/>
              <a:t>和</a:t>
            </a:r>
            <a:r>
              <a:rPr lang="en-US" altLang="zh-CN" smtClean="0"/>
              <a:t>PC/AT </a:t>
            </a:r>
            <a:r>
              <a:rPr lang="zh-CN" altLang="en-US" smtClean="0"/>
              <a:t>总线制定一个精简的</a:t>
            </a:r>
            <a:r>
              <a:rPr lang="en-US" altLang="zh-CN" smtClean="0"/>
              <a:t>IEEEP996 </a:t>
            </a:r>
            <a:r>
              <a:rPr lang="zh-CN" altLang="en-US" smtClean="0"/>
              <a:t>标准（草稿），</a:t>
            </a:r>
            <a:r>
              <a:rPr lang="en-US" altLang="zh-CN" smtClean="0"/>
              <a:t>PC104 </a:t>
            </a:r>
            <a:r>
              <a:rPr lang="zh-CN" altLang="en-US" smtClean="0"/>
              <a:t>作为基本文件被采纳，叫做</a:t>
            </a:r>
            <a:r>
              <a:rPr lang="en-US" altLang="zh-CN" smtClean="0"/>
              <a:t>IEEE P996.1 </a:t>
            </a:r>
            <a:r>
              <a:rPr lang="zh-CN" altLang="en-US" smtClean="0"/>
              <a:t>兼容</a:t>
            </a:r>
            <a:r>
              <a:rPr lang="en-US" altLang="zh-CN" smtClean="0"/>
              <a:t>PC </a:t>
            </a:r>
            <a:r>
              <a:rPr lang="zh-CN" altLang="en-US" smtClean="0"/>
              <a:t>嵌入式模块标准 </a:t>
            </a:r>
          </a:p>
          <a:p>
            <a:pPr eaLnBrk="1" hangingPunct="1"/>
            <a:r>
              <a:rPr lang="en-US" altLang="zh-CN" smtClean="0"/>
              <a:t>PC104</a:t>
            </a:r>
            <a:r>
              <a:rPr lang="zh-CN" altLang="en-US" smtClean="0"/>
              <a:t>有两个版本：</a:t>
            </a:r>
            <a:r>
              <a:rPr lang="en-US" altLang="zh-CN" smtClean="0"/>
              <a:t>8 </a:t>
            </a:r>
            <a:r>
              <a:rPr lang="zh-CN" altLang="en-US" smtClean="0"/>
              <a:t>位和</a:t>
            </a:r>
            <a:r>
              <a:rPr lang="en-US" altLang="zh-CN" smtClean="0"/>
              <a:t>16 </a:t>
            </a:r>
            <a:r>
              <a:rPr lang="zh-CN" altLang="en-US" smtClean="0"/>
              <a:t>位，分别与</a:t>
            </a:r>
            <a:r>
              <a:rPr lang="en-US" altLang="zh-CN" smtClean="0"/>
              <a:t>PC </a:t>
            </a:r>
            <a:r>
              <a:rPr lang="zh-CN" altLang="en-US" smtClean="0"/>
              <a:t>和</a:t>
            </a:r>
            <a:r>
              <a:rPr lang="en-US" altLang="zh-CN" smtClean="0"/>
              <a:t>PC/AT </a:t>
            </a:r>
            <a:r>
              <a:rPr lang="zh-CN" altLang="en-US" smtClean="0"/>
              <a:t>相对应</a:t>
            </a:r>
          </a:p>
          <a:p>
            <a:pPr eaLnBrk="1" hangingPunct="1"/>
            <a:r>
              <a:rPr lang="en-US" altLang="zh-CN" smtClean="0"/>
              <a:t>PC104PLUS </a:t>
            </a:r>
            <a:r>
              <a:rPr lang="zh-CN" altLang="en-US" smtClean="0"/>
              <a:t>是专为</a:t>
            </a:r>
            <a:r>
              <a:rPr lang="en-US" altLang="zh-CN" smtClean="0"/>
              <a:t>PCI </a:t>
            </a:r>
            <a:r>
              <a:rPr lang="zh-CN" altLang="en-US" smtClean="0"/>
              <a:t>总线设计的，可以连接高速外接设备 </a:t>
            </a:r>
          </a:p>
        </p:txBody>
      </p:sp>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B83606E9-D7D6-4399-A71F-8CA2828C5EEF}" type="slidenum">
              <a:rPr lang="en-US" altLang="zh-CN"/>
              <a:pPr>
                <a:defRPr/>
              </a:pPr>
              <a:t>48</a:t>
            </a:fld>
            <a:endParaRPr lang="en-US" altLang="zh-CN"/>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smtClean="0"/>
              <a:t>PCIE: PCI Express</a:t>
            </a:r>
            <a:endParaRPr lang="zh-CN" altLang="en-US" dirty="0"/>
          </a:p>
        </p:txBody>
      </p:sp>
      <p:sp>
        <p:nvSpPr>
          <p:cNvPr id="55299" name="内容占位符 2"/>
          <p:cNvSpPr>
            <a:spLocks noGrp="1"/>
          </p:cNvSpPr>
          <p:nvPr>
            <p:ph idx="1"/>
          </p:nvPr>
        </p:nvSpPr>
        <p:spPr>
          <a:xfrm>
            <a:off x="1952596" y="1000109"/>
            <a:ext cx="8229600" cy="4768865"/>
          </a:xfrm>
        </p:spPr>
        <p:txBody>
          <a:bodyPr/>
          <a:lstStyle/>
          <a:p>
            <a:pPr eaLnBrk="1" hangingPunct="1"/>
            <a:r>
              <a:rPr lang="en-US" altLang="zh-CN" sz="2800" dirty="0"/>
              <a:t>PCI Express </a:t>
            </a:r>
            <a:r>
              <a:rPr lang="en-US" altLang="zh-CN" sz="2800" dirty="0" err="1"/>
              <a:t>1.0a,2003</a:t>
            </a:r>
            <a:r>
              <a:rPr lang="zh-CN" altLang="en-US" sz="2800" dirty="0"/>
              <a:t>年</a:t>
            </a:r>
            <a:endParaRPr lang="en-US" altLang="zh-CN" sz="2800" dirty="0"/>
          </a:p>
          <a:p>
            <a:pPr lvl="1" eaLnBrk="1" hangingPunct="1"/>
            <a:r>
              <a:rPr lang="en-US" altLang="zh-CN" sz="2400" dirty="0"/>
              <a:t>a data rate of 250 MB/s and a transfer rate of 2.5 GT/s.</a:t>
            </a:r>
          </a:p>
          <a:p>
            <a:pPr lvl="1" eaLnBrk="1" hangingPunct="1"/>
            <a:r>
              <a:rPr lang="en-US" altLang="zh-CN" sz="2400" dirty="0"/>
              <a:t>PCI Express 1.1,2005</a:t>
            </a:r>
            <a:r>
              <a:rPr lang="zh-CN" altLang="en-US" sz="2400" dirty="0"/>
              <a:t>年</a:t>
            </a:r>
            <a:endParaRPr lang="en-US" altLang="zh-CN" sz="2400" dirty="0"/>
          </a:p>
          <a:p>
            <a:pPr eaLnBrk="1" hangingPunct="1"/>
            <a:r>
              <a:rPr lang="en-US" altLang="zh-CN" sz="2800" dirty="0"/>
              <a:t>PCI Express 2.0,2007</a:t>
            </a:r>
            <a:r>
              <a:rPr lang="zh-CN" altLang="en-US" sz="2800" dirty="0"/>
              <a:t>年</a:t>
            </a:r>
            <a:endParaRPr lang="en-US" altLang="zh-CN" sz="2800" dirty="0"/>
          </a:p>
          <a:p>
            <a:pPr lvl="1" eaLnBrk="1" hangingPunct="1"/>
            <a:r>
              <a:rPr lang="en-US" altLang="zh-CN" sz="2400" dirty="0"/>
              <a:t>data rate</a:t>
            </a:r>
            <a:r>
              <a:rPr lang="zh-CN" altLang="en-US" sz="2400" dirty="0"/>
              <a:t>加倍到</a:t>
            </a:r>
            <a:r>
              <a:rPr lang="en-US" altLang="zh-CN" sz="2400" dirty="0"/>
              <a:t>500 MB/s</a:t>
            </a:r>
            <a:r>
              <a:rPr lang="zh-CN" altLang="en-US" sz="2400" dirty="0"/>
              <a:t>，</a:t>
            </a:r>
            <a:r>
              <a:rPr lang="en-US" altLang="zh-CN" sz="2400" dirty="0"/>
              <a:t>throughput 16 GB/s</a:t>
            </a:r>
          </a:p>
          <a:p>
            <a:pPr lvl="1" eaLnBrk="1" hangingPunct="1"/>
            <a:r>
              <a:rPr lang="en-US" altLang="zh-CN" sz="2400" dirty="0"/>
              <a:t>PCI Express 2.1</a:t>
            </a:r>
          </a:p>
          <a:p>
            <a:pPr eaLnBrk="1" hangingPunct="1"/>
            <a:r>
              <a:rPr lang="en-US" altLang="zh-CN" sz="2800" dirty="0"/>
              <a:t>PCI Express 3.0</a:t>
            </a:r>
            <a:r>
              <a:rPr lang="zh-CN" altLang="en-US" sz="2800" dirty="0"/>
              <a:t>，</a:t>
            </a:r>
            <a:r>
              <a:rPr lang="en-US" altLang="zh-CN" sz="2800" dirty="0"/>
              <a:t>2010</a:t>
            </a:r>
            <a:r>
              <a:rPr lang="zh-CN" altLang="en-US" sz="2800" dirty="0"/>
              <a:t>年</a:t>
            </a:r>
            <a:endParaRPr lang="en-US" altLang="zh-CN" sz="2800" dirty="0"/>
          </a:p>
          <a:p>
            <a:pPr lvl="1" eaLnBrk="1" hangingPunct="1"/>
            <a:r>
              <a:rPr lang="en-US" altLang="zh-CN" sz="2400" dirty="0"/>
              <a:t>8 GT/s bit rate</a:t>
            </a:r>
            <a:endParaRPr lang="zh-CN" altLang="en-US" sz="2400" dirty="0"/>
          </a:p>
        </p:txBody>
      </p:sp>
      <p:sp>
        <p:nvSpPr>
          <p:cNvPr id="4" name="灯片编号占位符 3"/>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D2A1D1FE-84A7-4813-BF7C-B253C9E78A0F}" type="slidenum">
              <a:rPr lang="en-US" altLang="zh-CN" smtClean="0"/>
              <a:pPr>
                <a:defRPr/>
              </a:pPr>
              <a:t>49</a:t>
            </a:fld>
            <a:endParaRPr lang="en-US" altLang="zh-CN"/>
          </a:p>
        </p:txBody>
      </p:sp>
      <p:pic>
        <p:nvPicPr>
          <p:cNvPr id="55301" name="Picture 2"/>
          <p:cNvPicPr>
            <a:picLocks noChangeAspect="1" noChangeArrowheads="1"/>
          </p:cNvPicPr>
          <p:nvPr/>
        </p:nvPicPr>
        <p:blipFill>
          <a:blip r:embed="rId3"/>
          <a:srcRect/>
          <a:stretch>
            <a:fillRect/>
          </a:stretch>
        </p:blipFill>
        <p:spPr bwMode="auto">
          <a:xfrm>
            <a:off x="8153400" y="26988"/>
            <a:ext cx="2381250" cy="1619250"/>
          </a:xfrm>
          <a:prstGeom prst="rect">
            <a:avLst/>
          </a:prstGeom>
          <a:noFill/>
          <a:ln w="9525">
            <a:noFill/>
            <a:miter lim="800000"/>
            <a:headEnd/>
            <a:tailEnd/>
          </a:ln>
          <a:effectLst/>
        </p:spPr>
      </p:pic>
      <p:pic>
        <p:nvPicPr>
          <p:cNvPr id="55302" name="Picture 4"/>
          <p:cNvPicPr>
            <a:picLocks noChangeAspect="1" noChangeArrowheads="1"/>
          </p:cNvPicPr>
          <p:nvPr/>
        </p:nvPicPr>
        <p:blipFill>
          <a:blip r:embed="rId4"/>
          <a:srcRect l="6644" t="28893" r="6052" b="33994"/>
          <a:stretch>
            <a:fillRect/>
          </a:stretch>
        </p:blipFill>
        <p:spPr bwMode="auto">
          <a:xfrm>
            <a:off x="3095605" y="5072075"/>
            <a:ext cx="6240463" cy="2078037"/>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714733" y="-65284"/>
            <a:ext cx="7867667" cy="1131910"/>
          </a:xfrm>
        </p:spPr>
        <p:txBody>
          <a:bodyPr/>
          <a:lstStyle/>
          <a:p>
            <a:r>
              <a:rPr lang="en-US" altLang="zh-CN" dirty="0" smtClean="0"/>
              <a:t>Three characteristics</a:t>
            </a:r>
            <a:endParaRPr lang="zh-CN" altLang="en-US" dirty="0"/>
          </a:p>
        </p:txBody>
      </p:sp>
      <p:sp>
        <p:nvSpPr>
          <p:cNvPr id="9218" name="Rectangle 3"/>
          <p:cNvSpPr>
            <a:spLocks noGrp="1" noRot="1" noChangeArrowheads="1"/>
          </p:cNvSpPr>
          <p:nvPr>
            <p:ph idx="1"/>
          </p:nvPr>
        </p:nvSpPr>
        <p:spPr>
          <a:xfrm>
            <a:off x="1930400" y="1052736"/>
            <a:ext cx="8229600" cy="4768865"/>
          </a:xfrm>
        </p:spPr>
        <p:txBody>
          <a:bodyPr/>
          <a:lstStyle/>
          <a:p>
            <a:pPr lvl="1" eaLnBrk="1" hangingPunct="1"/>
            <a:r>
              <a:rPr lang="en-US" altLang="zh-CN" b="1" dirty="0" smtClean="0">
                <a:solidFill>
                  <a:srgbClr val="0000FF"/>
                </a:solidFill>
              </a:rPr>
              <a:t>Behavior</a:t>
            </a:r>
          </a:p>
          <a:p>
            <a:pPr lvl="2" eaLnBrk="1" hangingPunct="1"/>
            <a:r>
              <a:rPr lang="en-US" altLang="zh-CN" dirty="0" smtClean="0"/>
              <a:t>Input (read once), output (write only, cannot read) ,or storage (can be reread and usually rewritten)</a:t>
            </a:r>
          </a:p>
          <a:p>
            <a:pPr lvl="1"/>
            <a:r>
              <a:rPr lang="en-US" altLang="zh-CN" b="1" dirty="0" smtClean="0">
                <a:solidFill>
                  <a:srgbClr val="0000FF"/>
                </a:solidFill>
              </a:rPr>
              <a:t>Partner</a:t>
            </a:r>
          </a:p>
          <a:p>
            <a:pPr lvl="2" eaLnBrk="1" hangingPunct="1"/>
            <a:r>
              <a:rPr lang="en-US" altLang="zh-CN" dirty="0" smtClean="0"/>
              <a:t>Either a human or a machine is at the other end of the I/O device, either feeding data on input or reading data on output.</a:t>
            </a:r>
          </a:p>
          <a:p>
            <a:pPr lvl="1"/>
            <a:r>
              <a:rPr lang="en-US" altLang="zh-CN" b="1" dirty="0" smtClean="0">
                <a:solidFill>
                  <a:srgbClr val="0000FF"/>
                </a:solidFill>
              </a:rPr>
              <a:t>Data rate</a:t>
            </a:r>
          </a:p>
          <a:p>
            <a:pPr lvl="2" eaLnBrk="1" hangingPunct="1"/>
            <a:r>
              <a:rPr lang="en-US" altLang="zh-CN" dirty="0" smtClean="0"/>
              <a:t>The peak rate at which data can be transferred between the I/O device and the main memory or processor.</a:t>
            </a:r>
          </a:p>
        </p:txBody>
      </p:sp>
      <p:sp>
        <p:nvSpPr>
          <p:cNvPr id="5"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61E1F3CD-1D38-4353-94CC-884DB79FB04F}" type="slidenum">
              <a:rPr lang="en-US" altLang="zh-CN"/>
              <a:pPr>
                <a:defRPr/>
              </a:pPr>
              <a:t>5</a:t>
            </a:fld>
            <a:endParaRPr lang="en-US" altLang="zh-CN"/>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eaLnBrk="1" hangingPunct="1">
              <a:defRPr/>
            </a:pPr>
            <a:endParaRPr lang="zh-CN" altLang="en-US"/>
          </a:p>
        </p:txBody>
      </p:sp>
      <p:sp>
        <p:nvSpPr>
          <p:cNvPr id="56323" name="内容占位符 6"/>
          <p:cNvSpPr>
            <a:spLocks noGrp="1"/>
          </p:cNvSpPr>
          <p:nvPr>
            <p:ph idx="1"/>
          </p:nvPr>
        </p:nvSpPr>
        <p:spPr/>
        <p:txBody>
          <a:bodyPr/>
          <a:lstStyle/>
          <a:p>
            <a:pPr eaLnBrk="1" hangingPunct="1"/>
            <a:endParaRPr lang="zh-CN" altLang="en-US" smtClean="0"/>
          </a:p>
        </p:txBody>
      </p:sp>
      <p:sp>
        <p:nvSpPr>
          <p:cNvPr id="4" name="灯片编号占位符 3"/>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E51E18DD-F168-42CD-A396-3889C5FAEE85}" type="slidenum">
              <a:rPr lang="en-US" altLang="zh-CN" smtClean="0"/>
              <a:pPr>
                <a:defRPr/>
              </a:pPr>
              <a:t>50</a:t>
            </a:fld>
            <a:endParaRPr lang="en-US" altLang="zh-CN"/>
          </a:p>
        </p:txBody>
      </p:sp>
      <p:pic>
        <p:nvPicPr>
          <p:cNvPr id="56325" name="Picture 3"/>
          <p:cNvPicPr>
            <a:picLocks noChangeAspect="1" noChangeArrowheads="1"/>
          </p:cNvPicPr>
          <p:nvPr/>
        </p:nvPicPr>
        <p:blipFill>
          <a:blip r:embed="rId3"/>
          <a:srcRect l="7863" t="15759" r="13292" b="16220"/>
          <a:stretch>
            <a:fillRect/>
          </a:stretch>
        </p:blipFill>
        <p:spPr bwMode="auto">
          <a:xfrm>
            <a:off x="1676401" y="142875"/>
            <a:ext cx="8975725" cy="6064250"/>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eaLnBrk="1" hangingPunct="1">
              <a:defRPr/>
            </a:pPr>
            <a:endParaRPr lang="zh-CN" altLang="en-US"/>
          </a:p>
        </p:txBody>
      </p:sp>
      <p:sp>
        <p:nvSpPr>
          <p:cNvPr id="57347" name="内容占位符 5"/>
          <p:cNvSpPr>
            <a:spLocks noGrp="1"/>
          </p:cNvSpPr>
          <p:nvPr>
            <p:ph idx="1"/>
          </p:nvPr>
        </p:nvSpPr>
        <p:spPr/>
        <p:txBody>
          <a:bodyPr/>
          <a:lstStyle/>
          <a:p>
            <a:pPr eaLnBrk="1" hangingPunct="1"/>
            <a:endParaRPr lang="zh-CN" altLang="en-US" smtClean="0"/>
          </a:p>
        </p:txBody>
      </p:sp>
      <p:sp>
        <p:nvSpPr>
          <p:cNvPr id="4" name="灯片编号占位符 3"/>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42BC6E53-5B31-4DF4-8F6B-A763F3F6C9E8}" type="slidenum">
              <a:rPr lang="en-US" altLang="zh-CN" smtClean="0"/>
              <a:pPr>
                <a:defRPr/>
              </a:pPr>
              <a:t>51</a:t>
            </a:fld>
            <a:endParaRPr lang="en-US" altLang="zh-CN"/>
          </a:p>
        </p:txBody>
      </p:sp>
      <p:pic>
        <p:nvPicPr>
          <p:cNvPr id="57349" name="Picture 2"/>
          <p:cNvPicPr>
            <a:picLocks noChangeAspect="1" noChangeArrowheads="1"/>
          </p:cNvPicPr>
          <p:nvPr/>
        </p:nvPicPr>
        <p:blipFill>
          <a:blip r:embed="rId3"/>
          <a:srcRect l="7346" t="15717" r="10345" b="27106"/>
          <a:stretch>
            <a:fillRect/>
          </a:stretch>
        </p:blipFill>
        <p:spPr bwMode="auto">
          <a:xfrm>
            <a:off x="1524000" y="228600"/>
            <a:ext cx="8966200" cy="4876800"/>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矩形 4"/>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eaLnBrk="1" hangingPunct="1">
              <a:defRPr/>
            </a:pPr>
            <a:r>
              <a:rPr lang="en-US" altLang="zh-CN"/>
              <a:t>SPI</a:t>
            </a:r>
            <a:r>
              <a:rPr lang="zh-CN" altLang="en-US" dirty="0"/>
              <a:t>总线 </a:t>
            </a:r>
          </a:p>
        </p:txBody>
      </p:sp>
      <p:sp>
        <p:nvSpPr>
          <p:cNvPr id="58371" name="矩形 5"/>
          <p:cNvSpPr>
            <a:spLocks noGrp="1" noChangeArrowheads="1"/>
          </p:cNvSpPr>
          <p:nvPr>
            <p:ph idx="1"/>
          </p:nvPr>
        </p:nvSpPr>
        <p:spPr>
          <a:xfrm>
            <a:off x="1952596" y="1142985"/>
            <a:ext cx="8229600" cy="4768865"/>
          </a:xfrm>
        </p:spPr>
        <p:txBody>
          <a:bodyPr/>
          <a:lstStyle/>
          <a:p>
            <a:pPr eaLnBrk="1" hangingPunct="1"/>
            <a:r>
              <a:rPr lang="zh-CN" altLang="en-US" sz="2800" dirty="0"/>
              <a:t>串行外围设备接口</a:t>
            </a:r>
            <a:r>
              <a:rPr lang="en-US" altLang="zh-CN" sz="2800" dirty="0" err="1"/>
              <a:t>SPI</a:t>
            </a:r>
            <a:r>
              <a:rPr lang="zh-CN" altLang="en-US" sz="2800" dirty="0"/>
              <a:t>（</a:t>
            </a:r>
            <a:r>
              <a:rPr lang="en-US" altLang="zh-CN" sz="2800" dirty="0"/>
              <a:t>serial peripheral interface</a:t>
            </a:r>
            <a:r>
              <a:rPr lang="zh-CN" altLang="en-US" sz="2800" dirty="0"/>
              <a:t>）总线技术是</a:t>
            </a:r>
            <a:r>
              <a:rPr lang="en-US" altLang="zh-CN" sz="2800" dirty="0"/>
              <a:t>Motorola </a:t>
            </a:r>
            <a:r>
              <a:rPr lang="zh-CN" altLang="en-US" sz="2800" dirty="0"/>
              <a:t>公司推出的一种同步串行接口 </a:t>
            </a:r>
          </a:p>
          <a:p>
            <a:pPr eaLnBrk="1" hangingPunct="1"/>
            <a:r>
              <a:rPr lang="en-US" altLang="zh-CN" sz="2800" dirty="0" err="1"/>
              <a:t>SPI</a:t>
            </a:r>
            <a:r>
              <a:rPr lang="en-US" altLang="zh-CN" sz="2800" dirty="0"/>
              <a:t> </a:t>
            </a:r>
            <a:r>
              <a:rPr lang="zh-CN" altLang="en-US" sz="2800" dirty="0"/>
              <a:t>总线是一种三线同步总线，因其硬件功能很强 </a:t>
            </a:r>
          </a:p>
          <a:p>
            <a:pPr eaLnBrk="1" hangingPunct="1"/>
            <a:r>
              <a:rPr lang="zh-CN" altLang="en-US" sz="2800" dirty="0"/>
              <a:t>总线上可以连接多个可作为主机的</a:t>
            </a:r>
            <a:r>
              <a:rPr lang="en-US" altLang="zh-CN" sz="2800" dirty="0" err="1"/>
              <a:t>MCU</a:t>
            </a:r>
            <a:r>
              <a:rPr lang="zh-CN" altLang="en-US" sz="2800" dirty="0"/>
              <a:t>，装有</a:t>
            </a:r>
            <a:r>
              <a:rPr lang="en-US" altLang="zh-CN" sz="2800" dirty="0" err="1"/>
              <a:t>SPI</a:t>
            </a:r>
            <a:r>
              <a:rPr lang="en-US" altLang="zh-CN" sz="2800" dirty="0"/>
              <a:t> </a:t>
            </a:r>
            <a:r>
              <a:rPr lang="zh-CN" altLang="en-US" sz="2800" dirty="0"/>
              <a:t>接口的输出设备，输入设备如液晶驱动、</a:t>
            </a:r>
            <a:r>
              <a:rPr lang="en-US" altLang="zh-CN" sz="2800" dirty="0"/>
              <a:t>A/D </a:t>
            </a:r>
            <a:r>
              <a:rPr lang="zh-CN" altLang="en-US" sz="2800" dirty="0"/>
              <a:t>转换等外设</a:t>
            </a:r>
          </a:p>
          <a:p>
            <a:pPr eaLnBrk="1" hangingPunct="1"/>
            <a:r>
              <a:rPr lang="zh-CN" altLang="en-US" sz="2800" dirty="0"/>
              <a:t>也可以简单连接到单个</a:t>
            </a:r>
            <a:r>
              <a:rPr lang="en-US" altLang="zh-CN" sz="2800" dirty="0" err="1"/>
              <a:t>TTL</a:t>
            </a:r>
            <a:r>
              <a:rPr lang="en-US" altLang="zh-CN" sz="2800" dirty="0"/>
              <a:t> </a:t>
            </a:r>
            <a:r>
              <a:rPr lang="zh-CN" altLang="en-US" sz="2800" dirty="0"/>
              <a:t>移位寄存器的芯片</a:t>
            </a:r>
          </a:p>
          <a:p>
            <a:pPr eaLnBrk="1" hangingPunct="1"/>
            <a:r>
              <a:rPr lang="zh-CN" altLang="en-US" sz="2800" dirty="0"/>
              <a:t>总线上允许连接多个能作主机的设备，但在任一瞬间只允许有一个设备作为主机 </a:t>
            </a:r>
          </a:p>
          <a:p>
            <a:pPr eaLnBrk="1" hangingPunct="1"/>
            <a:endParaRPr lang="en-US" altLang="zh-CN" sz="2800" dirty="0"/>
          </a:p>
        </p:txBody>
      </p:sp>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6287AF5C-7F14-40D1-B2FF-951FEB0E8F40}" type="slidenum">
              <a:rPr lang="en-US" altLang="zh-CN"/>
              <a:pPr>
                <a:defRPr/>
              </a:pPr>
              <a:t>52</a:t>
            </a:fld>
            <a:endParaRPr lang="en-US" altLang="zh-CN"/>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defRPr/>
            </a:pPr>
            <a:r>
              <a:rPr lang="en-US" altLang="zh-CN" dirty="0"/>
              <a:t>I</a:t>
            </a:r>
            <a:r>
              <a:rPr lang="en-US" altLang="zh-CN" baseline="30000" dirty="0"/>
              <a:t>2</a:t>
            </a:r>
            <a:r>
              <a:rPr lang="en-US" altLang="zh-CN" dirty="0"/>
              <a:t>C</a:t>
            </a:r>
            <a:r>
              <a:rPr lang="zh-CN" altLang="en-US" dirty="0"/>
              <a:t>总线 </a:t>
            </a:r>
          </a:p>
        </p:txBody>
      </p:sp>
      <p:sp>
        <p:nvSpPr>
          <p:cNvPr id="59395" name="Rectangle 3"/>
          <p:cNvSpPr>
            <a:spLocks noGrp="1" noChangeArrowheads="1"/>
          </p:cNvSpPr>
          <p:nvPr>
            <p:ph idx="1"/>
          </p:nvPr>
        </p:nvSpPr>
        <p:spPr>
          <a:xfrm>
            <a:off x="1952596" y="1000109"/>
            <a:ext cx="8229600" cy="4768865"/>
          </a:xfrm>
        </p:spPr>
        <p:txBody>
          <a:bodyPr/>
          <a:lstStyle/>
          <a:p>
            <a:pPr eaLnBrk="1" hangingPunct="1"/>
            <a:r>
              <a:rPr lang="en-US" altLang="zh-CN" sz="2800" dirty="0" err="1"/>
              <a:t>I</a:t>
            </a:r>
            <a:r>
              <a:rPr lang="en-US" altLang="zh-CN" sz="2800" baseline="30000" dirty="0" err="1"/>
              <a:t>2</a:t>
            </a:r>
            <a:r>
              <a:rPr lang="en-US" altLang="zh-CN" sz="2800" dirty="0" err="1"/>
              <a:t>C</a:t>
            </a:r>
            <a:r>
              <a:rPr lang="zh-CN" altLang="en-US" sz="2800" dirty="0"/>
              <a:t>总线，全称</a:t>
            </a:r>
            <a:r>
              <a:rPr lang="zh-CN" altLang="zh-CN" sz="2800" dirty="0"/>
              <a:t>内部集成电路（</a:t>
            </a:r>
            <a:r>
              <a:rPr lang="en-US" altLang="zh-CN" sz="2800" dirty="0"/>
              <a:t>Internal Integrated Circuit</a:t>
            </a:r>
            <a:r>
              <a:rPr lang="zh-CN" altLang="zh-CN" sz="2800" dirty="0"/>
              <a:t>）</a:t>
            </a:r>
            <a:r>
              <a:rPr lang="zh-CN" altLang="en-US" sz="2800" dirty="0"/>
              <a:t>总线，</a:t>
            </a:r>
            <a:r>
              <a:rPr lang="zh-CN" altLang="zh-CN" sz="2800" dirty="0"/>
              <a:t>主要用于连接微控制器和外围设备</a:t>
            </a:r>
            <a:r>
              <a:rPr lang="zh-CN" altLang="en-US" sz="2800" dirty="0"/>
              <a:t>。</a:t>
            </a:r>
            <a:endParaRPr lang="en-US" altLang="zh-CN" sz="2800" dirty="0"/>
          </a:p>
          <a:p>
            <a:pPr eaLnBrk="1" hangingPunct="1"/>
            <a:r>
              <a:rPr lang="zh-CN" altLang="zh-CN" sz="2800" dirty="0"/>
              <a:t>由</a:t>
            </a:r>
            <a:r>
              <a:rPr lang="en-US" altLang="zh-CN" sz="2800" dirty="0"/>
              <a:t>Philips</a:t>
            </a:r>
            <a:r>
              <a:rPr lang="zh-CN" altLang="zh-CN" sz="2800" dirty="0"/>
              <a:t>公司开发的二线式串行总线标准，最初被应用于音频和视频领域的设备开发，现今已在各种电子设备中得到了广泛的使用</a:t>
            </a:r>
            <a:r>
              <a:rPr lang="zh-CN" altLang="en-US" sz="2800" dirty="0"/>
              <a:t>。</a:t>
            </a:r>
          </a:p>
          <a:p>
            <a:pPr eaLnBrk="1" hangingPunct="1"/>
            <a:r>
              <a:rPr lang="zh-CN" altLang="zh-CN" sz="2800" dirty="0"/>
              <a:t>最主要的特点是它的简单性和高效性</a:t>
            </a:r>
            <a:r>
              <a:rPr lang="zh-CN" altLang="en-US" sz="2800" dirty="0"/>
              <a:t>，</a:t>
            </a:r>
            <a:r>
              <a:rPr lang="zh-CN" altLang="zh-CN" sz="2800" dirty="0"/>
              <a:t>占用非常小的空间，减少了整个电路板的规模和芯片引脚的数量，从而降低了互联的成本</a:t>
            </a:r>
            <a:r>
              <a:rPr lang="zh-CN" altLang="en-US" sz="2800" dirty="0"/>
              <a:t>。</a:t>
            </a:r>
          </a:p>
        </p:txBody>
      </p:sp>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146B7CA5-2BA3-41E7-AA49-41E699E079A9}" type="slidenum">
              <a:rPr lang="en-US" altLang="zh-CN"/>
              <a:pPr>
                <a:defRPr/>
              </a:pPr>
              <a:t>53</a:t>
            </a:fld>
            <a:endParaRPr lang="en-US" altLang="zh-CN"/>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defRPr/>
            </a:pPr>
            <a:r>
              <a:rPr lang="en-US" altLang="zh-CN" dirty="0" err="1"/>
              <a:t>SMBus</a:t>
            </a:r>
            <a:r>
              <a:rPr lang="zh-CN" altLang="en-US" dirty="0"/>
              <a:t>总线 </a:t>
            </a:r>
          </a:p>
        </p:txBody>
      </p:sp>
      <p:sp>
        <p:nvSpPr>
          <p:cNvPr id="60419" name="Rectangle 3"/>
          <p:cNvSpPr>
            <a:spLocks noGrp="1" noChangeArrowheads="1"/>
          </p:cNvSpPr>
          <p:nvPr>
            <p:ph idx="1"/>
          </p:nvPr>
        </p:nvSpPr>
        <p:spPr/>
        <p:txBody>
          <a:bodyPr/>
          <a:lstStyle/>
          <a:p>
            <a:pPr eaLnBrk="1" hangingPunct="1"/>
            <a:r>
              <a:rPr lang="zh-CN" altLang="zh-CN" sz="2400" dirty="0"/>
              <a:t>系统管理总线（</a:t>
            </a:r>
            <a:r>
              <a:rPr lang="en-US" altLang="zh-CN" sz="2400" dirty="0"/>
              <a:t>System Management Bus</a:t>
            </a:r>
            <a:r>
              <a:rPr lang="zh-CN" altLang="zh-CN" sz="2400" dirty="0"/>
              <a:t>，</a:t>
            </a:r>
            <a:r>
              <a:rPr lang="en-US" altLang="zh-CN" sz="2400" dirty="0" err="1"/>
              <a:t>SMBus</a:t>
            </a:r>
            <a:r>
              <a:rPr lang="zh-CN" altLang="zh-CN" sz="2400" dirty="0"/>
              <a:t>）最初由</a:t>
            </a:r>
            <a:r>
              <a:rPr lang="en-US" altLang="zh-CN" sz="2400" dirty="0"/>
              <a:t>Intel</a:t>
            </a:r>
            <a:r>
              <a:rPr lang="zh-CN" altLang="zh-CN" sz="2400" dirty="0"/>
              <a:t>提出，应用于移动</a:t>
            </a:r>
            <a:r>
              <a:rPr lang="en-US" altLang="zh-CN" sz="2400" dirty="0"/>
              <a:t>PC</a:t>
            </a:r>
            <a:r>
              <a:rPr lang="zh-CN" altLang="zh-CN" sz="2400" dirty="0"/>
              <a:t>和桌面</a:t>
            </a:r>
            <a:r>
              <a:rPr lang="en-US" altLang="zh-CN" sz="2400" dirty="0"/>
              <a:t>PC</a:t>
            </a:r>
            <a:r>
              <a:rPr lang="zh-CN" altLang="zh-CN" sz="2400" dirty="0"/>
              <a:t>系统中的低速通讯。</a:t>
            </a:r>
            <a:endParaRPr lang="en-US" altLang="zh-CN" sz="2400" dirty="0"/>
          </a:p>
          <a:p>
            <a:pPr eaLnBrk="1" hangingPunct="1"/>
            <a:r>
              <a:rPr lang="en-US" altLang="zh-CN" sz="2400" dirty="0" err="1"/>
              <a:t>SMBus</a:t>
            </a:r>
            <a:r>
              <a:rPr lang="zh-CN" altLang="zh-CN" sz="2400" dirty="0"/>
              <a:t>的目标是通过一条廉价但功能强大的总线，来控制主板上的设备和收集设备的信息。</a:t>
            </a:r>
            <a:endParaRPr lang="en-US" altLang="zh-CN" sz="2400" dirty="0"/>
          </a:p>
          <a:p>
            <a:pPr eaLnBrk="1" hangingPunct="1"/>
            <a:r>
              <a:rPr lang="zh-CN" altLang="zh-CN" sz="2400" dirty="0"/>
              <a:t>设备之间都可以通过</a:t>
            </a:r>
            <a:r>
              <a:rPr lang="en-US" altLang="zh-CN" sz="2400" dirty="0" err="1"/>
              <a:t>SMBus</a:t>
            </a:r>
            <a:r>
              <a:rPr lang="zh-CN" altLang="zh-CN" sz="2400" dirty="0"/>
              <a:t>总线传递消息，而不需要专门设计单独的控制总线，这样大大减少设备的引脚数</a:t>
            </a:r>
            <a:r>
              <a:rPr lang="zh-CN" altLang="en-US" sz="2400" dirty="0"/>
              <a:t>。</a:t>
            </a:r>
            <a:endParaRPr lang="en-US" altLang="zh-CN" sz="2400" dirty="0"/>
          </a:p>
          <a:p>
            <a:pPr eaLnBrk="1" hangingPunct="1"/>
            <a:r>
              <a:rPr lang="en-US" altLang="zh-CN" sz="2400" dirty="0"/>
              <a:t>Windows</a:t>
            </a:r>
            <a:r>
              <a:rPr lang="zh-CN" altLang="zh-CN" sz="2400" dirty="0"/>
              <a:t>系统中显示的各种设备的制造商名称和型号等信息，都是通过</a:t>
            </a:r>
            <a:r>
              <a:rPr lang="en-US" altLang="zh-CN" sz="2400" dirty="0" err="1"/>
              <a:t>SMBus</a:t>
            </a:r>
            <a:r>
              <a:rPr lang="zh-CN" altLang="zh-CN" sz="2400" dirty="0"/>
              <a:t>总线收集的。主板监控系统中传送各种传感器的测量结果，以及</a:t>
            </a:r>
            <a:r>
              <a:rPr lang="en-US" altLang="zh-CN" sz="2400" dirty="0"/>
              <a:t>BIOS</a:t>
            </a:r>
            <a:r>
              <a:rPr lang="zh-CN" altLang="zh-CN" sz="2400" dirty="0"/>
              <a:t>向监控芯片发送命令，也是利用</a:t>
            </a:r>
            <a:r>
              <a:rPr lang="en-US" altLang="zh-CN" sz="2400" dirty="0" err="1"/>
              <a:t>SMBus</a:t>
            </a:r>
            <a:r>
              <a:rPr lang="zh-CN" altLang="zh-CN" sz="2400" dirty="0"/>
              <a:t>实现的。</a:t>
            </a:r>
            <a:endParaRPr lang="zh-CN" altLang="en-US" sz="2400" dirty="0"/>
          </a:p>
        </p:txBody>
      </p:sp>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D7A86D11-30B9-4C0E-86FF-46C953C6DF00}" type="slidenum">
              <a:rPr lang="en-US" altLang="zh-CN"/>
              <a:pPr>
                <a:defRPr/>
              </a:pPr>
              <a:t>54</a:t>
            </a:fld>
            <a:endParaRPr lang="en-US" altLang="zh-CN"/>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smtClean="0"/>
              <a:t>CAN</a:t>
            </a:r>
            <a:r>
              <a:rPr lang="zh-CN" altLang="en-US" dirty="0" smtClean="0"/>
              <a:t>总线</a:t>
            </a:r>
            <a:endParaRPr lang="zh-CN" altLang="en-US" dirty="0"/>
          </a:p>
        </p:txBody>
      </p:sp>
      <p:sp>
        <p:nvSpPr>
          <p:cNvPr id="61443" name="矩形 3"/>
          <p:cNvSpPr>
            <a:spLocks noGrp="1" noChangeArrowheads="1"/>
          </p:cNvSpPr>
          <p:nvPr>
            <p:ph idx="1"/>
          </p:nvPr>
        </p:nvSpPr>
        <p:spPr/>
        <p:txBody>
          <a:bodyPr/>
          <a:lstStyle/>
          <a:p>
            <a:pPr eaLnBrk="1" hangingPunct="1"/>
            <a:r>
              <a:rPr lang="en-US" altLang="zh-CN" smtClean="0"/>
              <a:t>CAN</a:t>
            </a:r>
            <a:r>
              <a:rPr lang="zh-CN" altLang="en-US" smtClean="0"/>
              <a:t>，全称为“</a:t>
            </a:r>
            <a:r>
              <a:rPr lang="en-US" altLang="zh-CN" smtClean="0"/>
              <a:t>Controller Area Network”</a:t>
            </a:r>
            <a:r>
              <a:rPr lang="zh-CN" altLang="en-US" smtClean="0"/>
              <a:t>，即控制器局域网，是国际上应用最广泛的现场总线之一 </a:t>
            </a:r>
          </a:p>
          <a:p>
            <a:pPr eaLnBrk="1" hangingPunct="1"/>
            <a:r>
              <a:rPr lang="en-US" altLang="zh-CN" smtClean="0"/>
              <a:t>CAN </a:t>
            </a:r>
            <a:r>
              <a:rPr lang="zh-CN" altLang="en-US" smtClean="0"/>
              <a:t>被设计作为汽车环境中的微控制器通讯，在车载各电子控制装置</a:t>
            </a:r>
            <a:r>
              <a:rPr lang="en-US" altLang="zh-CN" smtClean="0"/>
              <a:t>ECU </a:t>
            </a:r>
            <a:r>
              <a:rPr lang="zh-CN" altLang="en-US" smtClean="0"/>
              <a:t>之间交换信息，形成汽车电子控制网络 </a:t>
            </a:r>
          </a:p>
          <a:p>
            <a:pPr eaLnBrk="1" hangingPunct="1"/>
            <a:r>
              <a:rPr lang="en-US" altLang="zh-CN" smtClean="0"/>
              <a:t>CAN </a:t>
            </a:r>
            <a:r>
              <a:rPr lang="zh-CN" altLang="en-US" smtClean="0"/>
              <a:t>是一种多主方式的串行通讯总线，基本设计规范要求有高的位速率，高抗电磁干扰性，而且能够检测出产生的任何错误 </a:t>
            </a:r>
          </a:p>
        </p:txBody>
      </p:sp>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2EB77ED2-B40A-4B15-B895-5E5FC4903EF4}" type="slidenum">
              <a:rPr lang="en-US" altLang="zh-CN"/>
              <a:pPr>
                <a:defRPr/>
              </a:pPr>
              <a:t>55</a:t>
            </a:fld>
            <a:endParaRPr lang="en-US" altLang="zh-CN"/>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矩形 5"/>
          <p:cNvSpPr>
            <a:spLocks noGrp="1" noChangeArrowheads="1"/>
          </p:cNvSpPr>
          <p:nvPr>
            <p:ph idx="1"/>
          </p:nvPr>
        </p:nvSpPr>
        <p:spPr>
          <a:xfrm>
            <a:off x="1847851" y="1285875"/>
            <a:ext cx="7758113" cy="3151188"/>
          </a:xfrm>
        </p:spPr>
        <p:txBody>
          <a:bodyPr/>
          <a:lstStyle/>
          <a:p>
            <a:pPr eaLnBrk="1" hangingPunct="1"/>
            <a:r>
              <a:rPr lang="en-US" altLang="zh-CN" sz="2000" dirty="0"/>
              <a:t>USB</a:t>
            </a:r>
            <a:r>
              <a:rPr lang="zh-CN" altLang="en-US" sz="2000" dirty="0"/>
              <a:t>全称</a:t>
            </a:r>
            <a:r>
              <a:rPr lang="en-US" altLang="zh-CN" sz="2000" dirty="0"/>
              <a:t>Universal Serial Bus</a:t>
            </a:r>
            <a:r>
              <a:rPr lang="zh-CN" altLang="en-US" sz="2000" dirty="0"/>
              <a:t>（通用串行总线）</a:t>
            </a:r>
          </a:p>
          <a:p>
            <a:pPr lvl="1" eaLnBrk="1" hangingPunct="1"/>
            <a:r>
              <a:rPr lang="zh-CN" altLang="en-US" sz="1800" dirty="0"/>
              <a:t>将使用</a:t>
            </a:r>
            <a:r>
              <a:rPr lang="en-US" altLang="zh-CN" sz="1800" dirty="0"/>
              <a:t>USB</a:t>
            </a:r>
            <a:r>
              <a:rPr lang="zh-CN" altLang="en-US" sz="1800" dirty="0"/>
              <a:t>的外围设备连接到主机</a:t>
            </a:r>
          </a:p>
          <a:p>
            <a:pPr lvl="1" eaLnBrk="1" hangingPunct="1"/>
            <a:r>
              <a:rPr lang="zh-CN" altLang="en-US" sz="1800" dirty="0"/>
              <a:t>在</a:t>
            </a:r>
            <a:r>
              <a:rPr lang="en-US" altLang="zh-CN" sz="1800" dirty="0"/>
              <a:t>USB </a:t>
            </a:r>
            <a:r>
              <a:rPr lang="zh-CN" altLang="en-US" sz="1800" dirty="0"/>
              <a:t>的网络协议中，每个</a:t>
            </a:r>
            <a:r>
              <a:rPr lang="en-US" altLang="zh-CN" sz="1800" dirty="0"/>
              <a:t>USB </a:t>
            </a:r>
            <a:r>
              <a:rPr lang="zh-CN" altLang="en-US" sz="1800" dirty="0"/>
              <a:t>的系统有且只有一个</a:t>
            </a:r>
            <a:r>
              <a:rPr lang="en-US" altLang="zh-CN" sz="1800" dirty="0"/>
              <a:t>host </a:t>
            </a:r>
          </a:p>
          <a:p>
            <a:pPr lvl="1" eaLnBrk="1" hangingPunct="1"/>
            <a:r>
              <a:rPr lang="en-US" altLang="zh-CN" sz="1800" dirty="0"/>
              <a:t>USB </a:t>
            </a:r>
            <a:r>
              <a:rPr lang="zh-CN" altLang="en-US" sz="1800" dirty="0"/>
              <a:t>最大的好处在于能支持多达</a:t>
            </a:r>
            <a:r>
              <a:rPr lang="en-US" altLang="zh-CN" sz="1800" dirty="0"/>
              <a:t>127 </a:t>
            </a:r>
            <a:r>
              <a:rPr lang="zh-CN" altLang="en-US" sz="1800" dirty="0"/>
              <a:t>个外设，并且可以独立供电 、并且支持热拔插 </a:t>
            </a:r>
            <a:endParaRPr lang="en-US" altLang="zh-CN" sz="1800" dirty="0"/>
          </a:p>
          <a:p>
            <a:pPr eaLnBrk="1" hangingPunct="1"/>
            <a:r>
              <a:rPr lang="en-US" altLang="zh-CN" sz="2000" dirty="0" err="1"/>
              <a:t>USB1.1</a:t>
            </a:r>
            <a:r>
              <a:rPr lang="zh-CN" altLang="en-US" sz="2000" dirty="0"/>
              <a:t>中，所有设备只能共享</a:t>
            </a:r>
            <a:r>
              <a:rPr lang="en-US" altLang="zh-CN" sz="2000" dirty="0" err="1"/>
              <a:t>1.5MB</a:t>
            </a:r>
            <a:r>
              <a:rPr lang="en-US" altLang="zh-CN" sz="2000" dirty="0"/>
              <a:t>/s</a:t>
            </a:r>
            <a:r>
              <a:rPr lang="zh-CN" altLang="en-US" sz="2000" dirty="0"/>
              <a:t>的带宽</a:t>
            </a:r>
            <a:endParaRPr lang="en-US" altLang="zh-CN" sz="2000" dirty="0"/>
          </a:p>
          <a:p>
            <a:pPr eaLnBrk="1" hangingPunct="1"/>
            <a:r>
              <a:rPr lang="en-US" altLang="zh-CN" sz="2000" dirty="0" err="1"/>
              <a:t>USB2.0</a:t>
            </a:r>
            <a:r>
              <a:rPr lang="zh-CN" altLang="en-US" sz="2000" dirty="0"/>
              <a:t>的最高传输速率为</a:t>
            </a:r>
            <a:r>
              <a:rPr lang="en-US" altLang="zh-CN" sz="2000" dirty="0" err="1"/>
              <a:t>480Mbps</a:t>
            </a:r>
            <a:r>
              <a:rPr lang="zh-CN" altLang="en-US" sz="2000" dirty="0"/>
              <a:t>，提升</a:t>
            </a:r>
            <a:r>
              <a:rPr lang="en-US" altLang="zh-CN" sz="2000" dirty="0"/>
              <a:t>40</a:t>
            </a:r>
            <a:r>
              <a:rPr lang="zh-CN" altLang="en-US" sz="2000" dirty="0"/>
              <a:t>倍。</a:t>
            </a:r>
            <a:endParaRPr lang="en-US" altLang="zh-CN" sz="2000" dirty="0"/>
          </a:p>
          <a:p>
            <a:pPr eaLnBrk="1" hangingPunct="1"/>
            <a:r>
              <a:rPr lang="en-US" altLang="zh-CN" sz="2000" dirty="0"/>
              <a:t>USB 3.0</a:t>
            </a:r>
            <a:r>
              <a:rPr lang="zh-CN" altLang="en-US" sz="2000" dirty="0"/>
              <a:t>规范于</a:t>
            </a:r>
            <a:r>
              <a:rPr lang="en-US" altLang="zh-CN" sz="2000" dirty="0"/>
              <a:t>2008-11-18</a:t>
            </a:r>
            <a:r>
              <a:rPr lang="zh-CN" altLang="en-US" sz="2000" dirty="0"/>
              <a:t>完成，提升</a:t>
            </a:r>
            <a:r>
              <a:rPr lang="en-US" altLang="zh-CN" sz="2000" dirty="0"/>
              <a:t>10</a:t>
            </a:r>
            <a:r>
              <a:rPr lang="zh-CN" altLang="en-US" sz="2000" dirty="0"/>
              <a:t>倍</a:t>
            </a:r>
            <a:endParaRPr lang="en-US" altLang="zh-CN" sz="2000" dirty="0"/>
          </a:p>
          <a:p>
            <a:pPr lvl="1" eaLnBrk="1" hangingPunct="1"/>
            <a:r>
              <a:rPr lang="zh-CN" altLang="en-US" sz="1800" dirty="0"/>
              <a:t>理论最高速率是</a:t>
            </a:r>
            <a:r>
              <a:rPr lang="en-US" altLang="zh-CN" sz="1800" dirty="0" err="1"/>
              <a:t>5.0Gbps</a:t>
            </a:r>
            <a:r>
              <a:rPr lang="zh-CN" altLang="en-US" sz="1800" dirty="0"/>
              <a:t>，实际传输速率大约是</a:t>
            </a:r>
            <a:r>
              <a:rPr lang="en-US" altLang="zh-CN" sz="1800" dirty="0" err="1"/>
              <a:t>3.2Gbps</a:t>
            </a:r>
            <a:endParaRPr lang="en-US" altLang="zh-CN" sz="1800" dirty="0"/>
          </a:p>
          <a:p>
            <a:pPr lvl="1" eaLnBrk="1" hangingPunct="1"/>
            <a:endParaRPr lang="en-US" altLang="zh-CN" sz="1800" dirty="0"/>
          </a:p>
        </p:txBody>
      </p:sp>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E740A2C2-8E75-452C-87F1-9F43BB630702}" type="slidenum">
              <a:rPr lang="en-US" altLang="zh-CN"/>
              <a:pPr>
                <a:defRPr/>
              </a:pPr>
              <a:t>56</a:t>
            </a:fld>
            <a:endParaRPr lang="en-US" altLang="zh-CN"/>
          </a:p>
        </p:txBody>
      </p:sp>
      <p:sp>
        <p:nvSpPr>
          <p:cNvPr id="46084" name="矩形 4"/>
          <p:cNvSpPr>
            <a:spLocks noChangeArrowheads="1"/>
          </p:cNvSpPr>
          <p:nvPr/>
        </p:nvSpPr>
        <p:spPr bwMode="auto">
          <a:xfrm>
            <a:off x="4881554" y="285729"/>
            <a:ext cx="2286016" cy="73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nchor="b"/>
          <a:lstStyle/>
          <a:p>
            <a:pPr>
              <a:defRPr/>
            </a:pPr>
            <a:r>
              <a:rPr lang="en-US" altLang="zh-CN" sz="3600" b="1" dirty="0">
                <a:solidFill>
                  <a:schemeClr val="tx2"/>
                </a:solidFill>
                <a:effectLst>
                  <a:outerShdw blurRad="38100" dist="38100" dir="2700000" algn="tl">
                    <a:srgbClr val="C0C0C0"/>
                  </a:outerShdw>
                </a:effectLst>
                <a:latin typeface="+mj-lt"/>
                <a:ea typeface="+mj-ea"/>
                <a:cs typeface="+mj-cs"/>
              </a:rPr>
              <a:t>USB </a:t>
            </a:r>
          </a:p>
        </p:txBody>
      </p:sp>
      <p:pic>
        <p:nvPicPr>
          <p:cNvPr id="62469" name="Picture 2"/>
          <p:cNvPicPr>
            <a:picLocks noChangeAspect="1" noChangeArrowheads="1"/>
          </p:cNvPicPr>
          <p:nvPr/>
        </p:nvPicPr>
        <p:blipFill>
          <a:blip r:embed="rId3"/>
          <a:srcRect l="11589" t="55234" r="13533" b="22383"/>
          <a:stretch>
            <a:fillRect/>
          </a:stretch>
        </p:blipFill>
        <p:spPr bwMode="auto">
          <a:xfrm>
            <a:off x="1676400" y="4495801"/>
            <a:ext cx="8839200" cy="2068513"/>
          </a:xfrm>
          <a:prstGeom prst="rect">
            <a:avLst/>
          </a:prstGeom>
          <a:noFill/>
          <a:ln w="9525">
            <a:noFill/>
            <a:miter lim="800000"/>
            <a:headEnd/>
            <a:tailEnd/>
          </a:ln>
          <a:effectLst/>
        </p:spPr>
      </p:pic>
      <p:pic>
        <p:nvPicPr>
          <p:cNvPr id="62470" name="Picture 3"/>
          <p:cNvPicPr>
            <a:picLocks noChangeAspect="1" noChangeArrowheads="1"/>
          </p:cNvPicPr>
          <p:nvPr/>
        </p:nvPicPr>
        <p:blipFill>
          <a:blip r:embed="rId4"/>
          <a:srcRect/>
          <a:stretch>
            <a:fillRect/>
          </a:stretch>
        </p:blipFill>
        <p:spPr bwMode="auto">
          <a:xfrm>
            <a:off x="8972550" y="12701"/>
            <a:ext cx="1695450" cy="1895475"/>
          </a:xfrm>
          <a:prstGeom prst="rect">
            <a:avLst/>
          </a:prstGeom>
          <a:noFill/>
          <a:ln w="9525">
            <a:noFill/>
            <a:miter lim="800000"/>
            <a:headEnd/>
            <a:tailEnd/>
          </a:ln>
          <a:effectLst/>
        </p:spPr>
      </p:pic>
      <p:pic>
        <p:nvPicPr>
          <p:cNvPr id="62471" name="Picture 4"/>
          <p:cNvPicPr>
            <a:picLocks noChangeAspect="1" noChangeArrowheads="1"/>
          </p:cNvPicPr>
          <p:nvPr/>
        </p:nvPicPr>
        <p:blipFill>
          <a:blip r:embed="rId5"/>
          <a:srcRect/>
          <a:stretch>
            <a:fillRect/>
          </a:stretch>
        </p:blipFill>
        <p:spPr bwMode="auto">
          <a:xfrm>
            <a:off x="7072313" y="-4763"/>
            <a:ext cx="1905000" cy="1285876"/>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kern="1200" dirty="0">
                <a:latin typeface="Tahoma" pitchFamily="34" charset="0"/>
                <a:cs typeface="+mn-cs"/>
              </a:rPr>
              <a:t>无线</a:t>
            </a:r>
            <a:r>
              <a:rPr lang="en-US" altLang="zh-CN" kern="1200" dirty="0">
                <a:latin typeface="Tahoma" pitchFamily="34" charset="0"/>
                <a:cs typeface="+mn-cs"/>
              </a:rPr>
              <a:t>USB</a:t>
            </a:r>
            <a:endParaRPr lang="zh-CN" altLang="en-US" kern="1200" dirty="0">
              <a:latin typeface="Tahoma" pitchFamily="34" charset="0"/>
              <a:cs typeface="+mn-cs"/>
            </a:endParaRPr>
          </a:p>
        </p:txBody>
      </p:sp>
      <p:sp>
        <p:nvSpPr>
          <p:cNvPr id="63491" name="内容占位符 2"/>
          <p:cNvSpPr>
            <a:spLocks noGrp="1"/>
          </p:cNvSpPr>
          <p:nvPr>
            <p:ph idx="1"/>
          </p:nvPr>
        </p:nvSpPr>
        <p:spPr/>
        <p:txBody>
          <a:bodyPr/>
          <a:lstStyle/>
          <a:p>
            <a:pPr eaLnBrk="1" hangingPunct="1"/>
            <a:r>
              <a:rPr lang="en-US" altLang="zh-CN" dirty="0" err="1" smtClean="0"/>
              <a:t>WUSB</a:t>
            </a:r>
            <a:r>
              <a:rPr lang="zh-CN" altLang="en-US" dirty="0" smtClean="0"/>
              <a:t>，</a:t>
            </a:r>
            <a:r>
              <a:rPr lang="en-US" altLang="zh-CN" dirty="0" smtClean="0"/>
              <a:t>Wireless USB </a:t>
            </a:r>
          </a:p>
          <a:p>
            <a:pPr eaLnBrk="1" hangingPunct="1"/>
            <a:r>
              <a:rPr lang="zh-CN" altLang="en-US" dirty="0" smtClean="0"/>
              <a:t>利用最新的无线技术、通过</a:t>
            </a:r>
            <a:r>
              <a:rPr lang="en-US" altLang="zh-CN" dirty="0" smtClean="0"/>
              <a:t>USB</a:t>
            </a:r>
            <a:r>
              <a:rPr lang="zh-CN" altLang="en-US" dirty="0" smtClean="0"/>
              <a:t>接口扩展连接性的无线</a:t>
            </a:r>
            <a:r>
              <a:rPr lang="en-US" altLang="zh-CN" dirty="0" smtClean="0"/>
              <a:t>USB</a:t>
            </a:r>
            <a:r>
              <a:rPr lang="zh-CN" altLang="en-US" dirty="0" smtClean="0"/>
              <a:t>标准</a:t>
            </a:r>
            <a:endParaRPr lang="en-US" altLang="zh-CN" dirty="0" smtClean="0"/>
          </a:p>
          <a:p>
            <a:pPr eaLnBrk="1" hangingPunct="1"/>
            <a:r>
              <a:rPr lang="zh-CN" altLang="en-US" dirty="0" smtClean="0"/>
              <a:t>基于由 </a:t>
            </a:r>
            <a:r>
              <a:rPr lang="en-US" altLang="zh-CN" dirty="0" smtClean="0"/>
              <a:t>IEEE 802.15.3 </a:t>
            </a:r>
            <a:r>
              <a:rPr lang="zh-CN" altLang="en-US" dirty="0" smtClean="0"/>
              <a:t>定义的超宽频</a:t>
            </a:r>
            <a:r>
              <a:rPr lang="en-US" altLang="zh-CN" dirty="0" smtClean="0"/>
              <a:t>(</a:t>
            </a:r>
            <a:r>
              <a:rPr lang="en-US" altLang="zh-CN" dirty="0" err="1" smtClean="0"/>
              <a:t>UWB</a:t>
            </a:r>
            <a:r>
              <a:rPr lang="en-US" altLang="zh-CN" dirty="0" smtClean="0"/>
              <a:t>)</a:t>
            </a:r>
          </a:p>
          <a:p>
            <a:pPr lvl="1" eaLnBrk="1" hangingPunct="1"/>
            <a:r>
              <a:rPr lang="zh-CN" altLang="en-US" dirty="0" smtClean="0"/>
              <a:t>高速的短距离通讯的宽带技术</a:t>
            </a:r>
          </a:p>
          <a:p>
            <a:pPr eaLnBrk="1" hangingPunct="1"/>
            <a:endParaRPr lang="zh-CN" altLang="en-US" dirty="0" smtClean="0"/>
          </a:p>
        </p:txBody>
      </p:sp>
      <p:sp>
        <p:nvSpPr>
          <p:cNvPr id="4" name="灯片编号占位符 3"/>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71E0CA0C-2224-4C51-BCA0-7D99156ED43D}" type="slidenum">
              <a:rPr lang="en-US" altLang="zh-CN" smtClean="0"/>
              <a:pPr>
                <a:defRPr/>
              </a:pPr>
              <a:t>57</a:t>
            </a:fld>
            <a:endParaRPr lang="en-US" altLang="zh-CN"/>
          </a:p>
        </p:txBody>
      </p:sp>
      <p:pic>
        <p:nvPicPr>
          <p:cNvPr id="63493" name="图片 6"/>
          <p:cNvPicPr>
            <a:picLocks noChangeAspect="1" noChangeArrowheads="1"/>
          </p:cNvPicPr>
          <p:nvPr/>
        </p:nvPicPr>
        <p:blipFill>
          <a:blip r:embed="rId3"/>
          <a:srcRect/>
          <a:stretch>
            <a:fillRect/>
          </a:stretch>
        </p:blipFill>
        <p:spPr bwMode="auto">
          <a:xfrm>
            <a:off x="1660525" y="4267200"/>
            <a:ext cx="2667000" cy="1779588"/>
          </a:xfrm>
          <a:prstGeom prst="rect">
            <a:avLst/>
          </a:prstGeom>
          <a:noFill/>
          <a:ln w="9525" algn="ctr">
            <a:noFill/>
            <a:miter lim="800000"/>
            <a:headEnd/>
            <a:tailEnd/>
          </a:ln>
          <a:effectLst/>
        </p:spPr>
      </p:pic>
      <p:pic>
        <p:nvPicPr>
          <p:cNvPr id="63494" name="图片 7"/>
          <p:cNvPicPr>
            <a:picLocks noChangeAspect="1" noChangeArrowheads="1"/>
          </p:cNvPicPr>
          <p:nvPr/>
        </p:nvPicPr>
        <p:blipFill>
          <a:blip r:embed="rId4"/>
          <a:srcRect/>
          <a:stretch>
            <a:fillRect/>
          </a:stretch>
        </p:blipFill>
        <p:spPr bwMode="auto">
          <a:xfrm>
            <a:off x="4403725" y="4267201"/>
            <a:ext cx="6161088" cy="1838325"/>
          </a:xfrm>
          <a:prstGeom prst="rect">
            <a:avLst/>
          </a:prstGeom>
          <a:noFill/>
          <a:ln w="9525" algn="ctr">
            <a:noFill/>
            <a:miter lim="800000"/>
            <a:headEnd/>
            <a:tailEnd/>
          </a:ln>
          <a:effectLst/>
        </p:spPr>
      </p:pic>
    </p:spTree>
  </p:cSld>
  <p:clrMapOvr>
    <a:masterClrMapping/>
  </p:clrMapOvr>
  <p:transition spd="med">
    <p:random/>
    <p:sndAc>
      <p:stSnd>
        <p:snd r:embed="rId2" name="chimes.wav"/>
      </p:stSnd>
    </p:sndAc>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sz="3200" dirty="0"/>
              <a:t>Key characteristics of five dominant I/O standards.</a:t>
            </a:r>
            <a:endParaRPr lang="zh-CN" altLang="en-US" sz="3200" dirty="0"/>
          </a:p>
        </p:txBody>
      </p:sp>
      <p:sp>
        <p:nvSpPr>
          <p:cNvPr id="64515" name="内容占位符 2"/>
          <p:cNvSpPr>
            <a:spLocks noGrp="1"/>
          </p:cNvSpPr>
          <p:nvPr>
            <p:ph idx="1"/>
          </p:nvPr>
        </p:nvSpPr>
        <p:spPr/>
        <p:txBody>
          <a:bodyPr/>
          <a:lstStyle/>
          <a:p>
            <a:pPr eaLnBrk="1" hangingPunct="1"/>
            <a:endParaRPr lang="zh-CN" altLang="en-US" smtClean="0"/>
          </a:p>
        </p:txBody>
      </p:sp>
      <p:pic>
        <p:nvPicPr>
          <p:cNvPr id="64516" name="Picture 2"/>
          <p:cNvPicPr>
            <a:picLocks noChangeAspect="1" noChangeArrowheads="1"/>
          </p:cNvPicPr>
          <p:nvPr/>
        </p:nvPicPr>
        <p:blipFill>
          <a:blip r:embed="rId3"/>
          <a:srcRect/>
          <a:stretch>
            <a:fillRect/>
          </a:stretch>
        </p:blipFill>
        <p:spPr bwMode="auto">
          <a:xfrm>
            <a:off x="1847850" y="1700213"/>
            <a:ext cx="8845550" cy="3600450"/>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Rot="1" noChangeArrowheads="1"/>
          </p:cNvSpPr>
          <p:nvPr>
            <p:ph type="title"/>
          </p:nvPr>
        </p:nvSpPr>
        <p:spPr>
          <a:xfrm>
            <a:off x="4223792" y="19355"/>
            <a:ext cx="6270639" cy="1143000"/>
          </a:xfrm>
        </p:spPr>
        <p:txBody>
          <a:bodyPr/>
          <a:lstStyle/>
          <a:p>
            <a:pPr eaLnBrk="1" hangingPunct="1">
              <a:defRPr/>
            </a:pPr>
            <a:r>
              <a:rPr lang="en-US" altLang="zh-CN" sz="3200" dirty="0"/>
              <a:t>The I/0 Interconnects of the x86 Processors </a:t>
            </a:r>
          </a:p>
        </p:txBody>
      </p:sp>
      <p:sp>
        <p:nvSpPr>
          <p:cNvPr id="60"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824917BE-8FC5-48DE-AFAB-D589535F534F}" type="slidenum">
              <a:rPr lang="en-US" altLang="zh-CN"/>
              <a:pPr>
                <a:defRPr/>
              </a:pPr>
              <a:t>59</a:t>
            </a:fld>
            <a:endParaRPr lang="en-US" altLang="zh-CN"/>
          </a:p>
        </p:txBody>
      </p:sp>
      <p:pic>
        <p:nvPicPr>
          <p:cNvPr id="65540" name="Picture 2"/>
          <p:cNvPicPr>
            <a:picLocks noChangeAspect="1" noChangeArrowheads="1"/>
          </p:cNvPicPr>
          <p:nvPr/>
        </p:nvPicPr>
        <p:blipFill>
          <a:blip r:embed="rId3"/>
          <a:srcRect/>
          <a:stretch>
            <a:fillRect/>
          </a:stretch>
        </p:blipFill>
        <p:spPr bwMode="auto">
          <a:xfrm>
            <a:off x="3432175" y="1241426"/>
            <a:ext cx="6034088" cy="5616575"/>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Two ways to measure</a:t>
            </a:r>
            <a:r>
              <a:rPr lang="en-US" altLang="zh-CN" dirty="0" smtClean="0">
                <a:solidFill>
                  <a:srgbClr val="0000FF"/>
                </a:solidFill>
              </a:rPr>
              <a:t> throughput</a:t>
            </a:r>
            <a:endParaRPr lang="zh-CN" altLang="en-US" dirty="0">
              <a:solidFill>
                <a:srgbClr val="0000FF"/>
              </a:solidFill>
            </a:endParaRPr>
          </a:p>
        </p:txBody>
      </p:sp>
      <p:sp>
        <p:nvSpPr>
          <p:cNvPr id="10242" name="Rectangle 3"/>
          <p:cNvSpPr>
            <a:spLocks noGrp="1" noRot="1" noChangeArrowheads="1"/>
          </p:cNvSpPr>
          <p:nvPr>
            <p:ph idx="1"/>
          </p:nvPr>
        </p:nvSpPr>
        <p:spPr/>
        <p:txBody>
          <a:bodyPr/>
          <a:lstStyle/>
          <a:p>
            <a:pPr eaLnBrk="1" hangingPunct="1"/>
            <a:r>
              <a:rPr lang="en-US" altLang="zh-CN" sz="2800" dirty="0"/>
              <a:t>I/</a:t>
            </a:r>
            <a:r>
              <a:rPr lang="en-US" altLang="zh-CN" sz="2800" i="1" dirty="0"/>
              <a:t>O </a:t>
            </a:r>
            <a:r>
              <a:rPr lang="en-US" altLang="zh-CN" sz="2800" dirty="0"/>
              <a:t>bandwidth can be measured in two different ways according to different situations:</a:t>
            </a:r>
          </a:p>
          <a:p>
            <a:pPr>
              <a:buFont typeface="Wingdings" pitchFamily="2" charset="2"/>
              <a:buNone/>
            </a:pPr>
            <a:r>
              <a:rPr lang="en-US" altLang="zh-CN" sz="2400" b="1" dirty="0" err="1">
                <a:solidFill>
                  <a:srgbClr val="0000FF"/>
                </a:solidFill>
              </a:rPr>
              <a:t>1.How</a:t>
            </a:r>
            <a:r>
              <a:rPr lang="en-US" altLang="zh-CN" sz="2400" b="1" dirty="0">
                <a:solidFill>
                  <a:srgbClr val="0000FF"/>
                </a:solidFill>
              </a:rPr>
              <a:t> much data can we move through the system in a certain time?</a:t>
            </a:r>
            <a:r>
              <a:rPr lang="en-US" altLang="zh-CN" sz="2400" dirty="0"/>
              <a:t/>
            </a:r>
            <a:br>
              <a:rPr lang="en-US" altLang="zh-CN" sz="2400" dirty="0"/>
            </a:br>
            <a:r>
              <a:rPr lang="en-US" altLang="zh-CN" sz="2400" dirty="0"/>
              <a:t>For examples, in many supercomputer applications, most I/O requires are for long streams of data, and transfer bandwidth is the important characteristics.</a:t>
            </a:r>
          </a:p>
          <a:p>
            <a:pPr>
              <a:buFont typeface="Wingdings" pitchFamily="2" charset="2"/>
              <a:buNone/>
            </a:pPr>
            <a:r>
              <a:rPr lang="en-US" altLang="zh-CN" sz="2400" b="1" dirty="0" err="1">
                <a:solidFill>
                  <a:srgbClr val="0000FF"/>
                </a:solidFill>
              </a:rPr>
              <a:t>2.How</a:t>
            </a:r>
            <a:r>
              <a:rPr lang="en-US" altLang="zh-CN" sz="2400" b="1" dirty="0">
                <a:solidFill>
                  <a:srgbClr val="0000FF"/>
                </a:solidFill>
              </a:rPr>
              <a:t> many I/O operations can we do per unit of time?</a:t>
            </a:r>
          </a:p>
          <a:p>
            <a:pPr lvl="1">
              <a:buFont typeface="Wingdings" pitchFamily="2" charset="2"/>
              <a:buNone/>
            </a:pPr>
            <a:r>
              <a:rPr lang="en-US" altLang="zh-CN" sz="2400" dirty="0"/>
              <a:t>For example, National Income Tax Service mainly</a:t>
            </a:r>
          </a:p>
          <a:p>
            <a:pPr lvl="1">
              <a:buFont typeface="Wingdings" pitchFamily="2" charset="2"/>
              <a:buNone/>
            </a:pPr>
            <a:r>
              <a:rPr lang="en-US" altLang="zh-CN" sz="2400" dirty="0"/>
              <a:t>processes large number of small files.</a:t>
            </a:r>
            <a:endParaRPr lang="en-US" altLang="zh-CN" i="1" dirty="0" smtClean="0"/>
          </a:p>
          <a:p>
            <a:pPr>
              <a:buFont typeface="Wingdings" pitchFamily="2" charset="2"/>
              <a:buNone/>
            </a:pPr>
            <a:endParaRPr lang="en-US" altLang="zh-CN" sz="2800" dirty="0"/>
          </a:p>
          <a:p>
            <a:pPr>
              <a:buFont typeface="Wingdings" pitchFamily="2" charset="2"/>
              <a:buNone/>
            </a:pPr>
            <a:endParaRPr lang="en-US" altLang="zh-CN" sz="2400" dirty="0"/>
          </a:p>
          <a:p>
            <a:pPr lvl="3" eaLnBrk="1" hangingPunct="1">
              <a:buFont typeface="Wingdings" pitchFamily="2" charset="2"/>
              <a:buNone/>
            </a:pPr>
            <a:endParaRPr lang="en-US" altLang="zh-CN" sz="2400" dirty="0"/>
          </a:p>
        </p:txBody>
      </p:sp>
      <p:sp>
        <p:nvSpPr>
          <p:cNvPr id="5"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D855757C-A70C-438C-AE76-88C62A58F304}" type="slidenum">
              <a:rPr lang="en-US" altLang="zh-CN"/>
              <a:pPr>
                <a:defRPr/>
              </a:pPr>
              <a:t>6</a:t>
            </a:fld>
            <a:endParaRPr lang="en-US" altLang="zh-CN"/>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endParaRPr lang="zh-CN" altLang="en-US" smtClean="0"/>
          </a:p>
        </p:txBody>
      </p:sp>
      <p:sp>
        <p:nvSpPr>
          <p:cNvPr id="66563" name="内容占位符 2"/>
          <p:cNvSpPr>
            <a:spLocks noGrp="1"/>
          </p:cNvSpPr>
          <p:nvPr>
            <p:ph idx="1"/>
          </p:nvPr>
        </p:nvSpPr>
        <p:spPr/>
        <p:txBody>
          <a:bodyPr/>
          <a:lstStyle/>
          <a:p>
            <a:pPr eaLnBrk="1" hangingPunct="1"/>
            <a:endParaRPr lang="zh-CN" altLang="en-US" smtClean="0"/>
          </a:p>
        </p:txBody>
      </p:sp>
      <p:pic>
        <p:nvPicPr>
          <p:cNvPr id="66564" name="Picture 2"/>
          <p:cNvPicPr>
            <a:picLocks noChangeAspect="1" noChangeArrowheads="1"/>
          </p:cNvPicPr>
          <p:nvPr/>
        </p:nvPicPr>
        <p:blipFill>
          <a:blip r:embed="rId3"/>
          <a:srcRect/>
          <a:stretch>
            <a:fillRect/>
          </a:stretch>
        </p:blipFill>
        <p:spPr bwMode="auto">
          <a:xfrm>
            <a:off x="1524001" y="-25400"/>
            <a:ext cx="8964613" cy="5894388"/>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t>三</a:t>
            </a:r>
            <a:r>
              <a:rPr lang="zh-CN" altLang="en-US" dirty="0" smtClean="0"/>
              <a:t>大芯片</a:t>
            </a:r>
            <a:endParaRPr lang="zh-CN" altLang="en-US" dirty="0"/>
          </a:p>
        </p:txBody>
      </p:sp>
      <p:sp>
        <p:nvSpPr>
          <p:cNvPr id="67587" name="内容占位符 2"/>
          <p:cNvSpPr>
            <a:spLocks noGrp="1"/>
          </p:cNvSpPr>
          <p:nvPr>
            <p:ph idx="1"/>
          </p:nvPr>
        </p:nvSpPr>
        <p:spPr/>
        <p:txBody>
          <a:bodyPr/>
          <a:lstStyle/>
          <a:p>
            <a:pPr eaLnBrk="1" hangingPunct="1"/>
            <a:r>
              <a:rPr lang="zh-CN" altLang="en-US" smtClean="0"/>
              <a:t>三大芯片</a:t>
            </a:r>
            <a:endParaRPr lang="en-US" altLang="zh-CN" smtClean="0"/>
          </a:p>
          <a:p>
            <a:pPr lvl="1" eaLnBrk="1" hangingPunct="1"/>
            <a:r>
              <a:rPr lang="zh-CN" altLang="en-US" smtClean="0"/>
              <a:t>处理器</a:t>
            </a:r>
            <a:endParaRPr lang="en-US" altLang="zh-CN" smtClean="0"/>
          </a:p>
          <a:p>
            <a:pPr lvl="1" eaLnBrk="1" hangingPunct="1"/>
            <a:r>
              <a:rPr lang="zh-CN" altLang="en-US" smtClean="0"/>
              <a:t>北桥</a:t>
            </a:r>
            <a:endParaRPr lang="en-US" altLang="zh-CN" smtClean="0"/>
          </a:p>
          <a:p>
            <a:pPr lvl="1" eaLnBrk="1" hangingPunct="1"/>
            <a:r>
              <a:rPr lang="zh-CN" altLang="en-US" smtClean="0"/>
              <a:t>南桥</a:t>
            </a:r>
            <a:endParaRPr lang="en-US" altLang="zh-CN" smtClean="0"/>
          </a:p>
          <a:p>
            <a:pPr eaLnBrk="1" hangingPunct="1"/>
            <a:r>
              <a:rPr lang="zh-CN" altLang="en-US" smtClean="0"/>
              <a:t>后两者合称芯片组</a:t>
            </a:r>
            <a:endParaRPr lang="en-US" altLang="zh-CN" smtClean="0"/>
          </a:p>
          <a:p>
            <a:pPr eaLnBrk="1" hangingPunct="1"/>
            <a:r>
              <a:rPr lang="zh-CN" altLang="en-US" smtClean="0"/>
              <a:t>目前趋势</a:t>
            </a:r>
            <a:endParaRPr lang="en-US" altLang="zh-CN" smtClean="0"/>
          </a:p>
          <a:p>
            <a:pPr lvl="1" eaLnBrk="1" hangingPunct="1"/>
            <a:r>
              <a:rPr lang="zh-CN" altLang="en-US" smtClean="0"/>
              <a:t>北桥部分做到处理器中，另外一部分与南桥合并</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芯片组</a:t>
            </a:r>
            <a:r>
              <a:rPr lang="en-US" altLang="zh-CN" dirty="0" smtClean="0"/>
              <a:t>chip set</a:t>
            </a:r>
            <a:endParaRPr lang="zh-CN" altLang="en-US" dirty="0"/>
          </a:p>
        </p:txBody>
      </p:sp>
      <p:sp>
        <p:nvSpPr>
          <p:cNvPr id="68611" name="内容占位符 2"/>
          <p:cNvSpPr>
            <a:spLocks noGrp="1"/>
          </p:cNvSpPr>
          <p:nvPr>
            <p:ph idx="1"/>
          </p:nvPr>
        </p:nvSpPr>
        <p:spPr>
          <a:xfrm>
            <a:off x="1952596" y="1285861"/>
            <a:ext cx="8229600" cy="4768865"/>
          </a:xfrm>
        </p:spPr>
        <p:txBody>
          <a:bodyPr/>
          <a:lstStyle/>
          <a:p>
            <a:pPr eaLnBrk="1" hangingPunct="1"/>
            <a:r>
              <a:rPr lang="zh-CN" altLang="en-US" sz="2800" dirty="0"/>
              <a:t>以往，芯片组由多颗芯片组成，慢慢的简化为两颗芯片</a:t>
            </a:r>
            <a:endParaRPr lang="en-US" altLang="zh-CN" sz="2800" dirty="0"/>
          </a:p>
          <a:p>
            <a:pPr lvl="1" eaLnBrk="1" hangingPunct="1"/>
            <a:r>
              <a:rPr lang="zh-CN" altLang="en-US" sz="2400" dirty="0"/>
              <a:t>两个主要的主板芯片组：北桥和南桥</a:t>
            </a:r>
            <a:endParaRPr lang="en-US" altLang="zh-CN" sz="2400" dirty="0"/>
          </a:p>
          <a:p>
            <a:pPr eaLnBrk="1" hangingPunct="1"/>
            <a:r>
              <a:rPr lang="zh-CN" altLang="en-US" sz="2800" dirty="0"/>
              <a:t>目前特指计算机主板或扩展卡上的芯片</a:t>
            </a:r>
            <a:endParaRPr lang="en-US" altLang="zh-CN" sz="2800" dirty="0"/>
          </a:p>
          <a:p>
            <a:pPr eaLnBrk="1" hangingPunct="1"/>
            <a:r>
              <a:rPr lang="zh-CN" altLang="en-US" sz="2800" dirty="0"/>
              <a:t>单芯片芯片组</a:t>
            </a:r>
            <a:endParaRPr lang="en-US" altLang="zh-CN" sz="2800" dirty="0"/>
          </a:p>
          <a:p>
            <a:pPr lvl="1" eaLnBrk="1" hangingPunct="1"/>
            <a:r>
              <a:rPr lang="zh-CN" altLang="en-US" sz="2400" dirty="0"/>
              <a:t>单个芯片设计，以增强性能</a:t>
            </a:r>
            <a:endParaRPr lang="en-US" altLang="zh-CN" sz="2400" dirty="0"/>
          </a:p>
          <a:p>
            <a:pPr eaLnBrk="1" hangingPunct="1"/>
            <a:r>
              <a:rPr lang="zh-CN" altLang="en-US" sz="2800" dirty="0"/>
              <a:t>相关概念</a:t>
            </a:r>
            <a:endParaRPr lang="en-US" altLang="zh-CN" sz="2800" dirty="0"/>
          </a:p>
          <a:p>
            <a:pPr lvl="1" eaLnBrk="1" hangingPunct="1"/>
            <a:r>
              <a:rPr lang="zh-CN" altLang="en-US" sz="2400" dirty="0"/>
              <a:t>主板</a:t>
            </a:r>
            <a:r>
              <a:rPr lang="en-US" altLang="zh-CN" sz="2400" dirty="0"/>
              <a:t>Motherboard, </a:t>
            </a:r>
            <a:r>
              <a:rPr lang="en-US" altLang="zh-CN" sz="2400" dirty="0" err="1"/>
              <a:t>Mainboard</a:t>
            </a:r>
            <a:endParaRPr lang="en-US" altLang="zh-CN" sz="2400" dirty="0"/>
          </a:p>
          <a:p>
            <a:pPr lvl="2" eaLnBrk="1" hangingPunct="1"/>
            <a:r>
              <a:rPr lang="zh-CN" altLang="en-US" sz="2000" dirty="0"/>
              <a:t>主机板、系统板、逻辑板、母板、底板</a:t>
            </a:r>
            <a:endParaRPr lang="en-US" altLang="zh-CN" sz="2000" dirty="0"/>
          </a:p>
          <a:p>
            <a:pPr lvl="2" eaLnBrk="1" hangingPunct="1"/>
            <a:r>
              <a:rPr lang="zh-CN" altLang="en-US" sz="2000" dirty="0"/>
              <a:t>最主要的器件为芯片组，以及各种接口（</a:t>
            </a:r>
            <a:r>
              <a:rPr lang="en-US" altLang="zh-CN" sz="2000" dirty="0"/>
              <a:t>CPU</a:t>
            </a:r>
            <a:r>
              <a:rPr lang="zh-CN" altLang="en-US" sz="2000" dirty="0"/>
              <a:t>插槽、硬盘插槽、内存插槽、</a:t>
            </a:r>
            <a:r>
              <a:rPr lang="en-US" altLang="zh-CN" sz="2000" dirty="0" err="1"/>
              <a:t>PCIE</a:t>
            </a:r>
            <a:r>
              <a:rPr lang="zh-CN" altLang="en-US" sz="2000" dirty="0"/>
              <a:t>插槽等）</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北桥</a:t>
            </a:r>
            <a:r>
              <a:rPr lang="en-US" altLang="zh-CN" dirty="0" err="1" smtClean="0"/>
              <a:t>NorthBridge</a:t>
            </a:r>
            <a:endParaRPr lang="zh-CN" altLang="en-US" dirty="0"/>
          </a:p>
        </p:txBody>
      </p:sp>
      <p:sp>
        <p:nvSpPr>
          <p:cNvPr id="69635" name="内容占位符 2"/>
          <p:cNvSpPr>
            <a:spLocks noGrp="1"/>
          </p:cNvSpPr>
          <p:nvPr>
            <p:ph idx="1"/>
          </p:nvPr>
        </p:nvSpPr>
        <p:spPr>
          <a:xfrm>
            <a:off x="2089150" y="1142984"/>
            <a:ext cx="8578850" cy="4573588"/>
          </a:xfrm>
        </p:spPr>
        <p:txBody>
          <a:bodyPr/>
          <a:lstStyle/>
          <a:p>
            <a:pPr eaLnBrk="1" hangingPunct="1"/>
            <a:r>
              <a:rPr lang="zh-CN" altLang="en-US" sz="2400" dirty="0"/>
              <a:t>也称为主桥（</a:t>
            </a:r>
            <a:r>
              <a:rPr lang="en-US" altLang="zh-CN" sz="2400" dirty="0" err="1"/>
              <a:t>HostBridge</a:t>
            </a:r>
            <a:r>
              <a:rPr lang="zh-CN" altLang="en-US" sz="2400" dirty="0"/>
              <a:t>），处理高速信号</a:t>
            </a:r>
            <a:endParaRPr lang="en-US" altLang="zh-CN" sz="2400" dirty="0"/>
          </a:p>
          <a:p>
            <a:pPr eaLnBrk="1" hangingPunct="1"/>
            <a:r>
              <a:rPr lang="zh-CN" altLang="en-US" sz="2400" dirty="0"/>
              <a:t>接口：</a:t>
            </a:r>
            <a:r>
              <a:rPr lang="en-US" altLang="zh-CN" sz="2400" dirty="0"/>
              <a:t>CPU</a:t>
            </a:r>
            <a:r>
              <a:rPr lang="zh-CN" altLang="en-US" sz="2400" dirty="0"/>
              <a:t>、内存、</a:t>
            </a:r>
            <a:r>
              <a:rPr lang="en-US" altLang="zh-CN" sz="2400" dirty="0" err="1"/>
              <a:t>AGP</a:t>
            </a:r>
            <a:r>
              <a:rPr lang="zh-CN" altLang="en-US" sz="2400" dirty="0"/>
              <a:t>或</a:t>
            </a:r>
            <a:r>
              <a:rPr lang="en-US" altLang="zh-CN" sz="2400" dirty="0"/>
              <a:t>PCI Express</a:t>
            </a:r>
            <a:r>
              <a:rPr lang="zh-CN" altLang="en-US" sz="2400" dirty="0"/>
              <a:t>的端口</a:t>
            </a:r>
            <a:endParaRPr lang="en-US" altLang="zh-CN" sz="2400" dirty="0"/>
          </a:p>
          <a:p>
            <a:pPr eaLnBrk="1" hangingPunct="1"/>
            <a:r>
              <a:rPr lang="zh-CN" altLang="en-US" sz="2400" dirty="0"/>
              <a:t>控制内存</a:t>
            </a:r>
            <a:endParaRPr lang="en-US" altLang="zh-CN" sz="2400" dirty="0"/>
          </a:p>
          <a:p>
            <a:pPr lvl="1" eaLnBrk="1" hangingPunct="1"/>
            <a:r>
              <a:rPr lang="en-US" altLang="zh-CN" sz="2000" dirty="0"/>
              <a:t>Intel </a:t>
            </a:r>
            <a:r>
              <a:rPr lang="en-US" altLang="zh-CN" sz="2000" dirty="0" err="1"/>
              <a:t>i7</a:t>
            </a:r>
            <a:r>
              <a:rPr lang="zh-CN" altLang="en-US" sz="2000" dirty="0"/>
              <a:t>后，</a:t>
            </a:r>
            <a:r>
              <a:rPr lang="en-US" altLang="zh-CN" sz="2000" dirty="0"/>
              <a:t>AMD </a:t>
            </a:r>
            <a:r>
              <a:rPr lang="en-US" altLang="zh-CN" sz="2000" dirty="0" err="1"/>
              <a:t>K8</a:t>
            </a:r>
            <a:r>
              <a:rPr lang="zh-CN" altLang="en-US" sz="2000" dirty="0"/>
              <a:t>后，在</a:t>
            </a:r>
            <a:r>
              <a:rPr lang="en-US" altLang="zh-CN" sz="2000" dirty="0" err="1"/>
              <a:t>cpu</a:t>
            </a:r>
            <a:r>
              <a:rPr lang="zh-CN" altLang="en-US" sz="2000" dirty="0"/>
              <a:t>中集成了内存控制器，北桥不需要控制内存</a:t>
            </a:r>
            <a:endParaRPr lang="en-US" altLang="zh-CN" sz="2000" dirty="0"/>
          </a:p>
          <a:p>
            <a:pPr eaLnBrk="1" hangingPunct="1"/>
            <a:r>
              <a:rPr lang="zh-CN" altLang="en-US" sz="2400" dirty="0"/>
              <a:t>前端总线（</a:t>
            </a:r>
            <a:r>
              <a:rPr lang="en-US" altLang="zh-CN" sz="2400" dirty="0"/>
              <a:t>FSB</a:t>
            </a:r>
            <a:r>
              <a:rPr lang="zh-CN" altLang="en-US" sz="2400" dirty="0"/>
              <a:t>，</a:t>
            </a:r>
            <a:r>
              <a:rPr lang="en-US" altLang="zh-CN" sz="2400" dirty="0"/>
              <a:t>Front Side Bus</a:t>
            </a:r>
            <a:r>
              <a:rPr lang="zh-CN" altLang="en-US" sz="2400" dirty="0"/>
              <a:t>）</a:t>
            </a:r>
            <a:endParaRPr lang="en-US" altLang="zh-CN" sz="2400" dirty="0"/>
          </a:p>
          <a:p>
            <a:pPr lvl="1" eaLnBrk="1" hangingPunct="1"/>
            <a:r>
              <a:rPr lang="zh-CN" altLang="en-US" sz="2000" dirty="0"/>
              <a:t>负责中央处理器和北桥芯片间的数据传递</a:t>
            </a:r>
            <a:endParaRPr lang="en-US" altLang="zh-CN" sz="2000" dirty="0"/>
          </a:p>
          <a:p>
            <a:pPr eaLnBrk="1" hangingPunct="1"/>
            <a:r>
              <a:rPr lang="zh-CN" altLang="en-US" sz="2400" dirty="0"/>
              <a:t>时钟频率速度计算</a:t>
            </a:r>
            <a:endParaRPr lang="en-US" altLang="zh-CN" sz="2400" dirty="0"/>
          </a:p>
          <a:p>
            <a:pPr lvl="1" eaLnBrk="1" hangingPunct="1"/>
            <a:r>
              <a:rPr lang="zh-CN" altLang="en-US" sz="2000" dirty="0"/>
              <a:t>传统：时钟频率速度</a:t>
            </a:r>
            <a:r>
              <a:rPr lang="en-US" altLang="zh-CN" sz="2000" dirty="0"/>
              <a:t>=</a:t>
            </a:r>
            <a:r>
              <a:rPr lang="zh-CN" altLang="en-US" sz="2000" dirty="0"/>
              <a:t>外频（前端总线、</a:t>
            </a:r>
            <a:r>
              <a:rPr lang="en-US" altLang="zh-CN" sz="2000" dirty="0"/>
              <a:t>FSB</a:t>
            </a:r>
            <a:r>
              <a:rPr lang="zh-CN" altLang="en-US" sz="2000" dirty="0"/>
              <a:t>）*倍频系数</a:t>
            </a:r>
            <a:endParaRPr lang="en-US" altLang="zh-CN" sz="2000" dirty="0"/>
          </a:p>
          <a:p>
            <a:pPr lvl="1" eaLnBrk="1" hangingPunct="1"/>
            <a:r>
              <a:rPr lang="zh-CN" altLang="en-US" sz="2000" dirty="0"/>
              <a:t>现在系统总线、前端总线（外频、</a:t>
            </a:r>
            <a:r>
              <a:rPr lang="en-US" altLang="zh-CN" sz="2000" dirty="0"/>
              <a:t>FSB</a:t>
            </a:r>
            <a:r>
              <a:rPr lang="zh-CN" altLang="en-US" sz="2000" dirty="0"/>
              <a:t>）速率不一样</a:t>
            </a:r>
            <a:endParaRPr lang="en-US" altLang="zh-CN" sz="2000" dirty="0"/>
          </a:p>
          <a:p>
            <a:pPr lvl="2" eaLnBrk="1" hangingPunct="1"/>
            <a:r>
              <a:rPr lang="zh-CN" altLang="en-US" sz="1800" dirty="0"/>
              <a:t>时钟频率速度</a:t>
            </a:r>
            <a:r>
              <a:rPr lang="en-US" altLang="zh-CN" sz="1800" dirty="0"/>
              <a:t>=</a:t>
            </a:r>
            <a:r>
              <a:rPr lang="zh-CN" altLang="en-US" sz="1800" dirty="0"/>
              <a:t>系统总线*倍频系数</a:t>
            </a:r>
            <a:endParaRPr lang="en-US" altLang="zh-CN" sz="1800" dirty="0"/>
          </a:p>
          <a:p>
            <a:pPr lvl="2" eaLnBrk="1" hangingPunct="1"/>
            <a:r>
              <a:rPr lang="zh-CN" altLang="en-US" sz="1800" dirty="0"/>
              <a:t>例如</a:t>
            </a:r>
            <a:r>
              <a:rPr lang="en-US" altLang="zh-CN" sz="1800" dirty="0"/>
              <a:t>Intel CPU</a:t>
            </a:r>
            <a:r>
              <a:rPr lang="zh-CN" altLang="en-US" sz="1800" dirty="0"/>
              <a:t>使用了</a:t>
            </a:r>
            <a:r>
              <a:rPr lang="en-US" altLang="zh-CN" sz="1800" dirty="0" err="1"/>
              <a:t>QDR</a:t>
            </a:r>
            <a:r>
              <a:rPr lang="zh-CN" altLang="en-US" sz="1800" dirty="0"/>
              <a:t>（</a:t>
            </a:r>
            <a:r>
              <a:rPr lang="en-US" altLang="zh-CN" sz="1800" dirty="0"/>
              <a:t>Quad Date Rate</a:t>
            </a:r>
            <a:r>
              <a:rPr lang="zh-CN" altLang="en-US" sz="1800" dirty="0"/>
              <a:t>）技术</a:t>
            </a:r>
            <a:endParaRPr lang="en-US" altLang="zh-CN" sz="1800" dirty="0"/>
          </a:p>
          <a:p>
            <a:pPr lvl="3" eaLnBrk="1" hangingPunct="1"/>
            <a:r>
              <a:rPr lang="zh-CN" altLang="en-US" sz="1600" dirty="0"/>
              <a:t>前端总线</a:t>
            </a:r>
            <a:r>
              <a:rPr lang="en-US" altLang="zh-CN" sz="1600" dirty="0"/>
              <a:t>=</a:t>
            </a:r>
            <a:r>
              <a:rPr lang="zh-CN" altLang="en-US" sz="1600" dirty="0"/>
              <a:t>系统总线*</a:t>
            </a:r>
            <a:r>
              <a:rPr lang="en-US" altLang="zh-CN" sz="1600" dirty="0"/>
              <a:t>4</a:t>
            </a:r>
            <a:endParaRPr lang="zh-CN" altLang="en-US" dirty="0" smtClean="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北桥相关概念</a:t>
            </a:r>
            <a:endParaRPr lang="zh-CN" altLang="en-US" dirty="0"/>
          </a:p>
        </p:txBody>
      </p:sp>
      <p:sp>
        <p:nvSpPr>
          <p:cNvPr id="3" name="内容占位符 2"/>
          <p:cNvSpPr>
            <a:spLocks noGrp="1"/>
          </p:cNvSpPr>
          <p:nvPr>
            <p:ph idx="1"/>
          </p:nvPr>
        </p:nvSpPr>
        <p:spPr>
          <a:xfrm>
            <a:off x="1981200" y="1341439"/>
            <a:ext cx="8229600" cy="4573587"/>
          </a:xfrm>
        </p:spPr>
        <p:txBody>
          <a:bodyPr/>
          <a:lstStyle/>
          <a:p>
            <a:pPr eaLnBrk="1" hangingPunct="1">
              <a:defRPr/>
            </a:pPr>
            <a:r>
              <a:rPr lang="zh-CN" altLang="en-US" sz="2400" dirty="0"/>
              <a:t>后端总线（</a:t>
            </a:r>
            <a:r>
              <a:rPr lang="en-US" altLang="zh-CN" sz="2400" dirty="0"/>
              <a:t>Back Side Bus</a:t>
            </a:r>
            <a:r>
              <a:rPr lang="zh-CN" altLang="en-US" sz="2400" dirty="0"/>
              <a:t>）</a:t>
            </a:r>
            <a:endParaRPr lang="en-US" altLang="zh-CN" sz="2400" dirty="0"/>
          </a:p>
          <a:p>
            <a:pPr lvl="1" eaLnBrk="1" hangingPunct="1">
              <a:defRPr/>
            </a:pPr>
            <a:r>
              <a:rPr lang="zh-CN" altLang="en-US" sz="1800" dirty="0">
                <a:cs typeface="+mn-cs"/>
              </a:rPr>
              <a:t>带有</a:t>
            </a:r>
            <a:r>
              <a:rPr lang="en-US" altLang="zh-CN" sz="1800" dirty="0">
                <a:cs typeface="+mn-cs"/>
              </a:rPr>
              <a:t>L2</a:t>
            </a:r>
            <a:r>
              <a:rPr lang="zh-CN" altLang="en-US" sz="1800" dirty="0">
                <a:cs typeface="+mn-cs"/>
              </a:rPr>
              <a:t>和</a:t>
            </a:r>
            <a:r>
              <a:rPr lang="en-US" altLang="zh-CN" sz="1800" dirty="0">
                <a:cs typeface="+mn-cs"/>
              </a:rPr>
              <a:t>L3</a:t>
            </a:r>
            <a:r>
              <a:rPr lang="zh-CN" altLang="en-US" sz="1800" dirty="0">
                <a:cs typeface="+mn-cs"/>
              </a:rPr>
              <a:t>缓存</a:t>
            </a:r>
            <a:r>
              <a:rPr lang="en-US" altLang="zh-CN" sz="1800" dirty="0">
                <a:cs typeface="+mn-cs"/>
              </a:rPr>
              <a:t>(Cache)</a:t>
            </a:r>
            <a:r>
              <a:rPr lang="zh-CN" altLang="en-US" sz="1800" dirty="0">
                <a:cs typeface="+mn-cs"/>
              </a:rPr>
              <a:t>的计算机，通过</a:t>
            </a:r>
            <a:r>
              <a:rPr lang="en-US" altLang="zh-CN" sz="1800" dirty="0">
                <a:cs typeface="+mn-cs"/>
              </a:rPr>
              <a:t>BSB</a:t>
            </a:r>
            <a:r>
              <a:rPr lang="zh-CN" altLang="en-US" sz="1800" dirty="0">
                <a:cs typeface="+mn-cs"/>
              </a:rPr>
              <a:t>实现这些缓存和中央处理器的连接，此总线的数据传输速率总是高于前端总线</a:t>
            </a:r>
            <a:endParaRPr lang="en-US" altLang="zh-CN" sz="1800" dirty="0">
              <a:cs typeface="+mn-cs"/>
            </a:endParaRPr>
          </a:p>
          <a:p>
            <a:pPr eaLnBrk="1" hangingPunct="1">
              <a:defRPr/>
            </a:pPr>
            <a:r>
              <a:rPr lang="en-US" altLang="zh-CN" sz="2400" dirty="0"/>
              <a:t>Intel QPI</a:t>
            </a:r>
          </a:p>
          <a:p>
            <a:pPr lvl="1" eaLnBrk="1" hangingPunct="1">
              <a:defRPr/>
            </a:pPr>
            <a:r>
              <a:rPr lang="zh-CN" altLang="en-US" sz="2000" dirty="0"/>
              <a:t>快速通道互联</a:t>
            </a:r>
            <a:r>
              <a:rPr lang="en-US" altLang="zh-CN" sz="2000" dirty="0" err="1"/>
              <a:t>QuickPath</a:t>
            </a:r>
            <a:r>
              <a:rPr lang="en-US" altLang="zh-CN" sz="2000" dirty="0"/>
              <a:t> Interconnect</a:t>
            </a:r>
          </a:p>
          <a:p>
            <a:pPr lvl="1" eaLnBrk="1" hangingPunct="1">
              <a:defRPr/>
            </a:pPr>
            <a:r>
              <a:rPr lang="zh-CN" altLang="en-US" sz="2000" dirty="0"/>
              <a:t>点到点连接技术</a:t>
            </a:r>
            <a:endParaRPr lang="en-US" altLang="zh-CN" sz="2000" dirty="0"/>
          </a:p>
          <a:p>
            <a:pPr lvl="1" eaLnBrk="1" hangingPunct="1">
              <a:defRPr/>
            </a:pPr>
            <a:r>
              <a:rPr lang="en-US" altLang="zh-CN" sz="2000" dirty="0"/>
              <a:t>20</a:t>
            </a:r>
            <a:r>
              <a:rPr lang="zh-CN" altLang="en-US" sz="2000" dirty="0"/>
              <a:t>位宽的</a:t>
            </a:r>
            <a:r>
              <a:rPr lang="en-US" altLang="zh-CN" sz="2000" dirty="0"/>
              <a:t>QPI</a:t>
            </a:r>
            <a:r>
              <a:rPr lang="zh-CN" altLang="en-US" sz="2000" dirty="0"/>
              <a:t>连接带宽可达每秒</a:t>
            </a:r>
            <a:r>
              <a:rPr lang="en-US" altLang="zh-CN" sz="2000" dirty="0"/>
              <a:t>25.6GB</a:t>
            </a:r>
            <a:r>
              <a:rPr lang="zh-CN" altLang="en-US" sz="2000" dirty="0"/>
              <a:t>，峰值带宽可达</a:t>
            </a:r>
            <a:r>
              <a:rPr lang="en-US" altLang="zh-CN" sz="2000" dirty="0"/>
              <a:t>96GB/s</a:t>
            </a:r>
          </a:p>
          <a:p>
            <a:pPr lvl="1" eaLnBrk="1" hangingPunct="1">
              <a:defRPr/>
            </a:pPr>
            <a:r>
              <a:rPr lang="zh-CN" altLang="en-US" sz="2000" dirty="0"/>
              <a:t>酷睿</a:t>
            </a:r>
            <a:r>
              <a:rPr lang="en-US" altLang="zh-CN" sz="2000" dirty="0"/>
              <a:t>i</a:t>
            </a:r>
            <a:r>
              <a:rPr lang="zh-CN" altLang="en-US" sz="2000" dirty="0"/>
              <a:t>后使用</a:t>
            </a:r>
            <a:r>
              <a:rPr lang="en-US" altLang="zh-CN" sz="2000" dirty="0"/>
              <a:t>QPI</a:t>
            </a:r>
            <a:r>
              <a:rPr lang="zh-CN" altLang="en-US" sz="2000" dirty="0"/>
              <a:t>，放弃</a:t>
            </a:r>
            <a:r>
              <a:rPr lang="en-US" altLang="zh-CN" sz="2000" dirty="0"/>
              <a:t>FSB</a:t>
            </a:r>
            <a:r>
              <a:rPr lang="zh-CN" altLang="en-US" sz="2000" dirty="0"/>
              <a:t>，</a:t>
            </a:r>
            <a:endParaRPr lang="en-US" altLang="zh-CN" sz="2000" dirty="0"/>
          </a:p>
          <a:p>
            <a:pPr eaLnBrk="1" hangingPunct="1">
              <a:defRPr/>
            </a:pPr>
            <a:r>
              <a:rPr lang="en-US" altLang="zh-CN" sz="2400" dirty="0"/>
              <a:t>AMD HT</a:t>
            </a:r>
          </a:p>
          <a:p>
            <a:pPr lvl="1" eaLnBrk="1" hangingPunct="1">
              <a:defRPr/>
            </a:pPr>
            <a:r>
              <a:rPr lang="en-US" altLang="zh-CN" sz="2000" dirty="0" err="1"/>
              <a:t>HyperTransport</a:t>
            </a:r>
            <a:endParaRPr lang="en-US" altLang="zh-CN" dirty="0" smtClean="0"/>
          </a:p>
          <a:p>
            <a:pPr lvl="1" eaLnBrk="1" hangingPunct="1">
              <a:defRPr/>
            </a:pPr>
            <a:r>
              <a:rPr lang="zh-CN" altLang="en-US" sz="2000" dirty="0"/>
              <a:t>端到端的总线技术</a:t>
            </a:r>
            <a:endParaRPr lang="en-US" altLang="zh-CN" sz="2000" dirty="0"/>
          </a:p>
          <a:p>
            <a:pPr lvl="1" eaLnBrk="1" hangingPunct="1">
              <a:defRPr/>
            </a:pPr>
            <a:r>
              <a:rPr lang="en-US" altLang="zh-CN" sz="2000" dirty="0"/>
              <a:t>HT3.0</a:t>
            </a:r>
            <a:r>
              <a:rPr lang="zh-CN" altLang="en-US" sz="2000" dirty="0"/>
              <a:t>在</a:t>
            </a:r>
            <a:r>
              <a:rPr lang="en-US" altLang="zh-CN" sz="2000" dirty="0"/>
              <a:t>2.6GHz</a:t>
            </a:r>
            <a:r>
              <a:rPr lang="zh-CN" altLang="en-US" sz="2000" dirty="0"/>
              <a:t>高频率</a:t>
            </a:r>
            <a:r>
              <a:rPr lang="en-US" altLang="zh-CN" sz="2000" dirty="0"/>
              <a:t>32bit</a:t>
            </a:r>
            <a:r>
              <a:rPr lang="zh-CN" altLang="en-US" sz="2000" dirty="0"/>
              <a:t>高位宽运行模式下，可提供高达</a:t>
            </a:r>
            <a:r>
              <a:rPr lang="en-US" altLang="zh-CN" sz="2000" dirty="0"/>
              <a:t>41.6GB/s</a:t>
            </a:r>
            <a:r>
              <a:rPr lang="zh-CN" altLang="en-US" sz="2000" dirty="0"/>
              <a:t>的总线带宽</a:t>
            </a:r>
          </a:p>
          <a:p>
            <a:pPr lvl="1" eaLnBrk="1" hangingPunct="1">
              <a:defRPr/>
            </a:pPr>
            <a:endParaRPr lang="zh-CN" altLang="en-US" sz="1800" dirty="0"/>
          </a:p>
          <a:p>
            <a:pPr eaLnBrk="1" hangingPunct="1">
              <a:defRPr/>
            </a:pPr>
            <a:endParaRPr lang="zh-CN" altLang="en-US" dirty="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南桥</a:t>
            </a:r>
            <a:r>
              <a:rPr lang="en-US" altLang="zh-CN" dirty="0" smtClean="0"/>
              <a:t>South Bridge</a:t>
            </a:r>
            <a:endParaRPr lang="zh-CN" altLang="en-US" dirty="0"/>
          </a:p>
        </p:txBody>
      </p:sp>
      <p:sp>
        <p:nvSpPr>
          <p:cNvPr id="71683" name="内容占位符 2"/>
          <p:cNvSpPr>
            <a:spLocks noGrp="1"/>
          </p:cNvSpPr>
          <p:nvPr>
            <p:ph idx="1"/>
          </p:nvPr>
        </p:nvSpPr>
        <p:spPr/>
        <p:txBody>
          <a:bodyPr/>
          <a:lstStyle/>
          <a:p>
            <a:pPr eaLnBrk="1" hangingPunct="1"/>
            <a:r>
              <a:rPr lang="zh-CN" altLang="en-US" smtClean="0"/>
              <a:t>负责控制主板的输入输出部分，</a:t>
            </a:r>
            <a:endParaRPr lang="en-US" altLang="zh-CN" smtClean="0"/>
          </a:p>
          <a:p>
            <a:pPr lvl="1" eaLnBrk="1" hangingPunct="1"/>
            <a:r>
              <a:rPr lang="en-US" altLang="zh-CN" smtClean="0"/>
              <a:t>PCI</a:t>
            </a:r>
            <a:r>
              <a:rPr lang="zh-CN" altLang="en-US" smtClean="0"/>
              <a:t>总线、</a:t>
            </a:r>
            <a:r>
              <a:rPr lang="en-US" altLang="zh-CN" smtClean="0"/>
              <a:t>USB</a:t>
            </a:r>
            <a:r>
              <a:rPr lang="zh-CN" altLang="en-US" smtClean="0"/>
              <a:t>、</a:t>
            </a:r>
            <a:r>
              <a:rPr lang="en-US" altLang="zh-CN" smtClean="0"/>
              <a:t>LAN</a:t>
            </a:r>
            <a:r>
              <a:rPr lang="zh-CN" altLang="en-US" smtClean="0"/>
              <a:t>、</a:t>
            </a:r>
            <a:r>
              <a:rPr lang="en-US" altLang="zh-CN" smtClean="0"/>
              <a:t>ATA</a:t>
            </a:r>
            <a:r>
              <a:rPr lang="zh-CN" altLang="en-US" smtClean="0"/>
              <a:t>、</a:t>
            </a:r>
            <a:r>
              <a:rPr lang="en-US" altLang="zh-CN" smtClean="0"/>
              <a:t>SATA</a:t>
            </a:r>
            <a:r>
              <a:rPr lang="zh-CN" altLang="en-US" smtClean="0"/>
              <a:t>、音频控制器、键盘控制器、实时时钟控制器、高级电源管理等</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rrowheads="1"/>
          </p:cNvSpPr>
          <p:nvPr>
            <p:ph type="title"/>
          </p:nvPr>
        </p:nvSpPr>
        <p:spPr>
          <a:xfrm>
            <a:off x="4238612" y="0"/>
            <a:ext cx="6607190" cy="1143000"/>
          </a:xfrm>
        </p:spPr>
        <p:txBody>
          <a:bodyPr/>
          <a:lstStyle/>
          <a:p>
            <a:pPr eaLnBrk="1" hangingPunct="1">
              <a:defRPr/>
            </a:pPr>
            <a:r>
              <a:rPr lang="en-US" altLang="zh-CN" sz="2400" dirty="0"/>
              <a:t>6.6  Interfacing I/O Devices to the Processor, Memory, and Operating System </a:t>
            </a:r>
          </a:p>
        </p:txBody>
      </p:sp>
      <p:sp>
        <p:nvSpPr>
          <p:cNvPr id="72707" name="Rectangle 3"/>
          <p:cNvSpPr>
            <a:spLocks noGrp="1" noRot="1" noChangeArrowheads="1"/>
          </p:cNvSpPr>
          <p:nvPr>
            <p:ph idx="1"/>
          </p:nvPr>
        </p:nvSpPr>
        <p:spPr>
          <a:xfrm>
            <a:off x="1803400" y="1357298"/>
            <a:ext cx="8864600" cy="4941888"/>
          </a:xfrm>
        </p:spPr>
        <p:txBody>
          <a:bodyPr/>
          <a:lstStyle/>
          <a:p>
            <a:pPr eaLnBrk="1" hangingPunct="1"/>
            <a:r>
              <a:rPr lang="en-US" altLang="zh-CN" sz="2400" b="1" dirty="0">
                <a:solidFill>
                  <a:srgbClr val="000404"/>
                </a:solidFill>
                <a:latin typeface="Comic Sans MS" pitchFamily="66" charset="0"/>
              </a:rPr>
              <a:t>Three characteristics of I/O systems</a:t>
            </a:r>
          </a:p>
          <a:p>
            <a:pPr lvl="1" eaLnBrk="1" hangingPunct="1"/>
            <a:r>
              <a:rPr lang="en-US" altLang="zh-CN" sz="2000" dirty="0"/>
              <a:t> </a:t>
            </a:r>
            <a:r>
              <a:rPr lang="en-US" altLang="zh-CN" sz="2000" b="1" i="1" dirty="0">
                <a:solidFill>
                  <a:srgbClr val="FF3300"/>
                </a:solidFill>
              </a:rPr>
              <a:t>shared </a:t>
            </a:r>
            <a:r>
              <a:rPr lang="en-US" altLang="zh-CN" sz="2000" b="1" i="1" dirty="0"/>
              <a:t>by multiple programs using the processor.</a:t>
            </a:r>
          </a:p>
          <a:p>
            <a:pPr lvl="1" eaLnBrk="1" hangingPunct="1"/>
            <a:r>
              <a:rPr lang="en-US" altLang="zh-CN" sz="2000" b="1" i="1" dirty="0"/>
              <a:t>often use </a:t>
            </a:r>
            <a:r>
              <a:rPr lang="en-US" altLang="zh-CN" sz="2000" b="1" i="1" dirty="0">
                <a:solidFill>
                  <a:srgbClr val="FF3300"/>
                </a:solidFill>
              </a:rPr>
              <a:t>interrupts </a:t>
            </a:r>
            <a:r>
              <a:rPr lang="en-US" altLang="zh-CN" sz="2000" b="1" i="1" dirty="0"/>
              <a:t>to communicate information about I/O operations.</a:t>
            </a:r>
          </a:p>
          <a:p>
            <a:pPr lvl="1" eaLnBrk="1" hangingPunct="1"/>
            <a:r>
              <a:rPr lang="en-US" altLang="zh-CN" sz="2000" b="1" i="1" dirty="0"/>
              <a:t> The low-level control of an I/O devices is </a:t>
            </a:r>
            <a:r>
              <a:rPr lang="en-US" altLang="zh-CN" sz="2000" b="1" i="1" dirty="0">
                <a:solidFill>
                  <a:srgbClr val="FF3300"/>
                </a:solidFill>
              </a:rPr>
              <a:t>complex</a:t>
            </a:r>
            <a:endParaRPr lang="en-US" altLang="zh-CN" sz="1400" dirty="0">
              <a:solidFill>
                <a:srgbClr val="FF3300"/>
              </a:solidFill>
            </a:endParaRPr>
          </a:p>
          <a:p>
            <a:pPr eaLnBrk="1" hangingPunct="1"/>
            <a:endParaRPr lang="en-US" altLang="zh-CN" sz="2400" b="1" dirty="0">
              <a:solidFill>
                <a:srgbClr val="000404"/>
              </a:solidFill>
              <a:latin typeface="Comic Sans MS" pitchFamily="66" charset="0"/>
            </a:endParaRPr>
          </a:p>
          <a:p>
            <a:pPr eaLnBrk="1" hangingPunct="1"/>
            <a:r>
              <a:rPr lang="en-US" altLang="zh-CN" sz="2400" b="1" dirty="0">
                <a:solidFill>
                  <a:srgbClr val="000404"/>
                </a:solidFill>
                <a:latin typeface="Comic Sans MS" pitchFamily="66" charset="0"/>
              </a:rPr>
              <a:t>Three types of communication are required:</a:t>
            </a:r>
          </a:p>
          <a:p>
            <a:pPr lvl="1" eaLnBrk="1" hangingPunct="1"/>
            <a:r>
              <a:rPr lang="en-US" altLang="zh-CN" sz="1400" dirty="0"/>
              <a:t> </a:t>
            </a:r>
            <a:r>
              <a:rPr lang="en-US" altLang="zh-CN" sz="2000" b="1" i="1" dirty="0"/>
              <a:t>The OS must be able to give </a:t>
            </a:r>
            <a:r>
              <a:rPr lang="en-US" altLang="zh-CN" sz="2000" b="1" i="1" dirty="0">
                <a:solidFill>
                  <a:srgbClr val="FF3300"/>
                </a:solidFill>
              </a:rPr>
              <a:t>commands</a:t>
            </a:r>
            <a:r>
              <a:rPr lang="en-US" altLang="zh-CN" sz="2000" b="1" i="1" dirty="0"/>
              <a:t> to the I/O devices.</a:t>
            </a:r>
          </a:p>
          <a:p>
            <a:pPr lvl="1" eaLnBrk="1" hangingPunct="1"/>
            <a:r>
              <a:rPr lang="en-US" altLang="zh-CN" sz="2000" b="1" i="1" dirty="0"/>
              <a:t> The device must be able to </a:t>
            </a:r>
            <a:r>
              <a:rPr lang="en-US" altLang="zh-CN" sz="2000" b="1" i="1" dirty="0">
                <a:solidFill>
                  <a:srgbClr val="FF3300"/>
                </a:solidFill>
              </a:rPr>
              <a:t>notify</a:t>
            </a:r>
            <a:r>
              <a:rPr lang="en-US" altLang="zh-CN" sz="2000" b="1" i="1" dirty="0"/>
              <a:t> the OS, when I/O device </a:t>
            </a:r>
            <a:r>
              <a:rPr lang="en-US" altLang="zh-CN" sz="2000" b="1" i="1" dirty="0">
                <a:solidFill>
                  <a:srgbClr val="FF3300"/>
                </a:solidFill>
              </a:rPr>
              <a:t>completed</a:t>
            </a:r>
            <a:r>
              <a:rPr lang="en-US" altLang="zh-CN" sz="2000" b="1" i="1" dirty="0"/>
              <a:t> an operation or has encountered an </a:t>
            </a:r>
            <a:r>
              <a:rPr lang="en-US" altLang="zh-CN" sz="2000" b="1" i="1" dirty="0">
                <a:solidFill>
                  <a:srgbClr val="FF3300"/>
                </a:solidFill>
              </a:rPr>
              <a:t>error</a:t>
            </a:r>
            <a:r>
              <a:rPr lang="en-US" altLang="zh-CN" sz="2000" b="1" i="1" dirty="0"/>
              <a:t>. </a:t>
            </a:r>
          </a:p>
          <a:p>
            <a:pPr lvl="1" eaLnBrk="1" hangingPunct="1"/>
            <a:r>
              <a:rPr lang="en-US" altLang="zh-CN" sz="2000" b="1" i="1" dirty="0"/>
              <a:t> Data must be transferred between memory and an I/O device</a:t>
            </a:r>
          </a:p>
        </p:txBody>
      </p:sp>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826C1FBE-A484-4DC4-BD62-D11EC65487A7}" type="slidenum">
              <a:rPr lang="en-US" altLang="zh-CN"/>
              <a:pPr>
                <a:defRPr/>
              </a:pPr>
              <a:t>66</a:t>
            </a:fld>
            <a:endParaRPr lang="en-US" altLang="zh-CN"/>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sz="2800" dirty="0"/>
              <a:t>Giving Commands to I/O Devices </a:t>
            </a:r>
            <a:br>
              <a:rPr lang="en-US" altLang="zh-CN" sz="2800" dirty="0"/>
            </a:br>
            <a:r>
              <a:rPr lang="en-US" altLang="zh-CN" sz="2800" dirty="0">
                <a:solidFill>
                  <a:srgbClr val="000404"/>
                </a:solidFill>
              </a:rPr>
              <a:t> </a:t>
            </a:r>
            <a:r>
              <a:rPr lang="en-US" altLang="zh-CN" sz="2800" dirty="0">
                <a:solidFill>
                  <a:srgbClr val="0000FF"/>
                </a:solidFill>
              </a:rPr>
              <a:t>--</a:t>
            </a:r>
            <a:r>
              <a:rPr lang="en-US" altLang="zh-CN" sz="2000" dirty="0">
                <a:solidFill>
                  <a:srgbClr val="0000FF"/>
                </a:solidFill>
              </a:rPr>
              <a:t>Two methods used to address the device</a:t>
            </a:r>
            <a:endParaRPr lang="zh-CN" altLang="en-US" sz="2800" dirty="0">
              <a:solidFill>
                <a:srgbClr val="0000FF"/>
              </a:solidFill>
            </a:endParaRPr>
          </a:p>
        </p:txBody>
      </p:sp>
      <p:sp>
        <p:nvSpPr>
          <p:cNvPr id="73731" name="内容占位符 2"/>
          <p:cNvSpPr>
            <a:spLocks noGrp="1"/>
          </p:cNvSpPr>
          <p:nvPr>
            <p:ph idx="1"/>
          </p:nvPr>
        </p:nvSpPr>
        <p:spPr>
          <a:xfrm>
            <a:off x="1952596" y="1428737"/>
            <a:ext cx="8229600" cy="4572033"/>
          </a:xfrm>
        </p:spPr>
        <p:txBody>
          <a:bodyPr/>
          <a:lstStyle/>
          <a:p>
            <a:pPr eaLnBrk="1" hangingPunct="1"/>
            <a:r>
              <a:rPr lang="en-US" altLang="zh-CN" sz="2400" b="1" dirty="0">
                <a:solidFill>
                  <a:srgbClr val="0000FF"/>
                </a:solidFill>
              </a:rPr>
              <a:t>memory-mapped I/O </a:t>
            </a:r>
          </a:p>
          <a:p>
            <a:pPr lvl="1" eaLnBrk="1" hangingPunct="1"/>
            <a:r>
              <a:rPr lang="en-US" altLang="zh-CN" sz="2000" dirty="0"/>
              <a:t>An I/O scheme in which portions of address space are assigned to I/O devices, and reads and writes to those addresses are interpreted as commands to the I/O device. </a:t>
            </a:r>
          </a:p>
          <a:p>
            <a:r>
              <a:rPr lang="en-US" altLang="zh-CN" sz="2400" b="1" dirty="0">
                <a:solidFill>
                  <a:srgbClr val="0000FF"/>
                </a:solidFill>
              </a:rPr>
              <a:t>Special I/O instruction </a:t>
            </a:r>
          </a:p>
          <a:p>
            <a:pPr lvl="1"/>
            <a:r>
              <a:rPr lang="en-US" altLang="zh-CN" sz="2000" dirty="0">
                <a:solidFill>
                  <a:srgbClr val="0000FF"/>
                </a:solidFill>
              </a:rPr>
              <a:t>A dedicated instruction </a:t>
            </a:r>
            <a:r>
              <a:rPr lang="en-US" altLang="zh-CN" sz="2000" dirty="0"/>
              <a:t>that is used to give a command to an I/O device and that specifies both the </a:t>
            </a:r>
            <a:r>
              <a:rPr lang="en-US" altLang="zh-CN" sz="2000" dirty="0">
                <a:solidFill>
                  <a:srgbClr val="0000FF"/>
                </a:solidFill>
              </a:rPr>
              <a:t>device number </a:t>
            </a:r>
            <a:r>
              <a:rPr lang="en-US" altLang="zh-CN" sz="2000" dirty="0"/>
              <a:t>and the </a:t>
            </a:r>
            <a:r>
              <a:rPr lang="en-US" altLang="zh-CN" sz="2000" dirty="0">
                <a:solidFill>
                  <a:srgbClr val="0000FF"/>
                </a:solidFill>
              </a:rPr>
              <a:t>command word</a:t>
            </a:r>
            <a:r>
              <a:rPr lang="en-US" altLang="zh-CN" sz="2000" dirty="0"/>
              <a:t> (or the location of the command word in memory). </a:t>
            </a:r>
          </a:p>
          <a:p>
            <a:pPr lvl="1"/>
            <a:r>
              <a:rPr lang="en-US" altLang="zh-CN" sz="1600" dirty="0"/>
              <a:t>Examples:  In   al,   port;      Out   port,   al</a:t>
            </a:r>
          </a:p>
          <a:p>
            <a:r>
              <a:rPr lang="en-US" altLang="zh-CN" sz="2400" b="1" dirty="0">
                <a:solidFill>
                  <a:srgbClr val="00B0F0"/>
                </a:solidFill>
              </a:rPr>
              <a:t>command port ,data port</a:t>
            </a:r>
          </a:p>
          <a:p>
            <a:pPr lvl="1"/>
            <a:r>
              <a:rPr lang="en-US" altLang="zh-CN" sz="1800" dirty="0"/>
              <a:t>The Status register (a done bit, an error bit……)</a:t>
            </a:r>
          </a:p>
          <a:p>
            <a:pPr lvl="1"/>
            <a:r>
              <a:rPr lang="en-US" altLang="zh-CN" sz="1800" dirty="0"/>
              <a:t> The Data register, The command register</a:t>
            </a:r>
          </a:p>
          <a:p>
            <a:pPr lvl="1" eaLnBrk="1" hangingPunct="1"/>
            <a:endParaRPr lang="en-US" altLang="zh-CN" sz="2000" dirty="0"/>
          </a:p>
          <a:p>
            <a:pPr eaLnBrk="1" hangingPunct="1"/>
            <a:endParaRPr lang="zh-CN" altLang="en-US" dirty="0" smtClean="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buFont typeface="Arial" pitchFamily="34" charset="0"/>
              <a:buChar char="•"/>
            </a:pPr>
            <a:r>
              <a:rPr lang="en-US" altLang="zh-CN" dirty="0" smtClean="0"/>
              <a:t>How to know I/O information</a:t>
            </a:r>
          </a:p>
          <a:p>
            <a:pPr lvl="1">
              <a:buNone/>
            </a:pPr>
            <a:r>
              <a:rPr lang="zh-CN" altLang="en-US" dirty="0" smtClean="0"/>
              <a:t>开始→程序→附件→系统工具→系统信息</a:t>
            </a:r>
            <a:endParaRPr lang="en-US" altLang="zh-CN" dirty="0" smtClean="0"/>
          </a:p>
          <a:p>
            <a:endParaRPr lang="zh-CN" altLang="en-US" dirty="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endParaRPr lang="zh-CN" altLang="en-US" dirty="0"/>
          </a:p>
        </p:txBody>
      </p:sp>
      <p:sp>
        <p:nvSpPr>
          <p:cNvPr id="74755" name="内容占位符 2"/>
          <p:cNvSpPr>
            <a:spLocks noGrp="1"/>
          </p:cNvSpPr>
          <p:nvPr>
            <p:ph idx="1"/>
          </p:nvPr>
        </p:nvSpPr>
        <p:spPr/>
        <p:txBody>
          <a:bodyPr/>
          <a:lstStyle/>
          <a:p>
            <a:pPr eaLnBrk="1" hangingPunct="1"/>
            <a:endParaRPr lang="zh-CN" altLang="en-US" smtClean="0"/>
          </a:p>
        </p:txBody>
      </p:sp>
      <p:sp>
        <p:nvSpPr>
          <p:cNvPr id="4" name="灯片编号占位符 3"/>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734D2FB2-6C1A-4F99-94EA-47B504F24AF7}" type="slidenum">
              <a:rPr lang="en-US" altLang="zh-CN"/>
              <a:pPr>
                <a:defRPr/>
              </a:pPr>
              <a:t>69</a:t>
            </a:fld>
            <a:endParaRPr lang="en-US" altLang="zh-CN"/>
          </a:p>
        </p:txBody>
      </p:sp>
      <p:pic>
        <p:nvPicPr>
          <p:cNvPr id="74757" name="Picture 2"/>
          <p:cNvPicPr>
            <a:picLocks noChangeAspect="1" noChangeArrowheads="1"/>
          </p:cNvPicPr>
          <p:nvPr/>
        </p:nvPicPr>
        <p:blipFill>
          <a:blip r:embed="rId3"/>
          <a:srcRect/>
          <a:stretch>
            <a:fillRect/>
          </a:stretch>
        </p:blipFill>
        <p:spPr bwMode="auto">
          <a:xfrm>
            <a:off x="1524001" y="1"/>
            <a:ext cx="8810625" cy="6962775"/>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Rot="1" noChangeArrowheads="1"/>
          </p:cNvSpPr>
          <p:nvPr>
            <p:ph type="body" sz="half" idx="1"/>
          </p:nvPr>
        </p:nvSpPr>
        <p:spPr>
          <a:xfrm>
            <a:off x="4667241" y="285730"/>
            <a:ext cx="5749935" cy="714379"/>
          </a:xfrm>
        </p:spPr>
        <p:txBody>
          <a:bodyPr/>
          <a:lstStyle/>
          <a:p>
            <a:pPr eaLnBrk="1" hangingPunct="1">
              <a:buNone/>
            </a:pPr>
            <a:r>
              <a:rPr lang="en-US" altLang="zh-CN" dirty="0" smtClean="0"/>
              <a:t>The diversity of I/O devices</a:t>
            </a:r>
          </a:p>
        </p:txBody>
      </p:sp>
      <p:sp>
        <p:nvSpPr>
          <p:cNvPr id="6" name="灯片编号占位符 6"/>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B0957ECC-09D1-455B-B4DD-C7294D6A5E3E}" type="slidenum">
              <a:rPr lang="en-US" altLang="zh-CN"/>
              <a:pPr>
                <a:defRPr/>
              </a:pPr>
              <a:t>7</a:t>
            </a:fld>
            <a:endParaRPr lang="en-US" altLang="zh-CN"/>
          </a:p>
        </p:txBody>
      </p:sp>
      <p:pic>
        <p:nvPicPr>
          <p:cNvPr id="12292" name="Picture 4"/>
          <p:cNvPicPr>
            <a:picLocks noChangeAspect="1" noChangeArrowheads="1"/>
          </p:cNvPicPr>
          <p:nvPr/>
        </p:nvPicPr>
        <p:blipFill>
          <a:blip r:embed="rId3"/>
          <a:srcRect/>
          <a:stretch>
            <a:fillRect/>
          </a:stretch>
        </p:blipFill>
        <p:spPr bwMode="auto">
          <a:xfrm>
            <a:off x="1881159" y="1031894"/>
            <a:ext cx="8575675" cy="5111750"/>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endParaRPr lang="zh-CN" altLang="en-US"/>
          </a:p>
        </p:txBody>
      </p:sp>
      <p:sp>
        <p:nvSpPr>
          <p:cNvPr id="75779" name="内容占位符 2"/>
          <p:cNvSpPr>
            <a:spLocks noGrp="1"/>
          </p:cNvSpPr>
          <p:nvPr>
            <p:ph idx="1"/>
          </p:nvPr>
        </p:nvSpPr>
        <p:spPr/>
        <p:txBody>
          <a:bodyPr/>
          <a:lstStyle/>
          <a:p>
            <a:pPr eaLnBrk="1" hangingPunct="1"/>
            <a:endParaRPr lang="zh-CN" altLang="en-US" smtClean="0"/>
          </a:p>
        </p:txBody>
      </p:sp>
      <p:sp>
        <p:nvSpPr>
          <p:cNvPr id="4" name="灯片编号占位符 3"/>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A410C8FA-DED3-40BC-97DF-956C2FA9FCF2}" type="slidenum">
              <a:rPr lang="en-US" altLang="zh-CN"/>
              <a:pPr>
                <a:defRPr/>
              </a:pPr>
              <a:t>70</a:t>
            </a:fld>
            <a:endParaRPr lang="en-US" altLang="zh-CN"/>
          </a:p>
        </p:txBody>
      </p:sp>
      <p:pic>
        <p:nvPicPr>
          <p:cNvPr id="75781" name="Picture 2"/>
          <p:cNvPicPr>
            <a:picLocks noChangeAspect="1" noChangeArrowheads="1"/>
          </p:cNvPicPr>
          <p:nvPr/>
        </p:nvPicPr>
        <p:blipFill>
          <a:blip r:embed="rId3"/>
          <a:srcRect/>
          <a:stretch>
            <a:fillRect/>
          </a:stretch>
        </p:blipFill>
        <p:spPr bwMode="auto">
          <a:xfrm>
            <a:off x="1524001" y="1"/>
            <a:ext cx="8810625" cy="6962775"/>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endParaRPr lang="zh-CN" altLang="en-US"/>
          </a:p>
        </p:txBody>
      </p:sp>
      <p:sp>
        <p:nvSpPr>
          <p:cNvPr id="76803" name="内容占位符 2"/>
          <p:cNvSpPr>
            <a:spLocks noGrp="1"/>
          </p:cNvSpPr>
          <p:nvPr>
            <p:ph idx="1"/>
          </p:nvPr>
        </p:nvSpPr>
        <p:spPr/>
        <p:txBody>
          <a:bodyPr/>
          <a:lstStyle/>
          <a:p>
            <a:pPr eaLnBrk="1" hangingPunct="1"/>
            <a:endParaRPr lang="zh-CN" altLang="en-US" smtClean="0"/>
          </a:p>
        </p:txBody>
      </p:sp>
      <p:sp>
        <p:nvSpPr>
          <p:cNvPr id="4" name="灯片编号占位符 3"/>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0542A3BB-97DE-4394-84BA-171FD1C6CC9E}" type="slidenum">
              <a:rPr lang="en-US" altLang="zh-CN"/>
              <a:pPr>
                <a:defRPr/>
              </a:pPr>
              <a:t>71</a:t>
            </a:fld>
            <a:endParaRPr lang="en-US" altLang="zh-CN"/>
          </a:p>
        </p:txBody>
      </p:sp>
      <p:pic>
        <p:nvPicPr>
          <p:cNvPr id="76805" name="Picture 2"/>
          <p:cNvPicPr>
            <a:picLocks noChangeAspect="1" noChangeArrowheads="1"/>
          </p:cNvPicPr>
          <p:nvPr/>
        </p:nvPicPr>
        <p:blipFill>
          <a:blip r:embed="rId3"/>
          <a:srcRect/>
          <a:stretch>
            <a:fillRect/>
          </a:stretch>
        </p:blipFill>
        <p:spPr bwMode="auto">
          <a:xfrm>
            <a:off x="1524001" y="-104775"/>
            <a:ext cx="8810625" cy="6962775"/>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endParaRPr lang="zh-CN" altLang="en-US"/>
          </a:p>
        </p:txBody>
      </p:sp>
      <p:sp>
        <p:nvSpPr>
          <p:cNvPr id="77827" name="内容占位符 2"/>
          <p:cNvSpPr>
            <a:spLocks noGrp="1"/>
          </p:cNvSpPr>
          <p:nvPr>
            <p:ph idx="1"/>
          </p:nvPr>
        </p:nvSpPr>
        <p:spPr/>
        <p:txBody>
          <a:bodyPr/>
          <a:lstStyle/>
          <a:p>
            <a:pPr eaLnBrk="1" hangingPunct="1"/>
            <a:endParaRPr lang="zh-CN" altLang="en-US" smtClean="0"/>
          </a:p>
        </p:txBody>
      </p:sp>
      <p:sp>
        <p:nvSpPr>
          <p:cNvPr id="4" name="灯片编号占位符 3"/>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183FAF79-81B8-4606-BAC1-403B65CF968F}" type="slidenum">
              <a:rPr lang="en-US" altLang="zh-CN"/>
              <a:pPr>
                <a:defRPr/>
              </a:pPr>
              <a:t>72</a:t>
            </a:fld>
            <a:endParaRPr lang="en-US" altLang="zh-CN"/>
          </a:p>
        </p:txBody>
      </p:sp>
      <p:pic>
        <p:nvPicPr>
          <p:cNvPr id="77829" name="Picture 2"/>
          <p:cNvPicPr>
            <a:picLocks noChangeAspect="1" noChangeArrowheads="1"/>
          </p:cNvPicPr>
          <p:nvPr/>
        </p:nvPicPr>
        <p:blipFill>
          <a:blip r:embed="rId3"/>
          <a:srcRect/>
          <a:stretch>
            <a:fillRect/>
          </a:stretch>
        </p:blipFill>
        <p:spPr bwMode="auto">
          <a:xfrm>
            <a:off x="1690689" y="95250"/>
            <a:ext cx="8810625" cy="6667500"/>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lvl="1"/>
            <a:r>
              <a:rPr lang="en-US" altLang="zh-CN" sz="3600" dirty="0">
                <a:solidFill>
                  <a:srgbClr val="00B0F0"/>
                </a:solidFill>
              </a:rPr>
              <a:t> </a:t>
            </a:r>
            <a:r>
              <a:rPr lang="en-US" altLang="zh-CN" sz="3600" dirty="0">
                <a:solidFill>
                  <a:srgbClr val="00B0F0"/>
                </a:solidFill>
                <a:latin typeface="Comic Sans MS" pitchFamily="66" charset="0"/>
              </a:rPr>
              <a:t>Communication with the Processor</a:t>
            </a:r>
            <a:endParaRPr lang="zh-CN" altLang="en-US" sz="4800" dirty="0">
              <a:solidFill>
                <a:srgbClr val="00B0F0"/>
              </a:solidFill>
            </a:endParaRPr>
          </a:p>
        </p:txBody>
      </p:sp>
      <p:sp>
        <p:nvSpPr>
          <p:cNvPr id="5"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8A3FD7C6-EBA2-4C76-8A58-F73D86C4D7FC}" type="slidenum">
              <a:rPr lang="en-US" altLang="zh-CN"/>
              <a:pPr>
                <a:defRPr/>
              </a:pPr>
              <a:t>73</a:t>
            </a:fld>
            <a:endParaRPr lang="en-US" altLang="zh-CN"/>
          </a:p>
        </p:txBody>
      </p:sp>
      <p:sp>
        <p:nvSpPr>
          <p:cNvPr id="79875" name="Rectangle 3"/>
          <p:cNvSpPr>
            <a:spLocks noRot="1" noChangeArrowheads="1"/>
          </p:cNvSpPr>
          <p:nvPr/>
        </p:nvSpPr>
        <p:spPr bwMode="auto">
          <a:xfrm>
            <a:off x="1703388" y="1214422"/>
            <a:ext cx="8964613" cy="4857784"/>
          </a:xfrm>
          <a:prstGeom prst="rect">
            <a:avLst/>
          </a:prstGeom>
          <a:noFill/>
          <a:ln w="9525">
            <a:noFill/>
            <a:miter lim="800000"/>
            <a:headEnd/>
            <a:tailEnd/>
          </a:ln>
          <a:effectLst/>
        </p:spPr>
        <p:txBody>
          <a:bodyPr/>
          <a:lstStyle/>
          <a:p>
            <a:pPr marL="742950" lvl="1" indent="-285750">
              <a:spcBef>
                <a:spcPct val="20000"/>
              </a:spcBef>
              <a:buClr>
                <a:schemeClr val="accent2"/>
              </a:buClr>
              <a:buSzPct val="85000"/>
            </a:pPr>
            <a:r>
              <a:rPr lang="en-US" altLang="zh-CN" sz="2400" dirty="0">
                <a:solidFill>
                  <a:srgbClr val="FF3300"/>
                </a:solidFill>
              </a:rPr>
              <a:t>I/O </a:t>
            </a:r>
            <a:r>
              <a:rPr lang="en-US" altLang="zh-CN" sz="2400" dirty="0" err="1">
                <a:solidFill>
                  <a:srgbClr val="FF3300"/>
                </a:solidFill>
              </a:rPr>
              <a:t>SYTEM</a:t>
            </a:r>
            <a:r>
              <a:rPr lang="en-US" altLang="zh-CN" sz="2400" dirty="0">
                <a:solidFill>
                  <a:srgbClr val="FF3300"/>
                </a:solidFill>
              </a:rPr>
              <a:t> </a:t>
            </a:r>
            <a:r>
              <a:rPr lang="en-US" altLang="zh-CN" sz="2400" b="1" dirty="0">
                <a:solidFill>
                  <a:srgbClr val="FF3300"/>
                </a:solidFill>
              </a:rPr>
              <a:t>DATA TRANSFER CONTROL MODE</a:t>
            </a:r>
          </a:p>
          <a:p>
            <a:pPr marL="742950" lvl="1" indent="-285750">
              <a:spcBef>
                <a:spcPct val="20000"/>
              </a:spcBef>
              <a:buClr>
                <a:schemeClr val="accent2"/>
              </a:buClr>
              <a:buSzPct val="85000"/>
            </a:pPr>
            <a:endParaRPr lang="en-US" altLang="zh-CN" sz="2000" b="1" dirty="0">
              <a:solidFill>
                <a:srgbClr val="FF3300"/>
              </a:solidFill>
              <a:latin typeface="Comic Sans MS" pitchFamily="66" charset="0"/>
            </a:endParaRPr>
          </a:p>
          <a:p>
            <a:pPr marL="742950" lvl="1" indent="-285750">
              <a:spcBef>
                <a:spcPct val="20000"/>
              </a:spcBef>
              <a:buClr>
                <a:schemeClr val="accent2"/>
              </a:buClr>
              <a:buSzPct val="85000"/>
              <a:buFont typeface="Wingdings" pitchFamily="2" charset="2"/>
              <a:buChar char="Ø"/>
            </a:pPr>
            <a:r>
              <a:rPr lang="en-US" altLang="zh-CN" sz="2400" dirty="0">
                <a:solidFill>
                  <a:srgbClr val="0000FF"/>
                </a:solidFill>
              </a:rPr>
              <a:t> </a:t>
            </a:r>
            <a:r>
              <a:rPr lang="en-US" altLang="zh-CN" sz="2800" dirty="0">
                <a:solidFill>
                  <a:srgbClr val="0000FF"/>
                </a:solidFill>
              </a:rPr>
              <a:t>Polling</a:t>
            </a:r>
            <a:r>
              <a:rPr lang="en-US" altLang="zh-CN" sz="2800" dirty="0"/>
              <a:t>: The processor periodically checks status bit to see if it is time for the next I/O operation. </a:t>
            </a:r>
          </a:p>
          <a:p>
            <a:pPr marL="742950" lvl="1" indent="-285750">
              <a:spcBef>
                <a:spcPct val="20000"/>
              </a:spcBef>
              <a:buClr>
                <a:schemeClr val="accent2"/>
              </a:buClr>
              <a:buSzPct val="85000"/>
              <a:buFont typeface="Wingdings" pitchFamily="2" charset="2"/>
              <a:buChar char="Ø"/>
            </a:pPr>
            <a:r>
              <a:rPr lang="en-US" altLang="zh-CN" sz="2800" i="1" dirty="0">
                <a:solidFill>
                  <a:srgbClr val="0000FF"/>
                </a:solidFill>
              </a:rPr>
              <a:t> </a:t>
            </a:r>
            <a:r>
              <a:rPr lang="en-US" altLang="zh-CN" sz="2800" dirty="0">
                <a:solidFill>
                  <a:srgbClr val="0000FF"/>
                </a:solidFill>
              </a:rPr>
              <a:t>Interrupt</a:t>
            </a:r>
            <a:r>
              <a:rPr lang="en-US" altLang="zh-CN" sz="2800" dirty="0"/>
              <a:t>:</a:t>
            </a:r>
            <a:r>
              <a:rPr lang="en-US" altLang="zh-CN" sz="2800" dirty="0">
                <a:solidFill>
                  <a:schemeClr val="hlink"/>
                </a:solidFill>
              </a:rPr>
              <a:t> </a:t>
            </a:r>
            <a:r>
              <a:rPr lang="en-US" altLang="zh-CN" sz="2800" dirty="0"/>
              <a:t>When an I/O device wants to notify  processor that it has completed some operation or needs attentions, it causes processor to be interrupted.</a:t>
            </a:r>
          </a:p>
          <a:p>
            <a:pPr marL="742950" lvl="1" indent="-285750">
              <a:spcBef>
                <a:spcPct val="20000"/>
              </a:spcBef>
              <a:buClr>
                <a:schemeClr val="accent2"/>
              </a:buClr>
              <a:buSzPct val="85000"/>
              <a:buFont typeface="Wingdings" pitchFamily="2" charset="2"/>
              <a:buChar char="Ø"/>
            </a:pPr>
            <a:r>
              <a:rPr lang="en-US" altLang="zh-CN" sz="2800" dirty="0">
                <a:solidFill>
                  <a:schemeClr val="hlink"/>
                </a:solidFill>
              </a:rPr>
              <a:t> </a:t>
            </a:r>
            <a:r>
              <a:rPr lang="en-US" altLang="zh-CN" sz="2800" dirty="0">
                <a:solidFill>
                  <a:srgbClr val="0000FF"/>
                </a:solidFill>
              </a:rPr>
              <a:t>DMA</a:t>
            </a:r>
            <a:r>
              <a:rPr lang="en-US" altLang="zh-CN" sz="2800" dirty="0">
                <a:solidFill>
                  <a:schemeClr val="hlink"/>
                </a:solidFill>
              </a:rPr>
              <a:t> </a:t>
            </a:r>
            <a:r>
              <a:rPr lang="en-US" altLang="zh-CN" sz="2800" i="1" dirty="0"/>
              <a:t>(</a:t>
            </a:r>
            <a:r>
              <a:rPr lang="en-US" altLang="zh-CN" sz="2800" i="1" dirty="0">
                <a:solidFill>
                  <a:srgbClr val="0000FF"/>
                </a:solidFill>
              </a:rPr>
              <a:t>direct memory access</a:t>
            </a:r>
            <a:r>
              <a:rPr lang="en-US" altLang="zh-CN" sz="2800" i="1" dirty="0"/>
              <a:t>):</a:t>
            </a:r>
            <a:r>
              <a:rPr lang="en-US" altLang="zh-CN" sz="2800" dirty="0">
                <a:solidFill>
                  <a:schemeClr val="hlink"/>
                </a:solidFill>
              </a:rPr>
              <a:t> </a:t>
            </a:r>
            <a:r>
              <a:rPr lang="en-US" altLang="zh-CN" sz="2800" dirty="0"/>
              <a:t>the device controller transfer data directly to or from memory without involving processor.</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3600" dirty="0">
                <a:solidFill>
                  <a:srgbClr val="0000FF"/>
                </a:solidFill>
                <a:latin typeface="Comic Sans MS" pitchFamily="66" charset="0"/>
              </a:rPr>
              <a:t>Compare </a:t>
            </a:r>
            <a:br>
              <a:rPr lang="en-US" altLang="zh-CN" sz="3600" dirty="0">
                <a:solidFill>
                  <a:srgbClr val="0000FF"/>
                </a:solidFill>
                <a:latin typeface="Comic Sans MS" pitchFamily="66" charset="0"/>
              </a:rPr>
            </a:br>
            <a:r>
              <a:rPr lang="en-US" altLang="zh-CN" sz="3600" dirty="0">
                <a:solidFill>
                  <a:srgbClr val="0000FF"/>
                </a:solidFill>
                <a:latin typeface="Comic Sans MS" pitchFamily="66" charset="0"/>
              </a:rPr>
              <a:t>polling, interrupts, DMA</a:t>
            </a:r>
            <a:endParaRPr lang="zh-CN" altLang="en-US" sz="3600" dirty="0">
              <a:solidFill>
                <a:srgbClr val="0000FF"/>
              </a:solidFill>
            </a:endParaRPr>
          </a:p>
        </p:txBody>
      </p:sp>
      <p:sp>
        <p:nvSpPr>
          <p:cNvPr id="5"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648688B9-8083-4047-86CB-25196784A1DB}" type="slidenum">
              <a:rPr lang="en-US" altLang="zh-CN"/>
              <a:pPr>
                <a:defRPr/>
              </a:pPr>
              <a:t>74</a:t>
            </a:fld>
            <a:endParaRPr lang="en-US" altLang="zh-CN"/>
          </a:p>
        </p:txBody>
      </p:sp>
      <p:sp>
        <p:nvSpPr>
          <p:cNvPr id="80899" name="Rectangle 4"/>
          <p:cNvSpPr>
            <a:spLocks noRot="1" noChangeArrowheads="1"/>
          </p:cNvSpPr>
          <p:nvPr/>
        </p:nvSpPr>
        <p:spPr bwMode="auto">
          <a:xfrm>
            <a:off x="1981200" y="1571612"/>
            <a:ext cx="8686800" cy="3929090"/>
          </a:xfrm>
          <a:prstGeom prst="rect">
            <a:avLst/>
          </a:prstGeom>
          <a:noFill/>
          <a:ln w="9525">
            <a:noFill/>
            <a:miter lim="800000"/>
            <a:headEnd/>
            <a:tailEnd/>
          </a:ln>
          <a:effectLst/>
        </p:spPr>
        <p:txBody>
          <a:bodyPr/>
          <a:lstStyle/>
          <a:p>
            <a:pPr marL="342900" indent="-342900">
              <a:spcBef>
                <a:spcPct val="20000"/>
              </a:spcBef>
              <a:buClr>
                <a:schemeClr val="hlink"/>
              </a:buClr>
              <a:buSzPct val="75000"/>
              <a:buFont typeface="Wingdings" pitchFamily="2" charset="2"/>
              <a:buChar char="Ø"/>
            </a:pPr>
            <a:r>
              <a:rPr lang="en-US" altLang="zh-CN" sz="2400" dirty="0"/>
              <a:t>The disadvantage of polling is that it  </a:t>
            </a:r>
            <a:r>
              <a:rPr lang="en-US" altLang="zh-CN" sz="2400" dirty="0">
                <a:solidFill>
                  <a:srgbClr val="0000FF"/>
                </a:solidFill>
              </a:rPr>
              <a:t>wastes a lot of processor time. </a:t>
            </a:r>
            <a:r>
              <a:rPr lang="en-US" altLang="zh-CN" sz="2400" dirty="0"/>
              <a:t>When the CPU polls the I/O devices periodically</a:t>
            </a:r>
            <a:r>
              <a:rPr lang="zh-CN" altLang="en-US" sz="2400" dirty="0"/>
              <a:t>， </a:t>
            </a:r>
            <a:r>
              <a:rPr lang="en-US" altLang="zh-CN" sz="2400" dirty="0"/>
              <a:t>the I/O devices maybe have no request or have not get ready.</a:t>
            </a:r>
          </a:p>
          <a:p>
            <a:pPr marL="342900" indent="-342900">
              <a:spcBef>
                <a:spcPct val="20000"/>
              </a:spcBef>
              <a:buClr>
                <a:schemeClr val="hlink"/>
              </a:buClr>
              <a:buSzPct val="75000"/>
              <a:buFont typeface="Wingdings" pitchFamily="2" charset="2"/>
              <a:buChar char="Ø"/>
            </a:pPr>
            <a:r>
              <a:rPr lang="en-US" altLang="zh-CN" sz="2400" dirty="0">
                <a:solidFill>
                  <a:schemeClr val="hlink"/>
                </a:solidFill>
              </a:rPr>
              <a:t> </a:t>
            </a:r>
            <a:r>
              <a:rPr lang="en-US" altLang="zh-CN" sz="2400" dirty="0"/>
              <a:t>If the I/O operations is interrupt driven, the OS can work on other tasks while data is being read from or written to the device.</a:t>
            </a:r>
          </a:p>
          <a:p>
            <a:pPr marL="285750" indent="-285750">
              <a:spcBef>
                <a:spcPct val="20000"/>
              </a:spcBef>
              <a:buClr>
                <a:schemeClr val="accent2"/>
              </a:buClr>
              <a:buSzPct val="85000"/>
              <a:buFont typeface="Wingdings" pitchFamily="2" charset="2"/>
              <a:buChar char="Ø"/>
            </a:pPr>
            <a:r>
              <a:rPr lang="en-US" altLang="zh-CN" sz="2400" dirty="0">
                <a:solidFill>
                  <a:schemeClr val="hlink"/>
                </a:solidFill>
              </a:rPr>
              <a:t>  </a:t>
            </a:r>
            <a:r>
              <a:rPr lang="en-US" altLang="zh-CN" sz="2400" dirty="0"/>
              <a:t>Because DMA doesn’t need the control of processor, it will not consume much of processor time.</a:t>
            </a:r>
            <a:endParaRPr lang="en-US" altLang="zh-CN" sz="2400" dirty="0">
              <a:solidFill>
                <a:schemeClr val="hlink"/>
              </a:solidFill>
            </a:endParaRP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rrowheads="1"/>
          </p:cNvSpPr>
          <p:nvPr>
            <p:ph type="title"/>
          </p:nvPr>
        </p:nvSpPr>
        <p:spPr>
          <a:xfrm>
            <a:off x="4381488" y="-100014"/>
            <a:ext cx="5984887" cy="1242997"/>
          </a:xfrm>
        </p:spPr>
        <p:txBody>
          <a:bodyPr/>
          <a:lstStyle/>
          <a:p>
            <a:pPr eaLnBrk="1" hangingPunct="1">
              <a:defRPr/>
            </a:pPr>
            <a:r>
              <a:rPr lang="en-US" altLang="zh-CN" sz="3200" dirty="0"/>
              <a:t>Interrupt-Driven I/O mode</a:t>
            </a:r>
          </a:p>
        </p:txBody>
      </p:sp>
      <p:sp>
        <p:nvSpPr>
          <p:cNvPr id="80"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331E257B-2995-40D6-94DF-39EC5051DA62}" type="slidenum">
              <a:rPr lang="en-US" altLang="zh-CN"/>
              <a:pPr>
                <a:defRPr/>
              </a:pPr>
              <a:t>75</a:t>
            </a:fld>
            <a:endParaRPr lang="en-US" altLang="zh-CN"/>
          </a:p>
        </p:txBody>
      </p:sp>
      <p:grpSp>
        <p:nvGrpSpPr>
          <p:cNvPr id="81924" name="Group 81"/>
          <p:cNvGrpSpPr>
            <a:grpSpLocks/>
          </p:cNvGrpSpPr>
          <p:nvPr/>
        </p:nvGrpSpPr>
        <p:grpSpPr bwMode="auto">
          <a:xfrm>
            <a:off x="1952596" y="1571612"/>
            <a:ext cx="8458200" cy="4953000"/>
            <a:chOff x="288" y="1071"/>
            <a:chExt cx="5328" cy="3120"/>
          </a:xfrm>
        </p:grpSpPr>
        <p:sp>
          <p:nvSpPr>
            <p:cNvPr id="81926" name="Line 6"/>
            <p:cNvSpPr>
              <a:spLocks noChangeShapeType="1"/>
            </p:cNvSpPr>
            <p:nvPr/>
          </p:nvSpPr>
          <p:spPr bwMode="auto">
            <a:xfrm>
              <a:off x="755" y="1593"/>
              <a:ext cx="4485" cy="0"/>
            </a:xfrm>
            <a:prstGeom prst="line">
              <a:avLst/>
            </a:prstGeom>
            <a:noFill/>
            <a:ln w="9525">
              <a:solidFill>
                <a:srgbClr val="000000"/>
              </a:solidFill>
              <a:round/>
              <a:headEnd type="triangle" w="sm" len="med"/>
              <a:tailEnd type="triangle" w="sm" len="med"/>
            </a:ln>
          </p:spPr>
          <p:txBody>
            <a:bodyPr/>
            <a:lstStyle/>
            <a:p>
              <a:endParaRPr lang="zh-CN" altLang="en-US"/>
            </a:p>
          </p:txBody>
        </p:sp>
        <p:sp>
          <p:nvSpPr>
            <p:cNvPr id="81927" name="Freeform 7"/>
            <p:cNvSpPr>
              <a:spLocks/>
            </p:cNvSpPr>
            <p:nvPr/>
          </p:nvSpPr>
          <p:spPr bwMode="auto">
            <a:xfrm>
              <a:off x="755" y="1796"/>
              <a:ext cx="1869" cy="418"/>
            </a:xfrm>
            <a:custGeom>
              <a:avLst/>
              <a:gdLst>
                <a:gd name="T0" fmla="*/ 0 w 2100"/>
                <a:gd name="T1" fmla="*/ 0 h 468"/>
                <a:gd name="T2" fmla="*/ 587 w 2100"/>
                <a:gd name="T3" fmla="*/ 0 h 468"/>
                <a:gd name="T4" fmla="*/ 587 w 2100"/>
                <a:gd name="T5" fmla="*/ 265 h 468"/>
                <a:gd name="T6" fmla="*/ 762 w 2100"/>
                <a:gd name="T7" fmla="*/ 265 h 468"/>
                <a:gd name="T8" fmla="*/ 762 w 2100"/>
                <a:gd name="T9" fmla="*/ 0 h 468"/>
                <a:gd name="T10" fmla="*/ 1172 w 2100"/>
                <a:gd name="T11" fmla="*/ 0 h 468"/>
                <a:gd name="T12" fmla="*/ 1172 w 2100"/>
                <a:gd name="T13" fmla="*/ 265 h 4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00" h="468">
                  <a:moveTo>
                    <a:pt x="0" y="0"/>
                  </a:moveTo>
                  <a:lnTo>
                    <a:pt x="1050" y="0"/>
                  </a:lnTo>
                  <a:lnTo>
                    <a:pt x="1050" y="468"/>
                  </a:lnTo>
                  <a:lnTo>
                    <a:pt x="1365" y="468"/>
                  </a:lnTo>
                  <a:lnTo>
                    <a:pt x="1365" y="0"/>
                  </a:lnTo>
                  <a:lnTo>
                    <a:pt x="2100" y="0"/>
                  </a:lnTo>
                  <a:lnTo>
                    <a:pt x="2100" y="468"/>
                  </a:lnTo>
                </a:path>
              </a:pathLst>
            </a:custGeom>
            <a:noFill/>
            <a:ln w="9525">
              <a:solidFill>
                <a:srgbClr val="000000"/>
              </a:solidFill>
              <a:round/>
              <a:headEnd/>
              <a:tailEnd type="triangle" w="sm" len="med"/>
            </a:ln>
          </p:spPr>
          <p:txBody>
            <a:bodyPr/>
            <a:lstStyle/>
            <a:p>
              <a:endParaRPr lang="zh-CN" altLang="en-US"/>
            </a:p>
          </p:txBody>
        </p:sp>
        <p:sp>
          <p:nvSpPr>
            <p:cNvPr id="81928" name="Freeform 8"/>
            <p:cNvSpPr>
              <a:spLocks/>
            </p:cNvSpPr>
            <p:nvPr/>
          </p:nvSpPr>
          <p:spPr bwMode="auto">
            <a:xfrm>
              <a:off x="2626" y="1796"/>
              <a:ext cx="467" cy="418"/>
            </a:xfrm>
            <a:custGeom>
              <a:avLst/>
              <a:gdLst>
                <a:gd name="T0" fmla="*/ 0 w 525"/>
                <a:gd name="T1" fmla="*/ 265 h 468"/>
                <a:gd name="T2" fmla="*/ 292 w 525"/>
                <a:gd name="T3" fmla="*/ 265 h 468"/>
                <a:gd name="T4" fmla="*/ 292 w 525"/>
                <a:gd name="T5" fmla="*/ 0 h 468"/>
                <a:gd name="T6" fmla="*/ 0 60000 65536"/>
                <a:gd name="T7" fmla="*/ 0 60000 65536"/>
                <a:gd name="T8" fmla="*/ 0 60000 65536"/>
              </a:gdLst>
              <a:ahLst/>
              <a:cxnLst>
                <a:cxn ang="T6">
                  <a:pos x="T0" y="T1"/>
                </a:cxn>
                <a:cxn ang="T7">
                  <a:pos x="T2" y="T3"/>
                </a:cxn>
                <a:cxn ang="T8">
                  <a:pos x="T4" y="T5"/>
                </a:cxn>
              </a:cxnLst>
              <a:rect l="0" t="0" r="r" b="b"/>
              <a:pathLst>
                <a:path w="525" h="468">
                  <a:moveTo>
                    <a:pt x="0" y="468"/>
                  </a:moveTo>
                  <a:lnTo>
                    <a:pt x="525" y="468"/>
                  </a:lnTo>
                  <a:lnTo>
                    <a:pt x="525" y="0"/>
                  </a:lnTo>
                </a:path>
              </a:pathLst>
            </a:custGeom>
            <a:noFill/>
            <a:ln w="9525">
              <a:solidFill>
                <a:srgbClr val="000000"/>
              </a:solidFill>
              <a:round/>
              <a:headEnd/>
              <a:tailEnd type="triangle" w="sm" len="med"/>
            </a:ln>
          </p:spPr>
          <p:txBody>
            <a:bodyPr/>
            <a:lstStyle/>
            <a:p>
              <a:endParaRPr lang="zh-CN" altLang="en-US"/>
            </a:p>
          </p:txBody>
        </p:sp>
        <p:sp>
          <p:nvSpPr>
            <p:cNvPr id="81929" name="Freeform 9"/>
            <p:cNvSpPr>
              <a:spLocks/>
            </p:cNvSpPr>
            <p:nvPr/>
          </p:nvSpPr>
          <p:spPr bwMode="auto">
            <a:xfrm>
              <a:off x="3091" y="1810"/>
              <a:ext cx="1028" cy="417"/>
            </a:xfrm>
            <a:custGeom>
              <a:avLst/>
              <a:gdLst>
                <a:gd name="T0" fmla="*/ 0 w 1155"/>
                <a:gd name="T1" fmla="*/ 0 h 468"/>
                <a:gd name="T2" fmla="*/ 644 w 1155"/>
                <a:gd name="T3" fmla="*/ 0 h 468"/>
                <a:gd name="T4" fmla="*/ 644 w 1155"/>
                <a:gd name="T5" fmla="*/ 263 h 468"/>
                <a:gd name="T6" fmla="*/ 0 60000 65536"/>
                <a:gd name="T7" fmla="*/ 0 60000 65536"/>
                <a:gd name="T8" fmla="*/ 0 60000 65536"/>
              </a:gdLst>
              <a:ahLst/>
              <a:cxnLst>
                <a:cxn ang="T6">
                  <a:pos x="T0" y="T1"/>
                </a:cxn>
                <a:cxn ang="T7">
                  <a:pos x="T2" y="T3"/>
                </a:cxn>
                <a:cxn ang="T8">
                  <a:pos x="T4" y="T5"/>
                </a:cxn>
              </a:cxnLst>
              <a:rect l="0" t="0" r="r" b="b"/>
              <a:pathLst>
                <a:path w="1155" h="468">
                  <a:moveTo>
                    <a:pt x="0" y="0"/>
                  </a:moveTo>
                  <a:lnTo>
                    <a:pt x="1155" y="0"/>
                  </a:lnTo>
                  <a:lnTo>
                    <a:pt x="1155" y="468"/>
                  </a:lnTo>
                </a:path>
              </a:pathLst>
            </a:custGeom>
            <a:noFill/>
            <a:ln w="9525">
              <a:solidFill>
                <a:srgbClr val="000000"/>
              </a:solidFill>
              <a:round/>
              <a:headEnd/>
              <a:tailEnd type="triangle" w="sm" len="med"/>
            </a:ln>
          </p:spPr>
          <p:txBody>
            <a:bodyPr/>
            <a:lstStyle/>
            <a:p>
              <a:endParaRPr lang="zh-CN" altLang="en-US"/>
            </a:p>
          </p:txBody>
        </p:sp>
        <p:sp>
          <p:nvSpPr>
            <p:cNvPr id="81930" name="Freeform 10"/>
            <p:cNvSpPr>
              <a:spLocks/>
            </p:cNvSpPr>
            <p:nvPr/>
          </p:nvSpPr>
          <p:spPr bwMode="auto">
            <a:xfrm>
              <a:off x="4119" y="1796"/>
              <a:ext cx="467" cy="418"/>
            </a:xfrm>
            <a:custGeom>
              <a:avLst/>
              <a:gdLst>
                <a:gd name="T0" fmla="*/ 0 w 525"/>
                <a:gd name="T1" fmla="*/ 265 h 468"/>
                <a:gd name="T2" fmla="*/ 292 w 525"/>
                <a:gd name="T3" fmla="*/ 265 h 468"/>
                <a:gd name="T4" fmla="*/ 292 w 525"/>
                <a:gd name="T5" fmla="*/ 0 h 468"/>
                <a:gd name="T6" fmla="*/ 0 60000 65536"/>
                <a:gd name="T7" fmla="*/ 0 60000 65536"/>
                <a:gd name="T8" fmla="*/ 0 60000 65536"/>
              </a:gdLst>
              <a:ahLst/>
              <a:cxnLst>
                <a:cxn ang="T6">
                  <a:pos x="T0" y="T1"/>
                </a:cxn>
                <a:cxn ang="T7">
                  <a:pos x="T2" y="T3"/>
                </a:cxn>
                <a:cxn ang="T8">
                  <a:pos x="T4" y="T5"/>
                </a:cxn>
              </a:cxnLst>
              <a:rect l="0" t="0" r="r" b="b"/>
              <a:pathLst>
                <a:path w="525" h="468">
                  <a:moveTo>
                    <a:pt x="0" y="468"/>
                  </a:moveTo>
                  <a:lnTo>
                    <a:pt x="525" y="468"/>
                  </a:lnTo>
                  <a:lnTo>
                    <a:pt x="525" y="0"/>
                  </a:lnTo>
                </a:path>
              </a:pathLst>
            </a:custGeom>
            <a:noFill/>
            <a:ln w="9525">
              <a:solidFill>
                <a:srgbClr val="000000"/>
              </a:solidFill>
              <a:round/>
              <a:headEnd/>
              <a:tailEnd type="triangle" w="sm" len="med"/>
            </a:ln>
          </p:spPr>
          <p:txBody>
            <a:bodyPr/>
            <a:lstStyle/>
            <a:p>
              <a:endParaRPr lang="zh-CN" altLang="en-US"/>
            </a:p>
          </p:txBody>
        </p:sp>
        <p:sp>
          <p:nvSpPr>
            <p:cNvPr id="81931" name="Line 11"/>
            <p:cNvSpPr>
              <a:spLocks noChangeShapeType="1"/>
            </p:cNvSpPr>
            <p:nvPr/>
          </p:nvSpPr>
          <p:spPr bwMode="auto">
            <a:xfrm>
              <a:off x="4586" y="1796"/>
              <a:ext cx="654" cy="0"/>
            </a:xfrm>
            <a:prstGeom prst="line">
              <a:avLst/>
            </a:prstGeom>
            <a:noFill/>
            <a:ln w="9525">
              <a:solidFill>
                <a:srgbClr val="000000"/>
              </a:solidFill>
              <a:round/>
              <a:headEnd/>
              <a:tailEnd/>
            </a:ln>
          </p:spPr>
          <p:txBody>
            <a:bodyPr/>
            <a:lstStyle/>
            <a:p>
              <a:endParaRPr lang="zh-CN" altLang="en-US"/>
            </a:p>
          </p:txBody>
        </p:sp>
        <p:sp>
          <p:nvSpPr>
            <p:cNvPr id="81932" name="Line 12"/>
            <p:cNvSpPr>
              <a:spLocks noChangeShapeType="1"/>
            </p:cNvSpPr>
            <p:nvPr/>
          </p:nvSpPr>
          <p:spPr bwMode="auto">
            <a:xfrm>
              <a:off x="5336" y="1796"/>
              <a:ext cx="280" cy="0"/>
            </a:xfrm>
            <a:prstGeom prst="line">
              <a:avLst/>
            </a:prstGeom>
            <a:noFill/>
            <a:ln w="9525">
              <a:solidFill>
                <a:srgbClr val="000000"/>
              </a:solidFill>
              <a:round/>
              <a:headEnd/>
              <a:tailEnd type="triangle" w="sm" len="med"/>
            </a:ln>
          </p:spPr>
          <p:txBody>
            <a:bodyPr/>
            <a:lstStyle/>
            <a:p>
              <a:endParaRPr lang="zh-CN" altLang="en-US"/>
            </a:p>
          </p:txBody>
        </p:sp>
        <p:sp>
          <p:nvSpPr>
            <p:cNvPr id="81933" name="Freeform 13"/>
            <p:cNvSpPr>
              <a:spLocks/>
            </p:cNvSpPr>
            <p:nvPr/>
          </p:nvSpPr>
          <p:spPr bwMode="auto">
            <a:xfrm>
              <a:off x="755" y="3030"/>
              <a:ext cx="940" cy="449"/>
            </a:xfrm>
            <a:custGeom>
              <a:avLst/>
              <a:gdLst>
                <a:gd name="T0" fmla="*/ 0 w 1050"/>
                <a:gd name="T1" fmla="*/ 30808 h 156"/>
                <a:gd name="T2" fmla="*/ 604 w 1050"/>
                <a:gd name="T3" fmla="*/ 30808 h 156"/>
                <a:gd name="T4" fmla="*/ 604 w 1050"/>
                <a:gd name="T5" fmla="*/ 0 h 156"/>
                <a:gd name="T6" fmla="*/ 0 60000 65536"/>
                <a:gd name="T7" fmla="*/ 0 60000 65536"/>
                <a:gd name="T8" fmla="*/ 0 60000 65536"/>
              </a:gdLst>
              <a:ahLst/>
              <a:cxnLst>
                <a:cxn ang="T6">
                  <a:pos x="T0" y="T1"/>
                </a:cxn>
                <a:cxn ang="T7">
                  <a:pos x="T2" y="T3"/>
                </a:cxn>
                <a:cxn ang="T8">
                  <a:pos x="T4" y="T5"/>
                </a:cxn>
              </a:cxnLst>
              <a:rect l="0" t="0" r="r" b="b"/>
              <a:pathLst>
                <a:path w="1050" h="156">
                  <a:moveTo>
                    <a:pt x="0" y="156"/>
                  </a:moveTo>
                  <a:lnTo>
                    <a:pt x="1050" y="156"/>
                  </a:lnTo>
                  <a:lnTo>
                    <a:pt x="1050" y="0"/>
                  </a:lnTo>
                </a:path>
              </a:pathLst>
            </a:custGeom>
            <a:noFill/>
            <a:ln w="9525">
              <a:solidFill>
                <a:srgbClr val="000000"/>
              </a:solidFill>
              <a:round/>
              <a:headEnd/>
              <a:tailEnd type="triangle" w="sm" len="med"/>
            </a:ln>
          </p:spPr>
          <p:txBody>
            <a:bodyPr/>
            <a:lstStyle/>
            <a:p>
              <a:endParaRPr lang="zh-CN" altLang="en-US"/>
            </a:p>
          </p:txBody>
        </p:sp>
        <p:sp>
          <p:nvSpPr>
            <p:cNvPr id="81934" name="Freeform 14"/>
            <p:cNvSpPr>
              <a:spLocks/>
            </p:cNvSpPr>
            <p:nvPr/>
          </p:nvSpPr>
          <p:spPr bwMode="auto">
            <a:xfrm>
              <a:off x="1689" y="3032"/>
              <a:ext cx="935" cy="418"/>
            </a:xfrm>
            <a:custGeom>
              <a:avLst/>
              <a:gdLst>
                <a:gd name="T0" fmla="*/ 0 w 1050"/>
                <a:gd name="T1" fmla="*/ 0 h 468"/>
                <a:gd name="T2" fmla="*/ 589 w 1050"/>
                <a:gd name="T3" fmla="*/ 0 h 468"/>
                <a:gd name="T4" fmla="*/ 589 w 1050"/>
                <a:gd name="T5" fmla="*/ 265 h 468"/>
                <a:gd name="T6" fmla="*/ 0 60000 65536"/>
                <a:gd name="T7" fmla="*/ 0 60000 65536"/>
                <a:gd name="T8" fmla="*/ 0 60000 65536"/>
              </a:gdLst>
              <a:ahLst/>
              <a:cxnLst>
                <a:cxn ang="T6">
                  <a:pos x="T0" y="T1"/>
                </a:cxn>
                <a:cxn ang="T7">
                  <a:pos x="T2" y="T3"/>
                </a:cxn>
                <a:cxn ang="T8">
                  <a:pos x="T4" y="T5"/>
                </a:cxn>
              </a:cxnLst>
              <a:rect l="0" t="0" r="r" b="b"/>
              <a:pathLst>
                <a:path w="1050" h="468">
                  <a:moveTo>
                    <a:pt x="0" y="0"/>
                  </a:moveTo>
                  <a:lnTo>
                    <a:pt x="1050" y="0"/>
                  </a:lnTo>
                  <a:lnTo>
                    <a:pt x="1050" y="468"/>
                  </a:lnTo>
                </a:path>
              </a:pathLst>
            </a:custGeom>
            <a:noFill/>
            <a:ln w="9525">
              <a:solidFill>
                <a:srgbClr val="000000"/>
              </a:solidFill>
              <a:round/>
              <a:headEnd/>
              <a:tailEnd type="triangle" w="sm" len="med"/>
            </a:ln>
          </p:spPr>
          <p:txBody>
            <a:bodyPr/>
            <a:lstStyle/>
            <a:p>
              <a:endParaRPr lang="zh-CN" altLang="en-US"/>
            </a:p>
          </p:txBody>
        </p:sp>
        <p:sp>
          <p:nvSpPr>
            <p:cNvPr id="81935" name="Freeform 15"/>
            <p:cNvSpPr>
              <a:spLocks/>
            </p:cNvSpPr>
            <p:nvPr/>
          </p:nvSpPr>
          <p:spPr bwMode="auto">
            <a:xfrm>
              <a:off x="2626" y="3032"/>
              <a:ext cx="467" cy="418"/>
            </a:xfrm>
            <a:custGeom>
              <a:avLst/>
              <a:gdLst>
                <a:gd name="T0" fmla="*/ 0 w 525"/>
                <a:gd name="T1" fmla="*/ 265 h 468"/>
                <a:gd name="T2" fmla="*/ 292 w 525"/>
                <a:gd name="T3" fmla="*/ 265 h 468"/>
                <a:gd name="T4" fmla="*/ 292 w 525"/>
                <a:gd name="T5" fmla="*/ 0 h 468"/>
                <a:gd name="T6" fmla="*/ 0 60000 65536"/>
                <a:gd name="T7" fmla="*/ 0 60000 65536"/>
                <a:gd name="T8" fmla="*/ 0 60000 65536"/>
              </a:gdLst>
              <a:ahLst/>
              <a:cxnLst>
                <a:cxn ang="T6">
                  <a:pos x="T0" y="T1"/>
                </a:cxn>
                <a:cxn ang="T7">
                  <a:pos x="T2" y="T3"/>
                </a:cxn>
                <a:cxn ang="T8">
                  <a:pos x="T4" y="T5"/>
                </a:cxn>
              </a:cxnLst>
              <a:rect l="0" t="0" r="r" b="b"/>
              <a:pathLst>
                <a:path w="525" h="468">
                  <a:moveTo>
                    <a:pt x="0" y="468"/>
                  </a:moveTo>
                  <a:lnTo>
                    <a:pt x="525" y="468"/>
                  </a:lnTo>
                  <a:lnTo>
                    <a:pt x="525" y="0"/>
                  </a:lnTo>
                </a:path>
              </a:pathLst>
            </a:custGeom>
            <a:noFill/>
            <a:ln w="9525">
              <a:solidFill>
                <a:srgbClr val="000000"/>
              </a:solidFill>
              <a:round/>
              <a:headEnd/>
              <a:tailEnd type="triangle" w="sm" len="med"/>
            </a:ln>
          </p:spPr>
          <p:txBody>
            <a:bodyPr/>
            <a:lstStyle/>
            <a:p>
              <a:endParaRPr lang="zh-CN" altLang="en-US"/>
            </a:p>
          </p:txBody>
        </p:sp>
        <p:sp>
          <p:nvSpPr>
            <p:cNvPr id="81936" name="Freeform 16"/>
            <p:cNvSpPr>
              <a:spLocks/>
            </p:cNvSpPr>
            <p:nvPr/>
          </p:nvSpPr>
          <p:spPr bwMode="auto">
            <a:xfrm>
              <a:off x="3091" y="3046"/>
              <a:ext cx="1028" cy="417"/>
            </a:xfrm>
            <a:custGeom>
              <a:avLst/>
              <a:gdLst>
                <a:gd name="T0" fmla="*/ 0 w 1155"/>
                <a:gd name="T1" fmla="*/ 0 h 468"/>
                <a:gd name="T2" fmla="*/ 644 w 1155"/>
                <a:gd name="T3" fmla="*/ 0 h 468"/>
                <a:gd name="T4" fmla="*/ 644 w 1155"/>
                <a:gd name="T5" fmla="*/ 263 h 468"/>
                <a:gd name="T6" fmla="*/ 0 60000 65536"/>
                <a:gd name="T7" fmla="*/ 0 60000 65536"/>
                <a:gd name="T8" fmla="*/ 0 60000 65536"/>
              </a:gdLst>
              <a:ahLst/>
              <a:cxnLst>
                <a:cxn ang="T6">
                  <a:pos x="T0" y="T1"/>
                </a:cxn>
                <a:cxn ang="T7">
                  <a:pos x="T2" y="T3"/>
                </a:cxn>
                <a:cxn ang="T8">
                  <a:pos x="T4" y="T5"/>
                </a:cxn>
              </a:cxnLst>
              <a:rect l="0" t="0" r="r" b="b"/>
              <a:pathLst>
                <a:path w="1155" h="468">
                  <a:moveTo>
                    <a:pt x="0" y="0"/>
                  </a:moveTo>
                  <a:lnTo>
                    <a:pt x="1155" y="0"/>
                  </a:lnTo>
                  <a:lnTo>
                    <a:pt x="1155" y="468"/>
                  </a:lnTo>
                </a:path>
              </a:pathLst>
            </a:custGeom>
            <a:noFill/>
            <a:ln w="9525">
              <a:solidFill>
                <a:srgbClr val="000000"/>
              </a:solidFill>
              <a:round/>
              <a:headEnd/>
              <a:tailEnd type="triangle" w="sm" len="med"/>
            </a:ln>
          </p:spPr>
          <p:txBody>
            <a:bodyPr/>
            <a:lstStyle/>
            <a:p>
              <a:endParaRPr lang="zh-CN" altLang="en-US"/>
            </a:p>
          </p:txBody>
        </p:sp>
        <p:sp>
          <p:nvSpPr>
            <p:cNvPr id="81937" name="Freeform 17"/>
            <p:cNvSpPr>
              <a:spLocks/>
            </p:cNvSpPr>
            <p:nvPr/>
          </p:nvSpPr>
          <p:spPr bwMode="auto">
            <a:xfrm>
              <a:off x="4119" y="3032"/>
              <a:ext cx="467" cy="418"/>
            </a:xfrm>
            <a:custGeom>
              <a:avLst/>
              <a:gdLst>
                <a:gd name="T0" fmla="*/ 0 w 525"/>
                <a:gd name="T1" fmla="*/ 265 h 468"/>
                <a:gd name="T2" fmla="*/ 292 w 525"/>
                <a:gd name="T3" fmla="*/ 265 h 468"/>
                <a:gd name="T4" fmla="*/ 292 w 525"/>
                <a:gd name="T5" fmla="*/ 0 h 468"/>
                <a:gd name="T6" fmla="*/ 0 60000 65536"/>
                <a:gd name="T7" fmla="*/ 0 60000 65536"/>
                <a:gd name="T8" fmla="*/ 0 60000 65536"/>
              </a:gdLst>
              <a:ahLst/>
              <a:cxnLst>
                <a:cxn ang="T6">
                  <a:pos x="T0" y="T1"/>
                </a:cxn>
                <a:cxn ang="T7">
                  <a:pos x="T2" y="T3"/>
                </a:cxn>
                <a:cxn ang="T8">
                  <a:pos x="T4" y="T5"/>
                </a:cxn>
              </a:cxnLst>
              <a:rect l="0" t="0" r="r" b="b"/>
              <a:pathLst>
                <a:path w="525" h="468">
                  <a:moveTo>
                    <a:pt x="0" y="468"/>
                  </a:moveTo>
                  <a:lnTo>
                    <a:pt x="525" y="468"/>
                  </a:lnTo>
                  <a:lnTo>
                    <a:pt x="525" y="0"/>
                  </a:lnTo>
                </a:path>
              </a:pathLst>
            </a:custGeom>
            <a:noFill/>
            <a:ln w="9525">
              <a:solidFill>
                <a:srgbClr val="000000"/>
              </a:solidFill>
              <a:round/>
              <a:headEnd/>
              <a:tailEnd type="triangle" w="sm" len="med"/>
            </a:ln>
          </p:spPr>
          <p:txBody>
            <a:bodyPr/>
            <a:lstStyle/>
            <a:p>
              <a:endParaRPr lang="zh-CN" altLang="en-US"/>
            </a:p>
          </p:txBody>
        </p:sp>
        <p:sp>
          <p:nvSpPr>
            <p:cNvPr id="81938" name="Line 18"/>
            <p:cNvSpPr>
              <a:spLocks noChangeShapeType="1"/>
            </p:cNvSpPr>
            <p:nvPr/>
          </p:nvSpPr>
          <p:spPr bwMode="auto">
            <a:xfrm>
              <a:off x="4586" y="3032"/>
              <a:ext cx="654" cy="0"/>
            </a:xfrm>
            <a:prstGeom prst="line">
              <a:avLst/>
            </a:prstGeom>
            <a:noFill/>
            <a:ln w="9525">
              <a:solidFill>
                <a:srgbClr val="000000"/>
              </a:solidFill>
              <a:round/>
              <a:headEnd/>
              <a:tailEnd/>
            </a:ln>
          </p:spPr>
          <p:txBody>
            <a:bodyPr/>
            <a:lstStyle/>
            <a:p>
              <a:endParaRPr lang="zh-CN" altLang="en-US"/>
            </a:p>
          </p:txBody>
        </p:sp>
        <p:sp>
          <p:nvSpPr>
            <p:cNvPr id="81939" name="Line 19"/>
            <p:cNvSpPr>
              <a:spLocks noChangeShapeType="1"/>
            </p:cNvSpPr>
            <p:nvPr/>
          </p:nvSpPr>
          <p:spPr bwMode="auto">
            <a:xfrm>
              <a:off x="5336" y="3032"/>
              <a:ext cx="280" cy="0"/>
            </a:xfrm>
            <a:prstGeom prst="line">
              <a:avLst/>
            </a:prstGeom>
            <a:noFill/>
            <a:ln w="9525">
              <a:solidFill>
                <a:srgbClr val="000000"/>
              </a:solidFill>
              <a:round/>
              <a:headEnd/>
              <a:tailEnd type="triangle" w="sm" len="med"/>
            </a:ln>
          </p:spPr>
          <p:txBody>
            <a:bodyPr/>
            <a:lstStyle/>
            <a:p>
              <a:endParaRPr lang="zh-CN" altLang="en-US"/>
            </a:p>
          </p:txBody>
        </p:sp>
        <p:sp>
          <p:nvSpPr>
            <p:cNvPr id="81940" name="Freeform 20"/>
            <p:cNvSpPr>
              <a:spLocks/>
            </p:cNvSpPr>
            <p:nvPr/>
          </p:nvSpPr>
          <p:spPr bwMode="auto">
            <a:xfrm>
              <a:off x="2624" y="1796"/>
              <a:ext cx="467" cy="418"/>
            </a:xfrm>
            <a:custGeom>
              <a:avLst/>
              <a:gdLst>
                <a:gd name="T0" fmla="*/ 0 w 525"/>
                <a:gd name="T1" fmla="*/ 265 h 468"/>
                <a:gd name="T2" fmla="*/ 292 w 525"/>
                <a:gd name="T3" fmla="*/ 265 h 468"/>
                <a:gd name="T4" fmla="*/ 292 w 525"/>
                <a:gd name="T5" fmla="*/ 0 h 468"/>
                <a:gd name="T6" fmla="*/ 0 60000 65536"/>
                <a:gd name="T7" fmla="*/ 0 60000 65536"/>
                <a:gd name="T8" fmla="*/ 0 60000 65536"/>
              </a:gdLst>
              <a:ahLst/>
              <a:cxnLst>
                <a:cxn ang="T6">
                  <a:pos x="T0" y="T1"/>
                </a:cxn>
                <a:cxn ang="T7">
                  <a:pos x="T2" y="T3"/>
                </a:cxn>
                <a:cxn ang="T8">
                  <a:pos x="T4" y="T5"/>
                </a:cxn>
              </a:cxnLst>
              <a:rect l="0" t="0" r="r" b="b"/>
              <a:pathLst>
                <a:path w="525" h="468">
                  <a:moveTo>
                    <a:pt x="0" y="468"/>
                  </a:moveTo>
                  <a:lnTo>
                    <a:pt x="525" y="468"/>
                  </a:lnTo>
                  <a:lnTo>
                    <a:pt x="525" y="0"/>
                  </a:lnTo>
                </a:path>
              </a:pathLst>
            </a:custGeom>
            <a:noFill/>
            <a:ln w="9525">
              <a:solidFill>
                <a:srgbClr val="000000"/>
              </a:solidFill>
              <a:round/>
              <a:headEnd/>
              <a:tailEnd type="triangle" w="sm" len="med"/>
            </a:ln>
          </p:spPr>
          <p:txBody>
            <a:bodyPr/>
            <a:lstStyle/>
            <a:p>
              <a:endParaRPr lang="zh-CN" altLang="en-US"/>
            </a:p>
          </p:txBody>
        </p:sp>
        <p:sp>
          <p:nvSpPr>
            <p:cNvPr id="81941" name="Line 21"/>
            <p:cNvSpPr>
              <a:spLocks noChangeShapeType="1"/>
            </p:cNvSpPr>
            <p:nvPr/>
          </p:nvSpPr>
          <p:spPr bwMode="auto">
            <a:xfrm>
              <a:off x="4119" y="3608"/>
              <a:ext cx="467" cy="0"/>
            </a:xfrm>
            <a:prstGeom prst="line">
              <a:avLst/>
            </a:prstGeom>
            <a:noFill/>
            <a:ln w="9525">
              <a:solidFill>
                <a:srgbClr val="000000"/>
              </a:solidFill>
              <a:round/>
              <a:headEnd type="triangle" w="sm" len="med"/>
              <a:tailEnd type="triangle" w="sm" len="med"/>
            </a:ln>
          </p:spPr>
          <p:txBody>
            <a:bodyPr/>
            <a:lstStyle/>
            <a:p>
              <a:endParaRPr lang="zh-CN" altLang="en-US"/>
            </a:p>
          </p:txBody>
        </p:sp>
        <p:sp>
          <p:nvSpPr>
            <p:cNvPr id="81942" name="Line 22"/>
            <p:cNvSpPr>
              <a:spLocks noChangeShapeType="1"/>
            </p:cNvSpPr>
            <p:nvPr/>
          </p:nvSpPr>
          <p:spPr bwMode="auto">
            <a:xfrm>
              <a:off x="4119" y="2353"/>
              <a:ext cx="467" cy="0"/>
            </a:xfrm>
            <a:prstGeom prst="line">
              <a:avLst/>
            </a:prstGeom>
            <a:noFill/>
            <a:ln w="9525">
              <a:solidFill>
                <a:srgbClr val="000000"/>
              </a:solidFill>
              <a:round/>
              <a:headEnd type="triangle" w="sm" len="med"/>
              <a:tailEnd type="triangle" w="sm" len="med"/>
            </a:ln>
          </p:spPr>
          <p:txBody>
            <a:bodyPr/>
            <a:lstStyle/>
            <a:p>
              <a:endParaRPr lang="zh-CN" altLang="en-US"/>
            </a:p>
          </p:txBody>
        </p:sp>
        <p:sp>
          <p:nvSpPr>
            <p:cNvPr id="81943" name="Line 23"/>
            <p:cNvSpPr>
              <a:spLocks noChangeShapeType="1"/>
            </p:cNvSpPr>
            <p:nvPr/>
          </p:nvSpPr>
          <p:spPr bwMode="auto">
            <a:xfrm>
              <a:off x="4119" y="1593"/>
              <a:ext cx="467" cy="0"/>
            </a:xfrm>
            <a:prstGeom prst="line">
              <a:avLst/>
            </a:prstGeom>
            <a:noFill/>
            <a:ln w="9525">
              <a:solidFill>
                <a:srgbClr val="000000"/>
              </a:solidFill>
              <a:round/>
              <a:headEnd type="triangle" w="sm" len="med"/>
              <a:tailEnd type="triangle" w="sm" len="med"/>
            </a:ln>
          </p:spPr>
          <p:txBody>
            <a:bodyPr/>
            <a:lstStyle/>
            <a:p>
              <a:endParaRPr lang="zh-CN" altLang="en-US"/>
            </a:p>
          </p:txBody>
        </p:sp>
        <p:sp>
          <p:nvSpPr>
            <p:cNvPr id="81944" name="Line 24"/>
            <p:cNvSpPr>
              <a:spLocks noChangeShapeType="1"/>
            </p:cNvSpPr>
            <p:nvPr/>
          </p:nvSpPr>
          <p:spPr bwMode="auto">
            <a:xfrm>
              <a:off x="2624" y="1593"/>
              <a:ext cx="467" cy="0"/>
            </a:xfrm>
            <a:prstGeom prst="line">
              <a:avLst/>
            </a:prstGeom>
            <a:noFill/>
            <a:ln w="9525">
              <a:solidFill>
                <a:srgbClr val="000000"/>
              </a:solidFill>
              <a:round/>
              <a:headEnd type="triangle" w="sm" len="med"/>
              <a:tailEnd type="triangle" w="sm" len="med"/>
            </a:ln>
          </p:spPr>
          <p:txBody>
            <a:bodyPr/>
            <a:lstStyle/>
            <a:p>
              <a:endParaRPr lang="zh-CN" altLang="en-US"/>
            </a:p>
          </p:txBody>
        </p:sp>
        <p:sp>
          <p:nvSpPr>
            <p:cNvPr id="81945" name="Line 25"/>
            <p:cNvSpPr>
              <a:spLocks noChangeShapeType="1"/>
            </p:cNvSpPr>
            <p:nvPr/>
          </p:nvSpPr>
          <p:spPr bwMode="auto">
            <a:xfrm>
              <a:off x="2624" y="2353"/>
              <a:ext cx="467" cy="0"/>
            </a:xfrm>
            <a:prstGeom prst="line">
              <a:avLst/>
            </a:prstGeom>
            <a:noFill/>
            <a:ln w="9525">
              <a:solidFill>
                <a:srgbClr val="000000"/>
              </a:solidFill>
              <a:round/>
              <a:headEnd type="triangle" w="sm" len="med"/>
              <a:tailEnd type="triangle" w="sm" len="med"/>
            </a:ln>
          </p:spPr>
          <p:txBody>
            <a:bodyPr/>
            <a:lstStyle/>
            <a:p>
              <a:endParaRPr lang="zh-CN" altLang="en-US"/>
            </a:p>
          </p:txBody>
        </p:sp>
        <p:sp>
          <p:nvSpPr>
            <p:cNvPr id="81946" name="Line 26"/>
            <p:cNvSpPr>
              <a:spLocks noChangeShapeType="1"/>
            </p:cNvSpPr>
            <p:nvPr/>
          </p:nvSpPr>
          <p:spPr bwMode="auto">
            <a:xfrm>
              <a:off x="2624" y="3605"/>
              <a:ext cx="467" cy="0"/>
            </a:xfrm>
            <a:prstGeom prst="line">
              <a:avLst/>
            </a:prstGeom>
            <a:noFill/>
            <a:ln w="9525">
              <a:solidFill>
                <a:srgbClr val="000000"/>
              </a:solidFill>
              <a:round/>
              <a:headEnd type="triangle" w="sm" len="med"/>
              <a:tailEnd type="triangle" w="sm" len="med"/>
            </a:ln>
          </p:spPr>
          <p:txBody>
            <a:bodyPr/>
            <a:lstStyle/>
            <a:p>
              <a:endParaRPr lang="zh-CN" altLang="en-US"/>
            </a:p>
          </p:txBody>
        </p:sp>
        <p:sp>
          <p:nvSpPr>
            <p:cNvPr id="81947" name="Line 27"/>
            <p:cNvSpPr>
              <a:spLocks noChangeShapeType="1"/>
            </p:cNvSpPr>
            <p:nvPr/>
          </p:nvSpPr>
          <p:spPr bwMode="auto">
            <a:xfrm>
              <a:off x="2544" y="1593"/>
              <a:ext cx="93" cy="0"/>
            </a:xfrm>
            <a:prstGeom prst="line">
              <a:avLst/>
            </a:prstGeom>
            <a:noFill/>
            <a:ln w="9525">
              <a:solidFill>
                <a:srgbClr val="000000"/>
              </a:solidFill>
              <a:round/>
              <a:headEnd/>
              <a:tailEnd type="triangle" w="sm" len="med"/>
            </a:ln>
          </p:spPr>
          <p:txBody>
            <a:bodyPr/>
            <a:lstStyle/>
            <a:p>
              <a:endParaRPr lang="zh-CN" altLang="en-US"/>
            </a:p>
          </p:txBody>
        </p:sp>
        <p:sp>
          <p:nvSpPr>
            <p:cNvPr id="81948" name="Line 28"/>
            <p:cNvSpPr>
              <a:spLocks noChangeShapeType="1"/>
            </p:cNvSpPr>
            <p:nvPr/>
          </p:nvSpPr>
          <p:spPr bwMode="auto">
            <a:xfrm>
              <a:off x="4038" y="1593"/>
              <a:ext cx="94" cy="0"/>
            </a:xfrm>
            <a:prstGeom prst="line">
              <a:avLst/>
            </a:prstGeom>
            <a:noFill/>
            <a:ln w="9525">
              <a:solidFill>
                <a:srgbClr val="000000"/>
              </a:solidFill>
              <a:round/>
              <a:headEnd/>
              <a:tailEnd type="triangle" w="sm" len="med"/>
            </a:ln>
          </p:spPr>
          <p:txBody>
            <a:bodyPr/>
            <a:lstStyle/>
            <a:p>
              <a:endParaRPr lang="zh-CN" altLang="en-US"/>
            </a:p>
          </p:txBody>
        </p:sp>
        <p:sp>
          <p:nvSpPr>
            <p:cNvPr id="81949" name="Line 29"/>
            <p:cNvSpPr>
              <a:spLocks noChangeShapeType="1"/>
            </p:cNvSpPr>
            <p:nvPr/>
          </p:nvSpPr>
          <p:spPr bwMode="auto">
            <a:xfrm flipH="1">
              <a:off x="4586" y="1593"/>
              <a:ext cx="186" cy="0"/>
            </a:xfrm>
            <a:prstGeom prst="line">
              <a:avLst/>
            </a:prstGeom>
            <a:noFill/>
            <a:ln w="9525">
              <a:solidFill>
                <a:srgbClr val="000000"/>
              </a:solidFill>
              <a:round/>
              <a:headEnd/>
              <a:tailEnd type="triangle" w="sm" len="med"/>
            </a:ln>
          </p:spPr>
          <p:txBody>
            <a:bodyPr/>
            <a:lstStyle/>
            <a:p>
              <a:endParaRPr lang="zh-CN" altLang="en-US"/>
            </a:p>
          </p:txBody>
        </p:sp>
        <p:sp>
          <p:nvSpPr>
            <p:cNvPr id="81950" name="Line 30"/>
            <p:cNvSpPr>
              <a:spLocks noChangeShapeType="1"/>
            </p:cNvSpPr>
            <p:nvPr/>
          </p:nvSpPr>
          <p:spPr bwMode="auto">
            <a:xfrm flipH="1">
              <a:off x="3091" y="1593"/>
              <a:ext cx="187" cy="0"/>
            </a:xfrm>
            <a:prstGeom prst="line">
              <a:avLst/>
            </a:prstGeom>
            <a:noFill/>
            <a:ln w="9525">
              <a:solidFill>
                <a:srgbClr val="000000"/>
              </a:solidFill>
              <a:round/>
              <a:headEnd/>
              <a:tailEnd type="triangle" w="sm" len="med"/>
            </a:ln>
          </p:spPr>
          <p:txBody>
            <a:bodyPr/>
            <a:lstStyle/>
            <a:p>
              <a:endParaRPr lang="zh-CN" altLang="en-US"/>
            </a:p>
          </p:txBody>
        </p:sp>
        <p:sp>
          <p:nvSpPr>
            <p:cNvPr id="81951" name="Line 31"/>
            <p:cNvSpPr>
              <a:spLocks noChangeShapeType="1"/>
            </p:cNvSpPr>
            <p:nvPr/>
          </p:nvSpPr>
          <p:spPr bwMode="auto">
            <a:xfrm>
              <a:off x="2626" y="2283"/>
              <a:ext cx="0" cy="152"/>
            </a:xfrm>
            <a:prstGeom prst="line">
              <a:avLst/>
            </a:prstGeom>
            <a:noFill/>
            <a:ln w="9525">
              <a:solidFill>
                <a:srgbClr val="000000"/>
              </a:solidFill>
              <a:round/>
              <a:headEnd/>
              <a:tailEnd/>
            </a:ln>
          </p:spPr>
          <p:txBody>
            <a:bodyPr/>
            <a:lstStyle/>
            <a:p>
              <a:endParaRPr lang="zh-CN" altLang="en-US"/>
            </a:p>
          </p:txBody>
        </p:sp>
        <p:sp>
          <p:nvSpPr>
            <p:cNvPr id="81952" name="Line 32"/>
            <p:cNvSpPr>
              <a:spLocks noChangeShapeType="1"/>
            </p:cNvSpPr>
            <p:nvPr/>
          </p:nvSpPr>
          <p:spPr bwMode="auto">
            <a:xfrm>
              <a:off x="2624" y="2353"/>
              <a:ext cx="467" cy="0"/>
            </a:xfrm>
            <a:prstGeom prst="line">
              <a:avLst/>
            </a:prstGeom>
            <a:noFill/>
            <a:ln w="9525">
              <a:solidFill>
                <a:srgbClr val="000000"/>
              </a:solidFill>
              <a:round/>
              <a:headEnd type="triangle" w="sm" len="med"/>
              <a:tailEnd type="triangle" w="sm" len="med"/>
            </a:ln>
          </p:spPr>
          <p:txBody>
            <a:bodyPr/>
            <a:lstStyle/>
            <a:p>
              <a:endParaRPr lang="zh-CN" altLang="en-US"/>
            </a:p>
          </p:txBody>
        </p:sp>
        <p:sp>
          <p:nvSpPr>
            <p:cNvPr id="81953" name="Line 33"/>
            <p:cNvSpPr>
              <a:spLocks noChangeShapeType="1"/>
            </p:cNvSpPr>
            <p:nvPr/>
          </p:nvSpPr>
          <p:spPr bwMode="auto">
            <a:xfrm>
              <a:off x="2626" y="2283"/>
              <a:ext cx="0" cy="152"/>
            </a:xfrm>
            <a:prstGeom prst="line">
              <a:avLst/>
            </a:prstGeom>
            <a:noFill/>
            <a:ln w="9525">
              <a:solidFill>
                <a:srgbClr val="000000"/>
              </a:solidFill>
              <a:round/>
              <a:headEnd/>
              <a:tailEnd/>
            </a:ln>
          </p:spPr>
          <p:txBody>
            <a:bodyPr/>
            <a:lstStyle/>
            <a:p>
              <a:endParaRPr lang="zh-CN" altLang="en-US"/>
            </a:p>
          </p:txBody>
        </p:sp>
        <p:sp>
          <p:nvSpPr>
            <p:cNvPr id="81954" name="Line 34"/>
            <p:cNvSpPr>
              <a:spLocks noChangeShapeType="1"/>
            </p:cNvSpPr>
            <p:nvPr/>
          </p:nvSpPr>
          <p:spPr bwMode="auto">
            <a:xfrm>
              <a:off x="2624" y="2353"/>
              <a:ext cx="467" cy="0"/>
            </a:xfrm>
            <a:prstGeom prst="line">
              <a:avLst/>
            </a:prstGeom>
            <a:noFill/>
            <a:ln w="9525">
              <a:solidFill>
                <a:srgbClr val="000000"/>
              </a:solidFill>
              <a:round/>
              <a:headEnd type="triangle" w="sm" len="med"/>
              <a:tailEnd type="triangle" w="sm" len="med"/>
            </a:ln>
          </p:spPr>
          <p:txBody>
            <a:bodyPr/>
            <a:lstStyle/>
            <a:p>
              <a:endParaRPr lang="zh-CN" altLang="en-US"/>
            </a:p>
          </p:txBody>
        </p:sp>
        <p:sp>
          <p:nvSpPr>
            <p:cNvPr id="81955" name="Line 35"/>
            <p:cNvSpPr>
              <a:spLocks noChangeShapeType="1"/>
            </p:cNvSpPr>
            <p:nvPr/>
          </p:nvSpPr>
          <p:spPr bwMode="auto">
            <a:xfrm>
              <a:off x="2626" y="2283"/>
              <a:ext cx="0" cy="152"/>
            </a:xfrm>
            <a:prstGeom prst="line">
              <a:avLst/>
            </a:prstGeom>
            <a:noFill/>
            <a:ln w="9525">
              <a:solidFill>
                <a:srgbClr val="000000"/>
              </a:solidFill>
              <a:round/>
              <a:headEnd/>
              <a:tailEnd/>
            </a:ln>
          </p:spPr>
          <p:txBody>
            <a:bodyPr/>
            <a:lstStyle/>
            <a:p>
              <a:endParaRPr lang="zh-CN" altLang="en-US"/>
            </a:p>
          </p:txBody>
        </p:sp>
        <p:sp>
          <p:nvSpPr>
            <p:cNvPr id="81956" name="Line 36"/>
            <p:cNvSpPr>
              <a:spLocks noChangeShapeType="1"/>
            </p:cNvSpPr>
            <p:nvPr/>
          </p:nvSpPr>
          <p:spPr bwMode="auto">
            <a:xfrm>
              <a:off x="3091" y="2283"/>
              <a:ext cx="0" cy="152"/>
            </a:xfrm>
            <a:prstGeom prst="line">
              <a:avLst/>
            </a:prstGeom>
            <a:noFill/>
            <a:ln w="9525">
              <a:solidFill>
                <a:srgbClr val="000000"/>
              </a:solidFill>
              <a:round/>
              <a:headEnd/>
              <a:tailEnd/>
            </a:ln>
          </p:spPr>
          <p:txBody>
            <a:bodyPr/>
            <a:lstStyle/>
            <a:p>
              <a:endParaRPr lang="zh-CN" altLang="en-US"/>
            </a:p>
          </p:txBody>
        </p:sp>
        <p:sp>
          <p:nvSpPr>
            <p:cNvPr id="81957" name="Line 37"/>
            <p:cNvSpPr>
              <a:spLocks noChangeShapeType="1"/>
            </p:cNvSpPr>
            <p:nvPr/>
          </p:nvSpPr>
          <p:spPr bwMode="auto">
            <a:xfrm>
              <a:off x="4121" y="2283"/>
              <a:ext cx="0" cy="152"/>
            </a:xfrm>
            <a:prstGeom prst="line">
              <a:avLst/>
            </a:prstGeom>
            <a:noFill/>
            <a:ln w="9525">
              <a:solidFill>
                <a:srgbClr val="000000"/>
              </a:solidFill>
              <a:round/>
              <a:headEnd/>
              <a:tailEnd/>
            </a:ln>
          </p:spPr>
          <p:txBody>
            <a:bodyPr/>
            <a:lstStyle/>
            <a:p>
              <a:endParaRPr lang="zh-CN" altLang="en-US"/>
            </a:p>
          </p:txBody>
        </p:sp>
        <p:sp>
          <p:nvSpPr>
            <p:cNvPr id="81958" name="Line 38"/>
            <p:cNvSpPr>
              <a:spLocks noChangeShapeType="1"/>
            </p:cNvSpPr>
            <p:nvPr/>
          </p:nvSpPr>
          <p:spPr bwMode="auto">
            <a:xfrm>
              <a:off x="4586" y="2283"/>
              <a:ext cx="0" cy="152"/>
            </a:xfrm>
            <a:prstGeom prst="line">
              <a:avLst/>
            </a:prstGeom>
            <a:noFill/>
            <a:ln w="9525">
              <a:solidFill>
                <a:srgbClr val="000000"/>
              </a:solidFill>
              <a:round/>
              <a:headEnd/>
              <a:tailEnd/>
            </a:ln>
          </p:spPr>
          <p:txBody>
            <a:bodyPr/>
            <a:lstStyle/>
            <a:p>
              <a:endParaRPr lang="zh-CN" altLang="en-US"/>
            </a:p>
          </p:txBody>
        </p:sp>
        <p:sp>
          <p:nvSpPr>
            <p:cNvPr id="81959" name="Line 39"/>
            <p:cNvSpPr>
              <a:spLocks noChangeShapeType="1"/>
            </p:cNvSpPr>
            <p:nvPr/>
          </p:nvSpPr>
          <p:spPr bwMode="auto">
            <a:xfrm>
              <a:off x="4121" y="3535"/>
              <a:ext cx="0" cy="152"/>
            </a:xfrm>
            <a:prstGeom prst="line">
              <a:avLst/>
            </a:prstGeom>
            <a:noFill/>
            <a:ln w="9525">
              <a:solidFill>
                <a:srgbClr val="000000"/>
              </a:solidFill>
              <a:round/>
              <a:headEnd/>
              <a:tailEnd/>
            </a:ln>
          </p:spPr>
          <p:txBody>
            <a:bodyPr/>
            <a:lstStyle/>
            <a:p>
              <a:endParaRPr lang="zh-CN" altLang="en-US"/>
            </a:p>
          </p:txBody>
        </p:sp>
        <p:sp>
          <p:nvSpPr>
            <p:cNvPr id="81960" name="Line 40"/>
            <p:cNvSpPr>
              <a:spLocks noChangeShapeType="1"/>
            </p:cNvSpPr>
            <p:nvPr/>
          </p:nvSpPr>
          <p:spPr bwMode="auto">
            <a:xfrm>
              <a:off x="4586" y="3535"/>
              <a:ext cx="0" cy="152"/>
            </a:xfrm>
            <a:prstGeom prst="line">
              <a:avLst/>
            </a:prstGeom>
            <a:noFill/>
            <a:ln w="9525">
              <a:solidFill>
                <a:srgbClr val="000000"/>
              </a:solidFill>
              <a:round/>
              <a:headEnd/>
              <a:tailEnd/>
            </a:ln>
          </p:spPr>
          <p:txBody>
            <a:bodyPr/>
            <a:lstStyle/>
            <a:p>
              <a:endParaRPr lang="zh-CN" altLang="en-US"/>
            </a:p>
          </p:txBody>
        </p:sp>
        <p:sp>
          <p:nvSpPr>
            <p:cNvPr id="81961" name="Line 41"/>
            <p:cNvSpPr>
              <a:spLocks noChangeShapeType="1"/>
            </p:cNvSpPr>
            <p:nvPr/>
          </p:nvSpPr>
          <p:spPr bwMode="auto">
            <a:xfrm>
              <a:off x="2626" y="3535"/>
              <a:ext cx="0" cy="152"/>
            </a:xfrm>
            <a:prstGeom prst="line">
              <a:avLst/>
            </a:prstGeom>
            <a:noFill/>
            <a:ln w="9525">
              <a:solidFill>
                <a:srgbClr val="000000"/>
              </a:solidFill>
              <a:round/>
              <a:headEnd/>
              <a:tailEnd/>
            </a:ln>
          </p:spPr>
          <p:txBody>
            <a:bodyPr/>
            <a:lstStyle/>
            <a:p>
              <a:endParaRPr lang="zh-CN" altLang="en-US"/>
            </a:p>
          </p:txBody>
        </p:sp>
        <p:sp>
          <p:nvSpPr>
            <p:cNvPr id="81962" name="Line 42"/>
            <p:cNvSpPr>
              <a:spLocks noChangeShapeType="1"/>
            </p:cNvSpPr>
            <p:nvPr/>
          </p:nvSpPr>
          <p:spPr bwMode="auto">
            <a:xfrm>
              <a:off x="3091" y="3535"/>
              <a:ext cx="0" cy="152"/>
            </a:xfrm>
            <a:prstGeom prst="line">
              <a:avLst/>
            </a:prstGeom>
            <a:noFill/>
            <a:ln w="9525">
              <a:solidFill>
                <a:srgbClr val="000000"/>
              </a:solidFill>
              <a:round/>
              <a:headEnd/>
              <a:tailEnd/>
            </a:ln>
          </p:spPr>
          <p:txBody>
            <a:bodyPr/>
            <a:lstStyle/>
            <a:p>
              <a:endParaRPr lang="zh-CN" altLang="en-US"/>
            </a:p>
          </p:txBody>
        </p:sp>
        <p:sp>
          <p:nvSpPr>
            <p:cNvPr id="81963" name="Arc 43"/>
            <p:cNvSpPr>
              <a:spLocks/>
            </p:cNvSpPr>
            <p:nvPr/>
          </p:nvSpPr>
          <p:spPr bwMode="auto">
            <a:xfrm rot="5400000">
              <a:off x="933" y="2464"/>
              <a:ext cx="1291" cy="519"/>
            </a:xfrm>
            <a:custGeom>
              <a:avLst/>
              <a:gdLst>
                <a:gd name="T0" fmla="*/ 0 w 41452"/>
                <a:gd name="T1" fmla="*/ 0 h 21600"/>
                <a:gd name="T2" fmla="*/ 0 w 41452"/>
                <a:gd name="T3" fmla="*/ 0 h 21600"/>
                <a:gd name="T4" fmla="*/ 0 w 41452"/>
                <a:gd name="T5" fmla="*/ 0 h 21600"/>
                <a:gd name="T6" fmla="*/ 0 60000 65536"/>
                <a:gd name="T7" fmla="*/ 0 60000 65536"/>
                <a:gd name="T8" fmla="*/ 0 60000 65536"/>
              </a:gdLst>
              <a:ahLst/>
              <a:cxnLst>
                <a:cxn ang="T6">
                  <a:pos x="T0" y="T1"/>
                </a:cxn>
                <a:cxn ang="T7">
                  <a:pos x="T2" y="T3"/>
                </a:cxn>
                <a:cxn ang="T8">
                  <a:pos x="T4" y="T5"/>
                </a:cxn>
              </a:cxnLst>
              <a:rect l="0" t="0" r="r" b="b"/>
              <a:pathLst>
                <a:path w="41452" h="21600" fill="none" extrusionOk="0">
                  <a:moveTo>
                    <a:pt x="41451" y="6416"/>
                  </a:moveTo>
                  <a:cubicBezTo>
                    <a:pt x="38642" y="15447"/>
                    <a:pt x="30284" y="21599"/>
                    <a:pt x="20827" y="21600"/>
                  </a:cubicBezTo>
                  <a:cubicBezTo>
                    <a:pt x="11103" y="21600"/>
                    <a:pt x="2578" y="15102"/>
                    <a:pt x="0" y="5726"/>
                  </a:cubicBezTo>
                </a:path>
                <a:path w="41452" h="21600" stroke="0" extrusionOk="0">
                  <a:moveTo>
                    <a:pt x="41451" y="6416"/>
                  </a:moveTo>
                  <a:cubicBezTo>
                    <a:pt x="38642" y="15447"/>
                    <a:pt x="30284" y="21599"/>
                    <a:pt x="20827" y="21600"/>
                  </a:cubicBezTo>
                  <a:cubicBezTo>
                    <a:pt x="11103" y="21600"/>
                    <a:pt x="2578" y="15102"/>
                    <a:pt x="0" y="5726"/>
                  </a:cubicBezTo>
                  <a:lnTo>
                    <a:pt x="20827" y="0"/>
                  </a:lnTo>
                  <a:lnTo>
                    <a:pt x="41451" y="6416"/>
                  </a:lnTo>
                  <a:close/>
                </a:path>
              </a:pathLst>
            </a:custGeom>
            <a:noFill/>
            <a:ln w="9525">
              <a:solidFill>
                <a:srgbClr val="000000"/>
              </a:solidFill>
              <a:round/>
              <a:headEnd type="triangle" w="sm" len="med"/>
              <a:tailEnd type="none" w="sm" len="med"/>
            </a:ln>
          </p:spPr>
          <p:txBody>
            <a:bodyPr/>
            <a:lstStyle/>
            <a:p>
              <a:endParaRPr lang="zh-CN" altLang="en-US"/>
            </a:p>
          </p:txBody>
        </p:sp>
        <p:sp>
          <p:nvSpPr>
            <p:cNvPr id="81964" name="Text Box 44"/>
            <p:cNvSpPr txBox="1">
              <a:spLocks noChangeArrowheads="1"/>
            </p:cNvSpPr>
            <p:nvPr/>
          </p:nvSpPr>
          <p:spPr bwMode="auto">
            <a:xfrm>
              <a:off x="5360" y="1796"/>
              <a:ext cx="187" cy="278"/>
            </a:xfrm>
            <a:prstGeom prst="rect">
              <a:avLst/>
            </a:prstGeom>
            <a:noFill/>
            <a:ln w="9525">
              <a:noFill/>
              <a:miter lim="800000"/>
              <a:headEnd/>
              <a:tailEnd/>
            </a:ln>
          </p:spPr>
          <p:txBody>
            <a:bodyPr lIns="0" tIns="0" rIns="0" bIns="0"/>
            <a:lstStyle/>
            <a:p>
              <a:pPr algn="just" eaLnBrk="0" hangingPunct="0"/>
              <a:r>
                <a:rPr lang="en-US" altLang="zh-CN" sz="1600">
                  <a:latin typeface="Times New Roman" pitchFamily="18" charset="0"/>
                </a:rPr>
                <a:t>t</a:t>
              </a:r>
            </a:p>
          </p:txBody>
        </p:sp>
        <p:sp>
          <p:nvSpPr>
            <p:cNvPr id="81965" name="Text Box 45"/>
            <p:cNvSpPr txBox="1">
              <a:spLocks noChangeArrowheads="1"/>
            </p:cNvSpPr>
            <p:nvPr/>
          </p:nvSpPr>
          <p:spPr bwMode="auto">
            <a:xfrm>
              <a:off x="5373" y="3022"/>
              <a:ext cx="187" cy="278"/>
            </a:xfrm>
            <a:prstGeom prst="rect">
              <a:avLst/>
            </a:prstGeom>
            <a:noFill/>
            <a:ln w="9525">
              <a:noFill/>
              <a:miter lim="800000"/>
              <a:headEnd/>
              <a:tailEnd/>
            </a:ln>
          </p:spPr>
          <p:txBody>
            <a:bodyPr lIns="0" tIns="0" rIns="0" bIns="0"/>
            <a:lstStyle/>
            <a:p>
              <a:pPr algn="just" eaLnBrk="0" hangingPunct="0"/>
              <a:r>
                <a:rPr lang="en-US" altLang="zh-CN" sz="1600">
                  <a:latin typeface="Times New Roman" pitchFamily="18" charset="0"/>
                </a:rPr>
                <a:t>t</a:t>
              </a:r>
            </a:p>
          </p:txBody>
        </p:sp>
        <p:sp>
          <p:nvSpPr>
            <p:cNvPr id="81966" name="Line 46"/>
            <p:cNvSpPr>
              <a:spLocks noChangeShapeType="1"/>
            </p:cNvSpPr>
            <p:nvPr/>
          </p:nvSpPr>
          <p:spPr bwMode="auto">
            <a:xfrm flipH="1">
              <a:off x="3878" y="1938"/>
              <a:ext cx="241" cy="131"/>
            </a:xfrm>
            <a:prstGeom prst="line">
              <a:avLst/>
            </a:prstGeom>
            <a:noFill/>
            <a:ln w="9525">
              <a:solidFill>
                <a:srgbClr val="000000"/>
              </a:solidFill>
              <a:round/>
              <a:headEnd type="triangle" w="sm" len="med"/>
              <a:tailEnd/>
            </a:ln>
          </p:spPr>
          <p:txBody>
            <a:bodyPr/>
            <a:lstStyle/>
            <a:p>
              <a:endParaRPr lang="zh-CN" altLang="en-US"/>
            </a:p>
          </p:txBody>
        </p:sp>
        <p:sp>
          <p:nvSpPr>
            <p:cNvPr id="81967" name="Line 47"/>
            <p:cNvSpPr>
              <a:spLocks noChangeShapeType="1"/>
            </p:cNvSpPr>
            <p:nvPr/>
          </p:nvSpPr>
          <p:spPr bwMode="auto">
            <a:xfrm flipH="1">
              <a:off x="3838" y="3188"/>
              <a:ext cx="281" cy="278"/>
            </a:xfrm>
            <a:prstGeom prst="line">
              <a:avLst/>
            </a:prstGeom>
            <a:noFill/>
            <a:ln w="9525">
              <a:solidFill>
                <a:srgbClr val="000000"/>
              </a:solidFill>
              <a:round/>
              <a:headEnd type="triangle" w="sm" len="med"/>
              <a:tailEnd/>
            </a:ln>
          </p:spPr>
          <p:txBody>
            <a:bodyPr/>
            <a:lstStyle/>
            <a:p>
              <a:endParaRPr lang="zh-CN" altLang="en-US"/>
            </a:p>
          </p:txBody>
        </p:sp>
        <p:sp>
          <p:nvSpPr>
            <p:cNvPr id="81968" name="Line 48"/>
            <p:cNvSpPr>
              <a:spLocks noChangeShapeType="1"/>
            </p:cNvSpPr>
            <p:nvPr/>
          </p:nvSpPr>
          <p:spPr bwMode="auto">
            <a:xfrm flipH="1">
              <a:off x="2343" y="3188"/>
              <a:ext cx="281" cy="278"/>
            </a:xfrm>
            <a:prstGeom prst="line">
              <a:avLst/>
            </a:prstGeom>
            <a:noFill/>
            <a:ln w="9525">
              <a:solidFill>
                <a:srgbClr val="000000"/>
              </a:solidFill>
              <a:round/>
              <a:headEnd type="triangle" w="sm" len="med"/>
              <a:tailEnd/>
            </a:ln>
          </p:spPr>
          <p:txBody>
            <a:bodyPr/>
            <a:lstStyle/>
            <a:p>
              <a:endParaRPr lang="zh-CN" altLang="en-US"/>
            </a:p>
          </p:txBody>
        </p:sp>
        <p:sp>
          <p:nvSpPr>
            <p:cNvPr id="81969" name="Line 49"/>
            <p:cNvSpPr>
              <a:spLocks noChangeShapeType="1"/>
            </p:cNvSpPr>
            <p:nvPr/>
          </p:nvSpPr>
          <p:spPr bwMode="auto">
            <a:xfrm flipH="1">
              <a:off x="2343" y="1935"/>
              <a:ext cx="281" cy="279"/>
            </a:xfrm>
            <a:prstGeom prst="line">
              <a:avLst/>
            </a:prstGeom>
            <a:noFill/>
            <a:ln w="9525">
              <a:solidFill>
                <a:srgbClr val="000000"/>
              </a:solidFill>
              <a:round/>
              <a:headEnd type="triangle" w="sm" len="med"/>
              <a:tailEnd/>
            </a:ln>
          </p:spPr>
          <p:txBody>
            <a:bodyPr/>
            <a:lstStyle/>
            <a:p>
              <a:endParaRPr lang="zh-CN" altLang="en-US"/>
            </a:p>
          </p:txBody>
        </p:sp>
        <p:sp>
          <p:nvSpPr>
            <p:cNvPr id="81970" name="Line 50"/>
            <p:cNvSpPr>
              <a:spLocks noChangeShapeType="1"/>
            </p:cNvSpPr>
            <p:nvPr/>
          </p:nvSpPr>
          <p:spPr bwMode="auto">
            <a:xfrm>
              <a:off x="3091" y="2048"/>
              <a:ext cx="152" cy="293"/>
            </a:xfrm>
            <a:prstGeom prst="line">
              <a:avLst/>
            </a:prstGeom>
            <a:noFill/>
            <a:ln w="9525">
              <a:solidFill>
                <a:srgbClr val="000000"/>
              </a:solidFill>
              <a:round/>
              <a:headEnd type="triangle" w="sm" len="med"/>
              <a:tailEnd/>
            </a:ln>
          </p:spPr>
          <p:txBody>
            <a:bodyPr/>
            <a:lstStyle/>
            <a:p>
              <a:endParaRPr lang="zh-CN" altLang="en-US"/>
            </a:p>
          </p:txBody>
        </p:sp>
        <p:sp>
          <p:nvSpPr>
            <p:cNvPr id="81971" name="Line 51"/>
            <p:cNvSpPr>
              <a:spLocks noChangeShapeType="1"/>
            </p:cNvSpPr>
            <p:nvPr/>
          </p:nvSpPr>
          <p:spPr bwMode="auto">
            <a:xfrm>
              <a:off x="4586" y="2048"/>
              <a:ext cx="252" cy="224"/>
            </a:xfrm>
            <a:prstGeom prst="line">
              <a:avLst/>
            </a:prstGeom>
            <a:noFill/>
            <a:ln w="9525">
              <a:solidFill>
                <a:srgbClr val="000000"/>
              </a:solidFill>
              <a:round/>
              <a:headEnd type="triangle" w="sm" len="med"/>
              <a:tailEnd/>
            </a:ln>
          </p:spPr>
          <p:txBody>
            <a:bodyPr/>
            <a:lstStyle/>
            <a:p>
              <a:endParaRPr lang="zh-CN" altLang="en-US"/>
            </a:p>
          </p:txBody>
        </p:sp>
        <p:sp>
          <p:nvSpPr>
            <p:cNvPr id="81972" name="Text Box 52"/>
            <p:cNvSpPr txBox="1">
              <a:spLocks noChangeArrowheads="1"/>
            </p:cNvSpPr>
            <p:nvPr/>
          </p:nvSpPr>
          <p:spPr bwMode="auto">
            <a:xfrm>
              <a:off x="475" y="1823"/>
              <a:ext cx="467" cy="305"/>
            </a:xfrm>
            <a:prstGeom prst="rect">
              <a:avLst/>
            </a:prstGeom>
            <a:noFill/>
            <a:ln w="9525">
              <a:noFill/>
              <a:miter lim="800000"/>
              <a:headEnd/>
              <a:tailEnd/>
            </a:ln>
          </p:spPr>
          <p:txBody>
            <a:bodyPr lIns="0" tIns="0" rIns="0" bIns="0"/>
            <a:lstStyle/>
            <a:p>
              <a:pPr algn="just" eaLnBrk="0" hangingPunct="0"/>
              <a:r>
                <a:rPr lang="en-US" altLang="zh-CN" sz="1600">
                  <a:latin typeface="Times New Roman" pitchFamily="18" charset="0"/>
                </a:rPr>
                <a:t>CPU</a:t>
              </a:r>
            </a:p>
          </p:txBody>
        </p:sp>
        <p:sp>
          <p:nvSpPr>
            <p:cNvPr id="81973" name="Text Box 53"/>
            <p:cNvSpPr txBox="1">
              <a:spLocks noChangeArrowheads="1"/>
            </p:cNvSpPr>
            <p:nvPr/>
          </p:nvSpPr>
          <p:spPr bwMode="auto">
            <a:xfrm>
              <a:off x="288" y="3188"/>
              <a:ext cx="654" cy="305"/>
            </a:xfrm>
            <a:prstGeom prst="rect">
              <a:avLst/>
            </a:prstGeom>
            <a:noFill/>
            <a:ln w="9525">
              <a:noFill/>
              <a:miter lim="800000"/>
              <a:headEnd/>
              <a:tailEnd/>
            </a:ln>
          </p:spPr>
          <p:txBody>
            <a:bodyPr lIns="0" tIns="0" rIns="0" bIns="0"/>
            <a:lstStyle/>
            <a:p>
              <a:pPr algn="just" eaLnBrk="0" hangingPunct="0"/>
              <a:r>
                <a:rPr lang="en-US" altLang="zh-CN" sz="1600" b="1">
                  <a:latin typeface="Times New Roman" pitchFamily="18" charset="0"/>
                </a:rPr>
                <a:t>Printer</a:t>
              </a:r>
            </a:p>
          </p:txBody>
        </p:sp>
        <p:sp>
          <p:nvSpPr>
            <p:cNvPr id="81974" name="Text Box 54"/>
            <p:cNvSpPr txBox="1">
              <a:spLocks noChangeArrowheads="1"/>
            </p:cNvSpPr>
            <p:nvPr/>
          </p:nvSpPr>
          <p:spPr bwMode="auto">
            <a:xfrm>
              <a:off x="755" y="3493"/>
              <a:ext cx="467" cy="305"/>
            </a:xfrm>
            <a:prstGeom prst="rect">
              <a:avLst/>
            </a:prstGeom>
            <a:noFill/>
            <a:ln w="9525">
              <a:noFill/>
              <a:miter lim="800000"/>
              <a:headEnd/>
              <a:tailEnd/>
            </a:ln>
          </p:spPr>
          <p:txBody>
            <a:bodyPr lIns="0" tIns="0" rIns="0" bIns="0"/>
            <a:lstStyle/>
            <a:p>
              <a:pPr algn="just" eaLnBrk="0" hangingPunct="0"/>
              <a:r>
                <a:rPr lang="en-US" altLang="zh-CN" sz="1600">
                  <a:latin typeface="Times New Roman" pitchFamily="18" charset="0"/>
                </a:rPr>
                <a:t>Idle</a:t>
              </a:r>
            </a:p>
          </p:txBody>
        </p:sp>
        <p:sp>
          <p:nvSpPr>
            <p:cNvPr id="81975" name="Text Box 55"/>
            <p:cNvSpPr txBox="1">
              <a:spLocks noChangeArrowheads="1"/>
            </p:cNvSpPr>
            <p:nvPr/>
          </p:nvSpPr>
          <p:spPr bwMode="auto">
            <a:xfrm>
              <a:off x="1970" y="3048"/>
              <a:ext cx="467" cy="305"/>
            </a:xfrm>
            <a:prstGeom prst="rect">
              <a:avLst/>
            </a:prstGeom>
            <a:noFill/>
            <a:ln w="9525">
              <a:noFill/>
              <a:miter lim="800000"/>
              <a:headEnd/>
              <a:tailEnd/>
            </a:ln>
          </p:spPr>
          <p:txBody>
            <a:bodyPr lIns="0" tIns="0" rIns="0" bIns="0"/>
            <a:lstStyle/>
            <a:p>
              <a:pPr algn="just" eaLnBrk="0" hangingPunct="0"/>
              <a:r>
                <a:rPr lang="en-US" altLang="zh-CN" sz="1600">
                  <a:latin typeface="Times New Roman" pitchFamily="18" charset="0"/>
                </a:rPr>
                <a:t>Ready</a:t>
              </a:r>
            </a:p>
          </p:txBody>
        </p:sp>
        <p:sp>
          <p:nvSpPr>
            <p:cNvPr id="81976" name="Text Box 56"/>
            <p:cNvSpPr txBox="1">
              <a:spLocks noChangeArrowheads="1"/>
            </p:cNvSpPr>
            <p:nvPr/>
          </p:nvSpPr>
          <p:spPr bwMode="auto">
            <a:xfrm>
              <a:off x="1596" y="3466"/>
              <a:ext cx="467" cy="305"/>
            </a:xfrm>
            <a:prstGeom prst="rect">
              <a:avLst/>
            </a:prstGeom>
            <a:noFill/>
            <a:ln w="9525">
              <a:noFill/>
              <a:miter lim="800000"/>
              <a:headEnd/>
              <a:tailEnd/>
            </a:ln>
          </p:spPr>
          <p:txBody>
            <a:bodyPr lIns="0" tIns="0" rIns="0" bIns="0"/>
            <a:lstStyle/>
            <a:p>
              <a:pPr algn="just" eaLnBrk="0" hangingPunct="0"/>
              <a:r>
                <a:rPr lang="en-US" altLang="zh-CN" sz="1600">
                  <a:latin typeface="Times New Roman" pitchFamily="18" charset="0"/>
                </a:rPr>
                <a:t>start</a:t>
              </a:r>
            </a:p>
          </p:txBody>
        </p:sp>
        <p:sp>
          <p:nvSpPr>
            <p:cNvPr id="81977" name="Text Box 57"/>
            <p:cNvSpPr txBox="1">
              <a:spLocks noChangeArrowheads="1"/>
            </p:cNvSpPr>
            <p:nvPr/>
          </p:nvSpPr>
          <p:spPr bwMode="auto">
            <a:xfrm>
              <a:off x="1970" y="3466"/>
              <a:ext cx="654" cy="447"/>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Request</a:t>
              </a:r>
            </a:p>
            <a:p>
              <a:pPr algn="ctr" eaLnBrk="0" hangingPunct="0"/>
              <a:r>
                <a:rPr lang="en-US" altLang="zh-CN" sz="1600">
                  <a:latin typeface="Times New Roman" pitchFamily="18" charset="0"/>
                </a:rPr>
                <a:t>interrupt</a:t>
              </a:r>
            </a:p>
          </p:txBody>
        </p:sp>
        <p:sp>
          <p:nvSpPr>
            <p:cNvPr id="81978" name="Text Box 58"/>
            <p:cNvSpPr txBox="1">
              <a:spLocks noChangeArrowheads="1"/>
            </p:cNvSpPr>
            <p:nvPr/>
          </p:nvSpPr>
          <p:spPr bwMode="auto">
            <a:xfrm>
              <a:off x="2557" y="3744"/>
              <a:ext cx="504" cy="447"/>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Incept Data</a:t>
              </a:r>
            </a:p>
          </p:txBody>
        </p:sp>
        <p:sp>
          <p:nvSpPr>
            <p:cNvPr id="81979" name="Text Box 59"/>
            <p:cNvSpPr txBox="1">
              <a:spLocks noChangeArrowheads="1"/>
            </p:cNvSpPr>
            <p:nvPr/>
          </p:nvSpPr>
          <p:spPr bwMode="auto">
            <a:xfrm>
              <a:off x="3371" y="3048"/>
              <a:ext cx="467" cy="305"/>
            </a:xfrm>
            <a:prstGeom prst="rect">
              <a:avLst/>
            </a:prstGeom>
            <a:noFill/>
            <a:ln w="9525">
              <a:noFill/>
              <a:miter lim="800000"/>
              <a:headEnd/>
              <a:tailEnd/>
            </a:ln>
          </p:spPr>
          <p:txBody>
            <a:bodyPr lIns="0" tIns="0" rIns="0" bIns="0"/>
            <a:lstStyle/>
            <a:p>
              <a:pPr algn="just" eaLnBrk="0" hangingPunct="0"/>
              <a:r>
                <a:rPr lang="en-US" altLang="zh-CN" sz="1600">
                  <a:latin typeface="Times New Roman" pitchFamily="18" charset="0"/>
                </a:rPr>
                <a:t>Printing </a:t>
              </a:r>
            </a:p>
          </p:txBody>
        </p:sp>
        <p:sp>
          <p:nvSpPr>
            <p:cNvPr id="81980" name="Text Box 60"/>
            <p:cNvSpPr txBox="1">
              <a:spLocks noChangeArrowheads="1"/>
            </p:cNvSpPr>
            <p:nvPr/>
          </p:nvSpPr>
          <p:spPr bwMode="auto">
            <a:xfrm>
              <a:off x="3371" y="3466"/>
              <a:ext cx="654" cy="447"/>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Request</a:t>
              </a:r>
            </a:p>
            <a:p>
              <a:pPr algn="ctr" eaLnBrk="0" hangingPunct="0"/>
              <a:r>
                <a:rPr lang="en-US" altLang="zh-CN" sz="1600">
                  <a:latin typeface="Times New Roman" pitchFamily="18" charset="0"/>
                </a:rPr>
                <a:t>interrupt</a:t>
              </a:r>
            </a:p>
          </p:txBody>
        </p:sp>
        <p:sp>
          <p:nvSpPr>
            <p:cNvPr id="81981" name="Text Box 61"/>
            <p:cNvSpPr txBox="1">
              <a:spLocks noChangeArrowheads="1"/>
            </p:cNvSpPr>
            <p:nvPr/>
          </p:nvSpPr>
          <p:spPr bwMode="auto">
            <a:xfrm>
              <a:off x="4105" y="3744"/>
              <a:ext cx="484" cy="447"/>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Incept Data</a:t>
              </a:r>
            </a:p>
          </p:txBody>
        </p:sp>
        <p:sp>
          <p:nvSpPr>
            <p:cNvPr id="81982" name="Text Box 62"/>
            <p:cNvSpPr txBox="1">
              <a:spLocks noChangeArrowheads="1"/>
            </p:cNvSpPr>
            <p:nvPr/>
          </p:nvSpPr>
          <p:spPr bwMode="auto">
            <a:xfrm>
              <a:off x="4772" y="3048"/>
              <a:ext cx="468" cy="305"/>
            </a:xfrm>
            <a:prstGeom prst="rect">
              <a:avLst/>
            </a:prstGeom>
            <a:noFill/>
            <a:ln w="9525">
              <a:noFill/>
              <a:miter lim="800000"/>
              <a:headEnd/>
              <a:tailEnd/>
            </a:ln>
          </p:spPr>
          <p:txBody>
            <a:bodyPr lIns="0" tIns="0" rIns="0" bIns="0"/>
            <a:lstStyle/>
            <a:p>
              <a:pPr algn="just" eaLnBrk="0" hangingPunct="0"/>
              <a:r>
                <a:rPr lang="en-US" altLang="zh-CN" sz="1600">
                  <a:latin typeface="Times New Roman" pitchFamily="18" charset="0"/>
                </a:rPr>
                <a:t>Printing </a:t>
              </a:r>
            </a:p>
          </p:txBody>
        </p:sp>
        <p:sp>
          <p:nvSpPr>
            <p:cNvPr id="81983" name="Line 63"/>
            <p:cNvSpPr>
              <a:spLocks noChangeShapeType="1"/>
            </p:cNvSpPr>
            <p:nvPr/>
          </p:nvSpPr>
          <p:spPr bwMode="auto">
            <a:xfrm>
              <a:off x="2626" y="1507"/>
              <a:ext cx="0" cy="152"/>
            </a:xfrm>
            <a:prstGeom prst="line">
              <a:avLst/>
            </a:prstGeom>
            <a:noFill/>
            <a:ln w="9525">
              <a:solidFill>
                <a:srgbClr val="000000"/>
              </a:solidFill>
              <a:round/>
              <a:headEnd/>
              <a:tailEnd/>
            </a:ln>
          </p:spPr>
          <p:txBody>
            <a:bodyPr/>
            <a:lstStyle/>
            <a:p>
              <a:endParaRPr lang="zh-CN" altLang="en-US"/>
            </a:p>
          </p:txBody>
        </p:sp>
        <p:sp>
          <p:nvSpPr>
            <p:cNvPr id="81984" name="Line 64"/>
            <p:cNvSpPr>
              <a:spLocks noChangeShapeType="1"/>
            </p:cNvSpPr>
            <p:nvPr/>
          </p:nvSpPr>
          <p:spPr bwMode="auto">
            <a:xfrm>
              <a:off x="3091" y="1507"/>
              <a:ext cx="0" cy="152"/>
            </a:xfrm>
            <a:prstGeom prst="line">
              <a:avLst/>
            </a:prstGeom>
            <a:noFill/>
            <a:ln w="9525">
              <a:solidFill>
                <a:srgbClr val="000000"/>
              </a:solidFill>
              <a:round/>
              <a:headEnd/>
              <a:tailEnd/>
            </a:ln>
          </p:spPr>
          <p:txBody>
            <a:bodyPr/>
            <a:lstStyle/>
            <a:p>
              <a:endParaRPr lang="zh-CN" altLang="en-US"/>
            </a:p>
          </p:txBody>
        </p:sp>
        <p:sp>
          <p:nvSpPr>
            <p:cNvPr id="81985" name="Line 65"/>
            <p:cNvSpPr>
              <a:spLocks noChangeShapeType="1"/>
            </p:cNvSpPr>
            <p:nvPr/>
          </p:nvSpPr>
          <p:spPr bwMode="auto">
            <a:xfrm>
              <a:off x="4121" y="1507"/>
              <a:ext cx="0" cy="152"/>
            </a:xfrm>
            <a:prstGeom prst="line">
              <a:avLst/>
            </a:prstGeom>
            <a:noFill/>
            <a:ln w="9525">
              <a:solidFill>
                <a:srgbClr val="000000"/>
              </a:solidFill>
              <a:round/>
              <a:headEnd/>
              <a:tailEnd/>
            </a:ln>
          </p:spPr>
          <p:txBody>
            <a:bodyPr/>
            <a:lstStyle/>
            <a:p>
              <a:endParaRPr lang="zh-CN" altLang="en-US"/>
            </a:p>
          </p:txBody>
        </p:sp>
        <p:sp>
          <p:nvSpPr>
            <p:cNvPr id="81986" name="Line 66"/>
            <p:cNvSpPr>
              <a:spLocks noChangeShapeType="1"/>
            </p:cNvSpPr>
            <p:nvPr/>
          </p:nvSpPr>
          <p:spPr bwMode="auto">
            <a:xfrm>
              <a:off x="4586" y="1507"/>
              <a:ext cx="0" cy="152"/>
            </a:xfrm>
            <a:prstGeom prst="line">
              <a:avLst/>
            </a:prstGeom>
            <a:noFill/>
            <a:ln w="9525">
              <a:solidFill>
                <a:srgbClr val="000000"/>
              </a:solidFill>
              <a:round/>
              <a:headEnd/>
              <a:tailEnd/>
            </a:ln>
          </p:spPr>
          <p:txBody>
            <a:bodyPr/>
            <a:lstStyle/>
            <a:p>
              <a:endParaRPr lang="zh-CN" altLang="en-US"/>
            </a:p>
          </p:txBody>
        </p:sp>
        <p:sp>
          <p:nvSpPr>
            <p:cNvPr id="81987" name="Text Box 67"/>
            <p:cNvSpPr txBox="1">
              <a:spLocks noChangeArrowheads="1"/>
            </p:cNvSpPr>
            <p:nvPr/>
          </p:nvSpPr>
          <p:spPr bwMode="auto">
            <a:xfrm>
              <a:off x="1516" y="2299"/>
              <a:ext cx="563" cy="471"/>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start</a:t>
              </a:r>
            </a:p>
            <a:p>
              <a:pPr algn="ctr" eaLnBrk="0" hangingPunct="0"/>
              <a:r>
                <a:rPr lang="en-US" altLang="zh-CN" sz="1600">
                  <a:latin typeface="Times New Roman" pitchFamily="18" charset="0"/>
                </a:rPr>
                <a:t>I/O</a:t>
              </a:r>
            </a:p>
          </p:txBody>
        </p:sp>
        <p:sp>
          <p:nvSpPr>
            <p:cNvPr id="81988" name="Text Box 68"/>
            <p:cNvSpPr txBox="1">
              <a:spLocks noChangeArrowheads="1"/>
            </p:cNvSpPr>
            <p:nvPr/>
          </p:nvSpPr>
          <p:spPr bwMode="auto">
            <a:xfrm>
              <a:off x="1970" y="2240"/>
              <a:ext cx="523" cy="447"/>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Response</a:t>
              </a:r>
            </a:p>
            <a:p>
              <a:pPr algn="ctr" eaLnBrk="0" hangingPunct="0"/>
              <a:r>
                <a:rPr lang="en-US" altLang="zh-CN" sz="1600">
                  <a:latin typeface="Times New Roman" pitchFamily="18" charset="0"/>
                </a:rPr>
                <a:t>interrupt</a:t>
              </a:r>
            </a:p>
          </p:txBody>
        </p:sp>
        <p:sp>
          <p:nvSpPr>
            <p:cNvPr id="81989" name="Text Box 69"/>
            <p:cNvSpPr txBox="1">
              <a:spLocks noChangeArrowheads="1"/>
            </p:cNvSpPr>
            <p:nvPr/>
          </p:nvSpPr>
          <p:spPr bwMode="auto">
            <a:xfrm>
              <a:off x="2530" y="2478"/>
              <a:ext cx="654" cy="447"/>
            </a:xfrm>
            <a:prstGeom prst="rect">
              <a:avLst/>
            </a:prstGeom>
            <a:noFill/>
            <a:ln w="9525">
              <a:noFill/>
              <a:miter lim="800000"/>
              <a:headEnd/>
              <a:tailEnd/>
            </a:ln>
          </p:spPr>
          <p:txBody>
            <a:bodyPr lIns="0" tIns="0" rIns="0" bIns="0"/>
            <a:lstStyle/>
            <a:p>
              <a:pPr algn="ctr" eaLnBrk="0" hangingPunct="0"/>
              <a:r>
                <a:rPr lang="en-US" altLang="zh-CN" sz="1600" dirty="0">
                  <a:latin typeface="Times New Roman" pitchFamily="18" charset="0"/>
                </a:rPr>
                <a:t>Transfer</a:t>
              </a:r>
            </a:p>
            <a:p>
              <a:pPr algn="ctr" eaLnBrk="0" hangingPunct="0"/>
              <a:r>
                <a:rPr lang="en-US" altLang="zh-CN" sz="1600" dirty="0">
                  <a:latin typeface="Times New Roman" pitchFamily="18" charset="0"/>
                </a:rPr>
                <a:t>Data</a:t>
              </a:r>
            </a:p>
          </p:txBody>
        </p:sp>
        <p:sp>
          <p:nvSpPr>
            <p:cNvPr id="81990" name="Text Box 70"/>
            <p:cNvSpPr txBox="1">
              <a:spLocks noChangeArrowheads="1"/>
            </p:cNvSpPr>
            <p:nvPr/>
          </p:nvSpPr>
          <p:spPr bwMode="auto">
            <a:xfrm>
              <a:off x="3355" y="1888"/>
              <a:ext cx="523" cy="447"/>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Response</a:t>
              </a:r>
            </a:p>
            <a:p>
              <a:pPr algn="ctr" eaLnBrk="0" hangingPunct="0"/>
              <a:r>
                <a:rPr lang="en-US" altLang="zh-CN" sz="1600">
                  <a:latin typeface="Times New Roman" pitchFamily="18" charset="0"/>
                </a:rPr>
                <a:t>interrupt</a:t>
              </a:r>
            </a:p>
          </p:txBody>
        </p:sp>
        <p:sp>
          <p:nvSpPr>
            <p:cNvPr id="81991" name="Text Box 71"/>
            <p:cNvSpPr txBox="1">
              <a:spLocks noChangeArrowheads="1"/>
            </p:cNvSpPr>
            <p:nvPr/>
          </p:nvSpPr>
          <p:spPr bwMode="auto">
            <a:xfrm>
              <a:off x="4038" y="2478"/>
              <a:ext cx="654" cy="447"/>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Transfer</a:t>
              </a:r>
            </a:p>
            <a:p>
              <a:pPr algn="ctr" eaLnBrk="0" hangingPunct="0"/>
              <a:r>
                <a:rPr lang="en-US" altLang="zh-CN" sz="1600">
                  <a:latin typeface="Times New Roman" pitchFamily="18" charset="0"/>
                </a:rPr>
                <a:t>Data</a:t>
              </a:r>
            </a:p>
          </p:txBody>
        </p:sp>
        <p:sp>
          <p:nvSpPr>
            <p:cNvPr id="81992" name="Text Box 72"/>
            <p:cNvSpPr txBox="1">
              <a:spLocks noChangeArrowheads="1"/>
            </p:cNvSpPr>
            <p:nvPr/>
          </p:nvSpPr>
          <p:spPr bwMode="auto">
            <a:xfrm>
              <a:off x="3171" y="2346"/>
              <a:ext cx="525" cy="268"/>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Interrupt return</a:t>
              </a:r>
            </a:p>
          </p:txBody>
        </p:sp>
        <p:sp>
          <p:nvSpPr>
            <p:cNvPr id="81993" name="Text Box 73"/>
            <p:cNvSpPr txBox="1">
              <a:spLocks noChangeArrowheads="1"/>
            </p:cNvSpPr>
            <p:nvPr/>
          </p:nvSpPr>
          <p:spPr bwMode="auto">
            <a:xfrm>
              <a:off x="4679" y="2267"/>
              <a:ext cx="430" cy="268"/>
            </a:xfrm>
            <a:prstGeom prst="rect">
              <a:avLst/>
            </a:prstGeom>
            <a:noFill/>
            <a:ln w="9525">
              <a:noFill/>
              <a:miter lim="800000"/>
              <a:headEnd/>
              <a:tailEnd/>
            </a:ln>
          </p:spPr>
          <p:txBody>
            <a:bodyPr lIns="0" tIns="0" rIns="0" bIns="0"/>
            <a:lstStyle/>
            <a:p>
              <a:pPr algn="just" eaLnBrk="0" hangingPunct="0"/>
              <a:r>
                <a:rPr lang="en-US" altLang="zh-CN" sz="1600">
                  <a:latin typeface="Times New Roman" pitchFamily="18" charset="0"/>
                </a:rPr>
                <a:t>return</a:t>
              </a:r>
            </a:p>
          </p:txBody>
        </p:sp>
        <p:sp>
          <p:nvSpPr>
            <p:cNvPr id="81994" name="Text Box 74"/>
            <p:cNvSpPr txBox="1">
              <a:spLocks noChangeArrowheads="1"/>
            </p:cNvSpPr>
            <p:nvPr/>
          </p:nvSpPr>
          <p:spPr bwMode="auto">
            <a:xfrm>
              <a:off x="2517" y="1071"/>
              <a:ext cx="654" cy="447"/>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Service for interruption</a:t>
              </a:r>
            </a:p>
          </p:txBody>
        </p:sp>
        <p:sp>
          <p:nvSpPr>
            <p:cNvPr id="81995" name="Text Box 75"/>
            <p:cNvSpPr txBox="1">
              <a:spLocks noChangeArrowheads="1"/>
            </p:cNvSpPr>
            <p:nvPr/>
          </p:nvSpPr>
          <p:spPr bwMode="auto">
            <a:xfrm>
              <a:off x="4025" y="1071"/>
              <a:ext cx="654" cy="447"/>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Service for interruption</a:t>
              </a:r>
            </a:p>
          </p:txBody>
        </p:sp>
        <p:sp>
          <p:nvSpPr>
            <p:cNvPr id="81996" name="Text Box 76"/>
            <p:cNvSpPr txBox="1">
              <a:spLocks noChangeArrowheads="1"/>
            </p:cNvSpPr>
            <p:nvPr/>
          </p:nvSpPr>
          <p:spPr bwMode="auto">
            <a:xfrm>
              <a:off x="793" y="1207"/>
              <a:ext cx="934" cy="305"/>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Running</a:t>
              </a:r>
            </a:p>
            <a:p>
              <a:pPr algn="ctr" eaLnBrk="0" hangingPunct="0"/>
              <a:r>
                <a:rPr lang="en-US" altLang="zh-CN" sz="1600">
                  <a:latin typeface="Times New Roman" pitchFamily="18" charset="0"/>
                </a:rPr>
                <a:t> main program</a:t>
              </a:r>
            </a:p>
          </p:txBody>
        </p:sp>
        <p:sp>
          <p:nvSpPr>
            <p:cNvPr id="81997" name="Text Box 77"/>
            <p:cNvSpPr txBox="1">
              <a:spLocks noChangeArrowheads="1"/>
            </p:cNvSpPr>
            <p:nvPr/>
          </p:nvSpPr>
          <p:spPr bwMode="auto">
            <a:xfrm>
              <a:off x="3152" y="1165"/>
              <a:ext cx="935" cy="417"/>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go on doing </a:t>
              </a:r>
            </a:p>
            <a:p>
              <a:pPr algn="ctr" eaLnBrk="0" hangingPunct="0"/>
              <a:r>
                <a:rPr lang="en-US" altLang="zh-CN" sz="1600">
                  <a:latin typeface="Times New Roman" pitchFamily="18" charset="0"/>
                </a:rPr>
                <a:t>main program</a:t>
              </a:r>
            </a:p>
          </p:txBody>
        </p:sp>
        <p:sp>
          <p:nvSpPr>
            <p:cNvPr id="81998" name="Text Box 78"/>
            <p:cNvSpPr txBox="1">
              <a:spLocks noChangeArrowheads="1"/>
            </p:cNvSpPr>
            <p:nvPr/>
          </p:nvSpPr>
          <p:spPr bwMode="auto">
            <a:xfrm>
              <a:off x="4719" y="1162"/>
              <a:ext cx="561" cy="306"/>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main program</a:t>
              </a:r>
            </a:p>
          </p:txBody>
        </p:sp>
      </p:grpSp>
      <p:sp>
        <p:nvSpPr>
          <p:cNvPr id="81925" name="Rectangle 80"/>
          <p:cNvSpPr>
            <a:spLocks noChangeArrowheads="1"/>
          </p:cNvSpPr>
          <p:nvPr/>
        </p:nvSpPr>
        <p:spPr bwMode="auto">
          <a:xfrm>
            <a:off x="2706688" y="928671"/>
            <a:ext cx="7961313" cy="701675"/>
          </a:xfrm>
          <a:prstGeom prst="rect">
            <a:avLst/>
          </a:prstGeom>
          <a:noFill/>
          <a:ln w="9525">
            <a:noFill/>
            <a:miter lim="800000"/>
            <a:headEnd/>
            <a:tailEnd/>
          </a:ln>
          <a:effectLst/>
        </p:spPr>
        <p:txBody>
          <a:bodyPr wrap="none">
            <a:spAutoFit/>
          </a:bodyPr>
          <a:lstStyle/>
          <a:p>
            <a:r>
              <a:rPr lang="en-US" altLang="zh-CN" sz="4000" dirty="0">
                <a:solidFill>
                  <a:srgbClr val="FF3300"/>
                </a:solidFill>
                <a:latin typeface="Comic Sans MS" pitchFamily="66" charset="0"/>
              </a:rPr>
              <a:t>Advantage: concurrent operation</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smtClean="0"/>
              <a:t>Interrupt Priority Levels </a:t>
            </a:r>
            <a:endParaRPr lang="zh-CN" altLang="en-US" dirty="0"/>
          </a:p>
        </p:txBody>
      </p:sp>
      <p:sp>
        <p:nvSpPr>
          <p:cNvPr id="82947" name="内容占位符 2"/>
          <p:cNvSpPr>
            <a:spLocks noGrp="1"/>
          </p:cNvSpPr>
          <p:nvPr>
            <p:ph idx="1"/>
          </p:nvPr>
        </p:nvSpPr>
        <p:spPr/>
        <p:txBody>
          <a:bodyPr/>
          <a:lstStyle/>
          <a:p>
            <a:pPr eaLnBrk="1" hangingPunct="1"/>
            <a:r>
              <a:rPr lang="en-US" altLang="zh-CN" dirty="0" smtClean="0"/>
              <a:t>indicate the order in which the processor should process interrupts. </a:t>
            </a:r>
          </a:p>
          <a:p>
            <a:pPr eaLnBrk="1" hangingPunct="1"/>
            <a:endParaRPr lang="en-US" altLang="zh-CN" dirty="0" smtClean="0"/>
          </a:p>
          <a:p>
            <a:pPr eaLnBrk="1" hangingPunct="1"/>
            <a:endParaRPr lang="en-US" altLang="zh-CN" dirty="0" smtClean="0"/>
          </a:p>
          <a:p>
            <a:pPr eaLnBrk="1" hangingPunct="1"/>
            <a:endParaRPr lang="en-US" altLang="zh-CN" dirty="0" smtClean="0"/>
          </a:p>
          <a:p>
            <a:pPr eaLnBrk="1" hangingPunct="1"/>
            <a:endParaRPr lang="en-US" altLang="zh-CN" dirty="0" smtClean="0"/>
          </a:p>
          <a:p>
            <a:pPr eaLnBrk="1" hangingPunct="1"/>
            <a:endParaRPr lang="en-US" altLang="zh-CN" dirty="0" smtClean="0"/>
          </a:p>
          <a:p>
            <a:pPr eaLnBrk="1" hangingPunct="1"/>
            <a:endParaRPr lang="en-US" altLang="zh-CN" dirty="0" smtClean="0"/>
          </a:p>
          <a:p>
            <a:pPr eaLnBrk="1" hangingPunct="1"/>
            <a:endParaRPr lang="en-US" altLang="zh-CN" dirty="0" smtClean="0"/>
          </a:p>
          <a:p>
            <a:pPr eaLnBrk="1" hangingPunct="1"/>
            <a:endParaRPr lang="zh-CN" altLang="en-US" dirty="0" smtClean="0"/>
          </a:p>
        </p:txBody>
      </p:sp>
      <p:pic>
        <p:nvPicPr>
          <p:cNvPr id="82948" name="Picture 2"/>
          <p:cNvPicPr>
            <a:picLocks noChangeAspect="1" noChangeArrowheads="1"/>
          </p:cNvPicPr>
          <p:nvPr/>
        </p:nvPicPr>
        <p:blipFill>
          <a:blip r:embed="rId3"/>
          <a:srcRect/>
          <a:stretch>
            <a:fillRect/>
          </a:stretch>
        </p:blipFill>
        <p:spPr bwMode="auto">
          <a:xfrm>
            <a:off x="1809720" y="2428869"/>
            <a:ext cx="6858048" cy="3761367"/>
          </a:xfrm>
          <a:prstGeom prst="rect">
            <a:avLst/>
          </a:prstGeom>
          <a:noFill/>
          <a:ln w="9525">
            <a:noFill/>
            <a:miter lim="800000"/>
            <a:headEnd/>
            <a:tailEnd/>
          </a:ln>
          <a:effectLst/>
        </p:spPr>
      </p:pic>
      <p:sp>
        <p:nvSpPr>
          <p:cNvPr id="5" name="TextBox 4"/>
          <p:cNvSpPr txBox="1"/>
          <p:nvPr/>
        </p:nvSpPr>
        <p:spPr>
          <a:xfrm>
            <a:off x="8596330" y="3643314"/>
            <a:ext cx="1785982" cy="369332"/>
          </a:xfrm>
          <a:prstGeom prst="rect">
            <a:avLst/>
          </a:prstGeom>
          <a:noFill/>
        </p:spPr>
        <p:txBody>
          <a:bodyPr wrap="square" rtlCol="0">
            <a:spAutoFit/>
          </a:bodyPr>
          <a:lstStyle/>
          <a:p>
            <a:r>
              <a:rPr lang="en-US" altLang="zh-CN" dirty="0" smtClean="0"/>
              <a:t>Status Register </a:t>
            </a:r>
            <a:endParaRPr lang="zh-CN" altLang="en-US" dirty="0"/>
          </a:p>
        </p:txBody>
      </p:sp>
      <p:sp>
        <p:nvSpPr>
          <p:cNvPr id="6" name="TextBox 5"/>
          <p:cNvSpPr txBox="1"/>
          <p:nvPr/>
        </p:nvSpPr>
        <p:spPr>
          <a:xfrm>
            <a:off x="8596330" y="5143512"/>
            <a:ext cx="1785950" cy="369332"/>
          </a:xfrm>
          <a:prstGeom prst="rect">
            <a:avLst/>
          </a:prstGeom>
          <a:noFill/>
        </p:spPr>
        <p:txBody>
          <a:bodyPr wrap="square" rtlCol="0">
            <a:spAutoFit/>
          </a:bodyPr>
          <a:lstStyle/>
          <a:p>
            <a:r>
              <a:rPr lang="en-US" altLang="zh-CN" dirty="0" smtClean="0"/>
              <a:t>Cause Register </a:t>
            </a:r>
            <a:endParaRPr lang="zh-CN" altLang="en-US" dirty="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sz="3200" dirty="0">
                <a:solidFill>
                  <a:srgbClr val="00B0F0"/>
                </a:solidFill>
              </a:rPr>
              <a:t>Steps that must occur in handling an interrupt</a:t>
            </a:r>
            <a:endParaRPr lang="zh-CN" altLang="en-US" sz="3200" dirty="0">
              <a:solidFill>
                <a:srgbClr val="00B0F0"/>
              </a:solidFill>
            </a:endParaRPr>
          </a:p>
        </p:txBody>
      </p:sp>
      <p:sp>
        <p:nvSpPr>
          <p:cNvPr id="83971" name="内容占位符 2"/>
          <p:cNvSpPr>
            <a:spLocks noGrp="1"/>
          </p:cNvSpPr>
          <p:nvPr>
            <p:ph idx="1"/>
          </p:nvPr>
        </p:nvSpPr>
        <p:spPr>
          <a:xfrm>
            <a:off x="1981200" y="1214422"/>
            <a:ext cx="8686800" cy="4857784"/>
          </a:xfrm>
        </p:spPr>
        <p:txBody>
          <a:bodyPr/>
          <a:lstStyle/>
          <a:p>
            <a:pPr eaLnBrk="1" hangingPunct="1">
              <a:buNone/>
            </a:pPr>
            <a:r>
              <a:rPr lang="en-US" altLang="zh-CN" sz="2000" b="1" dirty="0"/>
              <a:t>1. Logically AND the </a:t>
            </a:r>
            <a:r>
              <a:rPr lang="en-US" altLang="zh-CN" sz="2000" b="1" dirty="0">
                <a:solidFill>
                  <a:srgbClr val="0000FF"/>
                </a:solidFill>
              </a:rPr>
              <a:t>pending interrupt field </a:t>
            </a:r>
            <a:r>
              <a:rPr lang="en-US" altLang="zh-CN" sz="2000" b="1" dirty="0"/>
              <a:t>and </a:t>
            </a:r>
            <a:r>
              <a:rPr lang="en-US" altLang="zh-CN" sz="2000" b="1" dirty="0">
                <a:solidFill>
                  <a:srgbClr val="0000FF"/>
                </a:solidFill>
              </a:rPr>
              <a:t>the interrupt mask </a:t>
            </a:r>
            <a:r>
              <a:rPr lang="en-US" altLang="zh-CN" sz="2000" b="1" dirty="0"/>
              <a:t>field to see which enabled interrupts could be the culprit. Copies are made of these two registers using the </a:t>
            </a:r>
            <a:r>
              <a:rPr lang="en-US" altLang="zh-CN" sz="2000" b="1" dirty="0" err="1"/>
              <a:t>mr</a:t>
            </a:r>
            <a:r>
              <a:rPr lang="en-US" altLang="zh-CN" sz="2000" b="1" dirty="0"/>
              <a:t> </a:t>
            </a:r>
            <a:r>
              <a:rPr lang="en-US" altLang="zh-CN" sz="2000" b="1" dirty="0" err="1"/>
              <a:t>c0</a:t>
            </a:r>
            <a:r>
              <a:rPr lang="en-US" altLang="zh-CN" sz="2000" b="1" dirty="0"/>
              <a:t> instruction. </a:t>
            </a:r>
          </a:p>
          <a:p>
            <a:pPr eaLnBrk="1" hangingPunct="1">
              <a:buNone/>
            </a:pPr>
            <a:r>
              <a:rPr lang="en-US" altLang="zh-CN" sz="2000" b="1" dirty="0"/>
              <a:t>2. Select the higher priority of these interrupts. The software convention is that the </a:t>
            </a:r>
            <a:r>
              <a:rPr lang="en-US" altLang="zh-CN" sz="2000" b="1" dirty="0">
                <a:solidFill>
                  <a:srgbClr val="0000FF"/>
                </a:solidFill>
              </a:rPr>
              <a:t>leftmost is the highest priority</a:t>
            </a:r>
            <a:r>
              <a:rPr lang="en-US" altLang="zh-CN" sz="2000" b="1" dirty="0"/>
              <a:t>. </a:t>
            </a:r>
          </a:p>
          <a:p>
            <a:pPr eaLnBrk="1" hangingPunct="1">
              <a:buNone/>
            </a:pPr>
            <a:r>
              <a:rPr lang="en-US" altLang="zh-CN" sz="2000" b="1" dirty="0"/>
              <a:t>3. Save the interrupt mask field of the Status register. </a:t>
            </a:r>
          </a:p>
          <a:p>
            <a:pPr eaLnBrk="1" hangingPunct="1">
              <a:buNone/>
            </a:pPr>
            <a:r>
              <a:rPr lang="en-US" altLang="zh-CN" sz="2000" b="1" dirty="0"/>
              <a:t>4. Change the interrupt mask field to disable all interrupts of equal or lower priority. </a:t>
            </a:r>
          </a:p>
          <a:p>
            <a:pPr eaLnBrk="1" hangingPunct="1">
              <a:buNone/>
            </a:pPr>
            <a:r>
              <a:rPr lang="en-US" altLang="zh-CN" sz="2000" b="1" dirty="0"/>
              <a:t>5. </a:t>
            </a:r>
            <a:r>
              <a:rPr lang="en-US" altLang="zh-CN" sz="2000" b="1" dirty="0">
                <a:solidFill>
                  <a:srgbClr val="0000FF"/>
                </a:solidFill>
              </a:rPr>
              <a:t>Save the processor state </a:t>
            </a:r>
            <a:r>
              <a:rPr lang="en-US" altLang="zh-CN" sz="2000" b="1" dirty="0"/>
              <a:t>needed to handle the interrupt. </a:t>
            </a:r>
          </a:p>
          <a:p>
            <a:pPr eaLnBrk="1" hangingPunct="1">
              <a:buNone/>
            </a:pPr>
            <a:r>
              <a:rPr lang="en-US" altLang="zh-CN" sz="2000" b="1" dirty="0"/>
              <a:t>6. To allow higher-priority interrupts, set the </a:t>
            </a:r>
            <a:r>
              <a:rPr lang="en-US" altLang="zh-CN" sz="2000" b="1" dirty="0">
                <a:solidFill>
                  <a:srgbClr val="FF0000"/>
                </a:solidFill>
              </a:rPr>
              <a:t>interrupt enable bit </a:t>
            </a:r>
            <a:r>
              <a:rPr lang="en-US" altLang="zh-CN" sz="2000" b="1" dirty="0"/>
              <a:t>of the Cause</a:t>
            </a:r>
            <a:r>
              <a:rPr lang="en-US" altLang="zh-CN" sz="2000" b="1" dirty="0">
                <a:solidFill>
                  <a:srgbClr val="FF0000"/>
                </a:solidFill>
              </a:rPr>
              <a:t> </a:t>
            </a:r>
            <a:r>
              <a:rPr lang="en-US" altLang="zh-CN" sz="2000" b="1" dirty="0"/>
              <a:t>register to 1. </a:t>
            </a:r>
          </a:p>
          <a:p>
            <a:pPr eaLnBrk="1" hangingPunct="1">
              <a:buNone/>
            </a:pPr>
            <a:r>
              <a:rPr lang="en-US" altLang="zh-CN" sz="2000" b="1" dirty="0"/>
              <a:t>7. Call the appropriate </a:t>
            </a:r>
            <a:r>
              <a:rPr lang="en-US" altLang="zh-CN" sz="2000" b="1" dirty="0">
                <a:solidFill>
                  <a:srgbClr val="0000FF"/>
                </a:solidFill>
              </a:rPr>
              <a:t>interrupt routine</a:t>
            </a:r>
            <a:r>
              <a:rPr lang="en-US" altLang="zh-CN" sz="2000" b="1" dirty="0"/>
              <a:t>. </a:t>
            </a:r>
          </a:p>
          <a:p>
            <a:pPr eaLnBrk="1" hangingPunct="1">
              <a:buNone/>
            </a:pPr>
            <a:r>
              <a:rPr lang="en-US" altLang="zh-CN" sz="2000" b="1" dirty="0"/>
              <a:t>8. Before restoring state, set </a:t>
            </a:r>
            <a:r>
              <a:rPr lang="en-US" altLang="zh-CN" sz="2000" b="1" dirty="0">
                <a:solidFill>
                  <a:srgbClr val="0000FF"/>
                </a:solidFill>
              </a:rPr>
              <a:t>the interrupt enable bit </a:t>
            </a:r>
            <a:r>
              <a:rPr lang="en-US" altLang="zh-CN" sz="2000" b="1" dirty="0"/>
              <a:t>of the Cause register to 0. This allows you to restore the interrupt mask field. </a:t>
            </a:r>
          </a:p>
          <a:p>
            <a:pPr eaLnBrk="1" hangingPunct="1">
              <a:buNone/>
            </a:pPr>
            <a:endParaRPr lang="zh-CN" altLang="en-US" sz="2000" dirty="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Order of interruption processing</a:t>
            </a:r>
            <a:endParaRPr lang="zh-CN" altLang="en-US" dirty="0"/>
          </a:p>
        </p:txBody>
      </p:sp>
      <p:sp>
        <p:nvSpPr>
          <p:cNvPr id="3" name="内容占位符 2"/>
          <p:cNvSpPr>
            <a:spLocks noGrp="1"/>
          </p:cNvSpPr>
          <p:nvPr>
            <p:ph idx="1"/>
          </p:nvPr>
        </p:nvSpPr>
        <p:spPr>
          <a:xfrm>
            <a:off x="1981200" y="1357299"/>
            <a:ext cx="8472518" cy="1071570"/>
          </a:xfrm>
        </p:spPr>
        <p:txBody>
          <a:bodyPr/>
          <a:lstStyle/>
          <a:p>
            <a:r>
              <a:rPr lang="en-US" altLang="zh-CN" dirty="0" smtClean="0"/>
              <a:t>Priority of Hardware </a:t>
            </a:r>
          </a:p>
          <a:p>
            <a:pPr lvl="1"/>
            <a:r>
              <a:rPr lang="en-US" altLang="zh-CN" dirty="0" smtClean="0"/>
              <a:t> </a:t>
            </a:r>
            <a:r>
              <a:rPr lang="en-US" altLang="zh-CN" dirty="0" err="1" smtClean="0"/>
              <a:t>D1</a:t>
            </a:r>
            <a:r>
              <a:rPr lang="en-US" altLang="zh-CN" dirty="0" smtClean="0"/>
              <a:t>, </a:t>
            </a:r>
            <a:r>
              <a:rPr lang="en-US" altLang="zh-CN" dirty="0" err="1" smtClean="0"/>
              <a:t>D2</a:t>
            </a:r>
            <a:r>
              <a:rPr lang="en-US" altLang="zh-CN" dirty="0" smtClean="0"/>
              <a:t>, </a:t>
            </a:r>
            <a:r>
              <a:rPr lang="en-US" altLang="zh-CN" dirty="0" err="1" smtClean="0"/>
              <a:t>D3</a:t>
            </a:r>
            <a:r>
              <a:rPr lang="en-US" altLang="zh-CN" dirty="0" smtClean="0"/>
              <a:t>, </a:t>
            </a:r>
            <a:r>
              <a:rPr lang="en-US" altLang="zh-CN" dirty="0" err="1" smtClean="0"/>
              <a:t>D4</a:t>
            </a:r>
            <a:r>
              <a:rPr lang="en-US" altLang="zh-CN" dirty="0" smtClean="0"/>
              <a:t> </a:t>
            </a:r>
            <a:r>
              <a:rPr lang="en-US" altLang="zh-CN" dirty="0" smtClean="0">
                <a:sym typeface="Wingdings" pitchFamily="2" charset="2"/>
              </a:rPr>
              <a:t>  highest 1&gt;2&gt;3&gt;4  lowest</a:t>
            </a:r>
          </a:p>
          <a:p>
            <a:pPr lvl="1">
              <a:buNone/>
            </a:pPr>
            <a:r>
              <a:rPr lang="en-US" altLang="zh-CN" dirty="0" smtClean="0">
                <a:solidFill>
                  <a:srgbClr val="00B0F0"/>
                </a:solidFill>
                <a:sym typeface="Wingdings" pitchFamily="2" charset="2"/>
              </a:rPr>
              <a:t>Coming  </a:t>
            </a:r>
            <a:r>
              <a:rPr lang="en-US" altLang="zh-CN" dirty="0" err="1" smtClean="0">
                <a:solidFill>
                  <a:srgbClr val="00B0F0"/>
                </a:solidFill>
                <a:sym typeface="Wingdings" pitchFamily="2" charset="2"/>
              </a:rPr>
              <a:t>IRQ</a:t>
            </a:r>
            <a:r>
              <a:rPr lang="en-US" altLang="zh-CN" dirty="0" smtClean="0">
                <a:solidFill>
                  <a:srgbClr val="00B0F0"/>
                </a:solidFill>
                <a:sym typeface="Wingdings" pitchFamily="2" charset="2"/>
              </a:rPr>
              <a:t>   Main       </a:t>
            </a:r>
            <a:r>
              <a:rPr lang="en-US" altLang="zh-CN" dirty="0" err="1" smtClean="0">
                <a:solidFill>
                  <a:srgbClr val="00B0F0"/>
                </a:solidFill>
                <a:sym typeface="Wingdings" pitchFamily="2" charset="2"/>
              </a:rPr>
              <a:t>H1</a:t>
            </a:r>
            <a:r>
              <a:rPr lang="en-US" altLang="zh-CN" dirty="0" smtClean="0">
                <a:solidFill>
                  <a:srgbClr val="00B0F0"/>
                </a:solidFill>
                <a:sym typeface="Wingdings" pitchFamily="2" charset="2"/>
              </a:rPr>
              <a:t>,    </a:t>
            </a:r>
            <a:r>
              <a:rPr lang="en-US" altLang="zh-CN" dirty="0" err="1" smtClean="0">
                <a:solidFill>
                  <a:srgbClr val="00B0F0"/>
                </a:solidFill>
                <a:sym typeface="Wingdings" pitchFamily="2" charset="2"/>
              </a:rPr>
              <a:t>H2</a:t>
            </a:r>
            <a:r>
              <a:rPr lang="en-US" altLang="zh-CN" dirty="0" smtClean="0">
                <a:solidFill>
                  <a:srgbClr val="00B0F0"/>
                </a:solidFill>
                <a:sym typeface="Wingdings" pitchFamily="2" charset="2"/>
              </a:rPr>
              <a:t>,   </a:t>
            </a:r>
            <a:r>
              <a:rPr lang="en-US" altLang="zh-CN" dirty="0" err="1" smtClean="0">
                <a:solidFill>
                  <a:srgbClr val="00B0F0"/>
                </a:solidFill>
                <a:sym typeface="Wingdings" pitchFamily="2" charset="2"/>
              </a:rPr>
              <a:t>H3</a:t>
            </a:r>
            <a:r>
              <a:rPr lang="en-US" altLang="zh-CN" dirty="0" smtClean="0">
                <a:solidFill>
                  <a:srgbClr val="00B0F0"/>
                </a:solidFill>
                <a:sym typeface="Wingdings" pitchFamily="2" charset="2"/>
              </a:rPr>
              <a:t>,    </a:t>
            </a:r>
            <a:r>
              <a:rPr lang="en-US" altLang="zh-CN" dirty="0" err="1" smtClean="0">
                <a:solidFill>
                  <a:srgbClr val="00B0F0"/>
                </a:solidFill>
                <a:sym typeface="Wingdings" pitchFamily="2" charset="2"/>
              </a:rPr>
              <a:t>H4</a:t>
            </a:r>
            <a:r>
              <a:rPr lang="en-US" altLang="zh-CN" dirty="0" smtClean="0">
                <a:sym typeface="Wingdings" pitchFamily="2" charset="2"/>
              </a:rPr>
              <a:t>      </a:t>
            </a:r>
            <a:endParaRPr lang="zh-CN" altLang="en-US" dirty="0"/>
          </a:p>
        </p:txBody>
      </p:sp>
      <p:cxnSp>
        <p:nvCxnSpPr>
          <p:cNvPr id="10" name="直接箭头连接符 9"/>
          <p:cNvCxnSpPr/>
          <p:nvPr/>
        </p:nvCxnSpPr>
        <p:spPr>
          <a:xfrm rot="5400000">
            <a:off x="4999614" y="3025188"/>
            <a:ext cx="336972"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168100" y="3126324"/>
            <a:ext cx="2357454" cy="149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rot="5400000">
            <a:off x="7121188" y="3530645"/>
            <a:ext cx="808732"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rot="10800000">
            <a:off x="5168100" y="3935056"/>
            <a:ext cx="2357454" cy="149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5400000">
            <a:off x="5067009" y="4036103"/>
            <a:ext cx="202183"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168100" y="4137239"/>
            <a:ext cx="3286148" cy="149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rot="5400000">
            <a:off x="8252838" y="4339400"/>
            <a:ext cx="403617" cy="794"/>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10800000">
            <a:off x="5168100" y="4541605"/>
            <a:ext cx="3286148" cy="149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rot="5400000">
            <a:off x="5067009" y="4642652"/>
            <a:ext cx="202183"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168100" y="4676394"/>
            <a:ext cx="4214842" cy="149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rot="5400000">
            <a:off x="9248154" y="4811138"/>
            <a:ext cx="269577"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flipV="1">
            <a:off x="6738942" y="4946721"/>
            <a:ext cx="2644000" cy="749"/>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6738942" y="4945971"/>
            <a:ext cx="0" cy="607299"/>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738942" y="5586593"/>
            <a:ext cx="2644000" cy="33322"/>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rot="5400000">
            <a:off x="9180759" y="5822053"/>
            <a:ext cx="404366"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rot="10800000">
            <a:off x="5168100" y="6024281"/>
            <a:ext cx="4214842" cy="149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rot="5400000">
            <a:off x="5037355" y="6226419"/>
            <a:ext cx="404366"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1809720" y="2857496"/>
            <a:ext cx="3214710" cy="3226852"/>
            <a:chOff x="285720" y="2857496"/>
            <a:chExt cx="3214710" cy="3226852"/>
          </a:xfrm>
        </p:grpSpPr>
        <p:cxnSp>
          <p:nvCxnSpPr>
            <p:cNvPr id="5" name="直接箭头连接符 4"/>
            <p:cNvCxnSpPr/>
            <p:nvPr/>
          </p:nvCxnSpPr>
          <p:spPr>
            <a:xfrm rot="5400000">
              <a:off x="-677899" y="4250537"/>
              <a:ext cx="2785288" cy="794"/>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85720" y="5715016"/>
              <a:ext cx="817275" cy="369332"/>
            </a:xfrm>
            <a:prstGeom prst="rect">
              <a:avLst/>
            </a:prstGeom>
            <a:noFill/>
          </p:spPr>
          <p:txBody>
            <a:bodyPr wrap="none" rtlCol="0">
              <a:spAutoFit/>
            </a:bodyPr>
            <a:lstStyle/>
            <a:p>
              <a:r>
                <a:rPr lang="en-US" altLang="zh-CN" dirty="0" smtClean="0"/>
                <a:t>Time t</a:t>
              </a:r>
              <a:endParaRPr lang="zh-CN" altLang="en-US" dirty="0"/>
            </a:p>
          </p:txBody>
        </p:sp>
        <p:sp>
          <p:nvSpPr>
            <p:cNvPr id="8" name="TextBox 7"/>
            <p:cNvSpPr txBox="1"/>
            <p:nvPr/>
          </p:nvSpPr>
          <p:spPr>
            <a:xfrm>
              <a:off x="1857356" y="2857496"/>
              <a:ext cx="1120820" cy="2308324"/>
            </a:xfrm>
            <a:prstGeom prst="rect">
              <a:avLst/>
            </a:prstGeom>
            <a:noFill/>
          </p:spPr>
          <p:txBody>
            <a:bodyPr wrap="square" rtlCol="0">
              <a:spAutoFit/>
            </a:bodyPr>
            <a:lstStyle/>
            <a:p>
              <a:r>
                <a:rPr lang="en-US" altLang="zh-CN" dirty="0" smtClean="0"/>
                <a:t> </a:t>
              </a:r>
              <a:r>
                <a:rPr lang="en-US" altLang="zh-CN" dirty="0" err="1" smtClean="0"/>
                <a:t>D3</a:t>
              </a:r>
              <a:r>
                <a:rPr lang="en-US" altLang="zh-CN" dirty="0" smtClean="0"/>
                <a:t>,  </a:t>
              </a:r>
              <a:r>
                <a:rPr lang="en-US" altLang="zh-CN" dirty="0" err="1" smtClean="0"/>
                <a:t>D2</a:t>
              </a:r>
              <a:endParaRPr lang="en-US" altLang="zh-CN" dirty="0" smtClean="0"/>
            </a:p>
            <a:p>
              <a:endParaRPr lang="en-US" altLang="zh-CN" dirty="0" smtClean="0"/>
            </a:p>
            <a:p>
              <a:r>
                <a:rPr lang="en-US" altLang="zh-CN" dirty="0" smtClean="0"/>
                <a:t>        </a:t>
              </a:r>
              <a:r>
                <a:rPr lang="en-US" altLang="zh-CN" dirty="0" err="1" smtClean="0"/>
                <a:t>D4</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en-US" altLang="zh-CN" dirty="0" smtClean="0"/>
                <a:t>         </a:t>
              </a:r>
              <a:r>
                <a:rPr lang="en-US" altLang="zh-CN" dirty="0" err="1" smtClean="0"/>
                <a:t>D1</a:t>
              </a:r>
              <a:r>
                <a:rPr lang="en-US" altLang="zh-CN" dirty="0" smtClean="0"/>
                <a:t>  </a:t>
              </a:r>
              <a:endParaRPr lang="zh-CN" altLang="en-US" dirty="0"/>
            </a:p>
          </p:txBody>
        </p:sp>
        <p:cxnSp>
          <p:nvCxnSpPr>
            <p:cNvPr id="54" name="直接箭头连接符 53"/>
            <p:cNvCxnSpPr/>
            <p:nvPr/>
          </p:nvCxnSpPr>
          <p:spPr>
            <a:xfrm>
              <a:off x="2857488" y="3071810"/>
              <a:ext cx="642942" cy="1588"/>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2857488" y="3571876"/>
              <a:ext cx="642942" cy="1588"/>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2928926" y="4999048"/>
              <a:ext cx="571504" cy="1588"/>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random/>
    <p:sndAc>
      <p:stSnd>
        <p:snd r:embed="rId2" name="chimes.wav"/>
      </p:stSnd>
    </p:sndAc>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Why we need </a:t>
            </a:r>
            <a:br>
              <a:rPr lang="en-US" altLang="zh-CN" dirty="0" smtClean="0"/>
            </a:br>
            <a:r>
              <a:rPr lang="en-US" altLang="zh-CN" dirty="0" smtClean="0"/>
              <a:t>Interrupt Mask ?</a:t>
            </a:r>
            <a:endParaRPr lang="zh-CN" altLang="en-US" dirty="0"/>
          </a:p>
        </p:txBody>
      </p:sp>
      <p:sp>
        <p:nvSpPr>
          <p:cNvPr id="3" name="内容占位符 2"/>
          <p:cNvSpPr>
            <a:spLocks noGrp="1"/>
          </p:cNvSpPr>
          <p:nvPr>
            <p:ph idx="1"/>
          </p:nvPr>
        </p:nvSpPr>
        <p:spPr>
          <a:xfrm>
            <a:off x="2166910" y="1643052"/>
            <a:ext cx="7929618" cy="4000527"/>
          </a:xfrm>
        </p:spPr>
        <p:txBody>
          <a:bodyPr/>
          <a:lstStyle/>
          <a:p>
            <a:r>
              <a:rPr lang="en-US" altLang="zh-CN" sz="2400" dirty="0">
                <a:solidFill>
                  <a:srgbClr val="0000FF"/>
                </a:solidFill>
              </a:rPr>
              <a:t>Change the order of interruption processing </a:t>
            </a:r>
            <a:r>
              <a:rPr lang="en-US" altLang="zh-CN" sz="2400" dirty="0"/>
              <a:t> ( handle lower level interrupt first in some extend)</a:t>
            </a:r>
          </a:p>
          <a:p>
            <a:endParaRPr lang="en-US" altLang="zh-CN" sz="2400" dirty="0"/>
          </a:p>
          <a:p>
            <a:r>
              <a:rPr lang="en-US" altLang="zh-CN" sz="2400" dirty="0"/>
              <a:t>To decide whether a I/O unite work on interruption way</a:t>
            </a:r>
          </a:p>
          <a:p>
            <a:endParaRPr lang="en-US" altLang="zh-CN" sz="2400" dirty="0"/>
          </a:p>
          <a:p>
            <a:r>
              <a:rPr lang="en-US" altLang="zh-CN" sz="2400" dirty="0"/>
              <a:t>In a multiprocessor system,  distribute the I/O tasks to multiprocessor </a:t>
            </a:r>
            <a:endParaRPr lang="zh-CN" altLang="en-US" sz="2400" dirty="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3600" dirty="0"/>
              <a:t>Important but neglected</a:t>
            </a:r>
            <a:endParaRPr lang="zh-CN" altLang="en-US" sz="3600" dirty="0"/>
          </a:p>
        </p:txBody>
      </p:sp>
      <p:sp>
        <p:nvSpPr>
          <p:cNvPr id="13314" name="Rectangle 2"/>
          <p:cNvSpPr>
            <a:spLocks noGrp="1" noRot="1" noChangeArrowheads="1"/>
          </p:cNvSpPr>
          <p:nvPr>
            <p:ph idx="1"/>
          </p:nvPr>
        </p:nvSpPr>
        <p:spPr>
          <a:xfrm>
            <a:off x="1952596" y="1214423"/>
            <a:ext cx="8229600" cy="4768865"/>
          </a:xfrm>
        </p:spPr>
        <p:txBody>
          <a:bodyPr/>
          <a:lstStyle/>
          <a:p>
            <a:pPr lvl="1"/>
            <a:r>
              <a:rPr lang="en-US" altLang="zh-CN" dirty="0" smtClean="0"/>
              <a:t>  “</a:t>
            </a:r>
            <a:r>
              <a:rPr lang="en-US" altLang="zh-CN" i="1" dirty="0" smtClean="0"/>
              <a:t>The difficulties in assessing and designing I/O  systems have often relegated I/O to second  class status</a:t>
            </a:r>
            <a:r>
              <a:rPr lang="en-US" altLang="zh-CN" dirty="0" smtClean="0"/>
              <a:t>”</a:t>
            </a:r>
          </a:p>
          <a:p>
            <a:pPr lvl="1" eaLnBrk="1" hangingPunct="1"/>
            <a:r>
              <a:rPr lang="en-US" altLang="zh-CN" dirty="0" smtClean="0"/>
              <a:t> “</a:t>
            </a:r>
            <a:r>
              <a:rPr lang="en-US" altLang="zh-CN" i="1" dirty="0" smtClean="0"/>
              <a:t>courses in every aspect of computing, from </a:t>
            </a:r>
          </a:p>
          <a:p>
            <a:pPr lvl="1" eaLnBrk="1" hangingPunct="1">
              <a:buFont typeface="Wingdings" pitchFamily="2" charset="2"/>
              <a:buNone/>
            </a:pPr>
            <a:r>
              <a:rPr lang="en-US" altLang="zh-CN" i="1" dirty="0" smtClean="0"/>
              <a:t>    programming to computer architecture often </a:t>
            </a:r>
          </a:p>
          <a:p>
            <a:pPr lvl="1" eaLnBrk="1" hangingPunct="1">
              <a:buFont typeface="Wingdings" pitchFamily="2" charset="2"/>
              <a:buNone/>
            </a:pPr>
            <a:r>
              <a:rPr lang="en-US" altLang="zh-CN" i="1" dirty="0" smtClean="0"/>
              <a:t>    ignore I/O or give it scanty coverage</a:t>
            </a:r>
            <a:r>
              <a:rPr lang="en-US" altLang="zh-CN" dirty="0" smtClean="0"/>
              <a:t>”</a:t>
            </a:r>
          </a:p>
          <a:p>
            <a:pPr lvl="1" eaLnBrk="1" hangingPunct="1"/>
            <a:r>
              <a:rPr lang="en-US" altLang="zh-CN" dirty="0" smtClean="0"/>
              <a:t> “</a:t>
            </a:r>
            <a:r>
              <a:rPr lang="en-US" altLang="zh-CN" i="1" dirty="0" smtClean="0"/>
              <a:t>textbooks leave the subject to near the end, </a:t>
            </a:r>
          </a:p>
          <a:p>
            <a:pPr lvl="1" eaLnBrk="1" hangingPunct="1">
              <a:buFont typeface="Wingdings" pitchFamily="2" charset="2"/>
              <a:buNone/>
            </a:pPr>
            <a:r>
              <a:rPr lang="en-US" altLang="zh-CN" i="1" dirty="0" smtClean="0"/>
              <a:t>    making it easier for students and instructors to  skip it!</a:t>
            </a:r>
            <a:r>
              <a:rPr lang="en-US" altLang="zh-CN" dirty="0" smtClean="0"/>
              <a:t>”</a:t>
            </a:r>
            <a:br>
              <a:rPr lang="en-US" altLang="zh-CN" dirty="0" smtClean="0"/>
            </a:br>
            <a:endParaRPr lang="en-US" altLang="zh-CN" dirty="0" smtClean="0"/>
          </a:p>
        </p:txBody>
      </p:sp>
      <p:sp>
        <p:nvSpPr>
          <p:cNvPr id="5"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3FDED759-0B5A-44D8-B9B0-060164721DFD}" type="slidenum">
              <a:rPr lang="en-US" altLang="zh-CN"/>
              <a:pPr>
                <a:defRPr/>
              </a:pPr>
              <a:t>8</a:t>
            </a:fld>
            <a:endParaRPr lang="en-US" altLang="zh-CN"/>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Changing interrupt processing  order</a:t>
            </a:r>
            <a:endParaRPr lang="zh-CN" altLang="en-US" dirty="0"/>
          </a:p>
        </p:txBody>
      </p:sp>
      <p:graphicFrame>
        <p:nvGraphicFramePr>
          <p:cNvPr id="4" name="表格 3"/>
          <p:cNvGraphicFramePr>
            <a:graphicFrameLocks noGrp="1"/>
          </p:cNvGraphicFramePr>
          <p:nvPr/>
        </p:nvGraphicFramePr>
        <p:xfrm>
          <a:off x="1881158" y="1643050"/>
          <a:ext cx="8143932" cy="2468892"/>
        </p:xfrm>
        <a:graphic>
          <a:graphicData uri="http://schemas.openxmlformats.org/drawingml/2006/table">
            <a:tbl>
              <a:tblPr firstRow="1" bandRow="1">
                <a:tableStyleId>{BC89EF96-8CEA-46FF-86C4-4CE0E7609802}</a:tableStyleId>
              </a:tblPr>
              <a:tblGrid>
                <a:gridCol w="1500198"/>
                <a:gridCol w="2143140"/>
                <a:gridCol w="2357454"/>
                <a:gridCol w="2143140"/>
              </a:tblGrid>
              <a:tr h="457203">
                <a:tc>
                  <a:txBody>
                    <a:bodyPr/>
                    <a:lstStyle/>
                    <a:p>
                      <a:r>
                        <a:rPr lang="en-US" altLang="zh-CN" dirty="0" smtClean="0"/>
                        <a:t>     I/O  unit</a:t>
                      </a:r>
                      <a:endParaRPr lang="zh-CN" altLang="en-US" dirty="0"/>
                    </a:p>
                  </a:txBody>
                  <a:tcPr/>
                </a:tc>
                <a:tc>
                  <a:txBody>
                    <a:bodyPr/>
                    <a:lstStyle/>
                    <a:p>
                      <a:r>
                        <a:rPr lang="en-US" altLang="zh-CN" dirty="0" smtClean="0"/>
                        <a:t> Hardware priority</a:t>
                      </a:r>
                      <a:endParaRPr lang="zh-CN" altLang="en-US" dirty="0"/>
                    </a:p>
                  </a:txBody>
                  <a:tcPr/>
                </a:tc>
                <a:tc>
                  <a:txBody>
                    <a:bodyPr/>
                    <a:lstStyle/>
                    <a:p>
                      <a:r>
                        <a:rPr lang="en-US" altLang="zh-CN" dirty="0" smtClean="0"/>
                        <a:t>  interrupt</a:t>
                      </a:r>
                      <a:r>
                        <a:rPr lang="en-US" altLang="zh-CN" baseline="0" dirty="0" smtClean="0"/>
                        <a:t> </a:t>
                      </a:r>
                      <a:r>
                        <a:rPr lang="en-US" altLang="zh-CN" baseline="0" dirty="0" err="1" smtClean="0"/>
                        <a:t>mask1</a:t>
                      </a:r>
                      <a:endParaRPr lang="en-US" altLang="zh-CN" baseline="0" dirty="0" smtClean="0"/>
                    </a:p>
                    <a:p>
                      <a:r>
                        <a:rPr lang="en-US" altLang="zh-CN" baseline="0" dirty="0" err="1" smtClean="0"/>
                        <a:t>D1</a:t>
                      </a:r>
                      <a:r>
                        <a:rPr lang="en-US" altLang="zh-CN" baseline="0" dirty="0" smtClean="0"/>
                        <a:t>     </a:t>
                      </a:r>
                      <a:r>
                        <a:rPr lang="en-US" altLang="zh-CN" baseline="0" dirty="0" err="1" smtClean="0"/>
                        <a:t>D2</a:t>
                      </a:r>
                      <a:r>
                        <a:rPr lang="en-US" altLang="zh-CN" baseline="0" dirty="0" smtClean="0"/>
                        <a:t>     </a:t>
                      </a:r>
                      <a:r>
                        <a:rPr lang="en-US" altLang="zh-CN" baseline="0" dirty="0" err="1" smtClean="0"/>
                        <a:t>D3</a:t>
                      </a:r>
                      <a:r>
                        <a:rPr lang="en-US" altLang="zh-CN" baseline="0" dirty="0" smtClean="0"/>
                        <a:t>    </a:t>
                      </a:r>
                      <a:r>
                        <a:rPr lang="en-US" altLang="zh-CN" baseline="0" dirty="0" err="1" smtClean="0"/>
                        <a:t>D4</a:t>
                      </a:r>
                      <a:endParaRPr lang="zh-CN" altLang="en-US" dirty="0"/>
                    </a:p>
                  </a:txBody>
                  <a:tcPr/>
                </a:tc>
                <a:tc>
                  <a:txBody>
                    <a:bodyPr/>
                    <a:lstStyle/>
                    <a:p>
                      <a:r>
                        <a:rPr lang="en-US" altLang="zh-CN" dirty="0" smtClean="0">
                          <a:solidFill>
                            <a:srgbClr val="0000FF"/>
                          </a:solidFill>
                        </a:rPr>
                        <a:t> Interrupt</a:t>
                      </a:r>
                      <a:r>
                        <a:rPr lang="en-US" altLang="zh-CN" baseline="0" dirty="0" smtClean="0">
                          <a:solidFill>
                            <a:srgbClr val="0000FF"/>
                          </a:solidFill>
                        </a:rPr>
                        <a:t>  </a:t>
                      </a:r>
                      <a:r>
                        <a:rPr lang="en-US" altLang="zh-CN" baseline="0" dirty="0" err="1" smtClean="0">
                          <a:solidFill>
                            <a:srgbClr val="0000FF"/>
                          </a:solidFill>
                        </a:rPr>
                        <a:t>mask2</a:t>
                      </a:r>
                      <a:endParaRPr lang="en-US" altLang="zh-CN" baseline="0" dirty="0" smtClean="0">
                        <a:solidFill>
                          <a:srgbClr val="0000FF"/>
                        </a:solidFill>
                      </a:endParaRPr>
                    </a:p>
                    <a:p>
                      <a:r>
                        <a:rPr lang="en-US" altLang="zh-CN" baseline="0" dirty="0" err="1" smtClean="0">
                          <a:solidFill>
                            <a:srgbClr val="0000FF"/>
                          </a:solidFill>
                        </a:rPr>
                        <a:t>D1</a:t>
                      </a:r>
                      <a:r>
                        <a:rPr lang="en-US" altLang="zh-CN" baseline="0" dirty="0" smtClean="0">
                          <a:solidFill>
                            <a:srgbClr val="0000FF"/>
                          </a:solidFill>
                        </a:rPr>
                        <a:t>    </a:t>
                      </a:r>
                      <a:r>
                        <a:rPr lang="en-US" altLang="zh-CN" baseline="0" dirty="0" err="1" smtClean="0">
                          <a:solidFill>
                            <a:srgbClr val="0000FF"/>
                          </a:solidFill>
                        </a:rPr>
                        <a:t>D2</a:t>
                      </a:r>
                      <a:r>
                        <a:rPr lang="en-US" altLang="zh-CN" baseline="0" dirty="0" smtClean="0">
                          <a:solidFill>
                            <a:srgbClr val="0000FF"/>
                          </a:solidFill>
                        </a:rPr>
                        <a:t>    </a:t>
                      </a:r>
                      <a:r>
                        <a:rPr lang="en-US" altLang="zh-CN" baseline="0" dirty="0" err="1" smtClean="0">
                          <a:solidFill>
                            <a:srgbClr val="0000FF"/>
                          </a:solidFill>
                        </a:rPr>
                        <a:t>D3</a:t>
                      </a:r>
                      <a:r>
                        <a:rPr lang="en-US" altLang="zh-CN" baseline="0" dirty="0" smtClean="0">
                          <a:solidFill>
                            <a:srgbClr val="0000FF"/>
                          </a:solidFill>
                        </a:rPr>
                        <a:t>    </a:t>
                      </a:r>
                      <a:r>
                        <a:rPr lang="en-US" altLang="zh-CN" baseline="0" dirty="0" err="1" smtClean="0">
                          <a:solidFill>
                            <a:srgbClr val="0000FF"/>
                          </a:solidFill>
                        </a:rPr>
                        <a:t>D4</a:t>
                      </a:r>
                      <a:endParaRPr lang="zh-CN" altLang="en-US" dirty="0">
                        <a:solidFill>
                          <a:srgbClr val="0000FF"/>
                        </a:solidFill>
                      </a:endParaRPr>
                    </a:p>
                  </a:txBody>
                  <a:tcPr/>
                </a:tc>
              </a:tr>
              <a:tr h="457203">
                <a:tc>
                  <a:txBody>
                    <a:bodyPr/>
                    <a:lstStyle/>
                    <a:p>
                      <a:r>
                        <a:rPr lang="en-US" altLang="zh-CN" dirty="0" smtClean="0"/>
                        <a:t>          </a:t>
                      </a:r>
                      <a:r>
                        <a:rPr lang="en-US" altLang="zh-CN" dirty="0" err="1" smtClean="0"/>
                        <a:t>D1</a:t>
                      </a:r>
                      <a:endParaRPr lang="zh-CN" altLang="en-US" dirty="0"/>
                    </a:p>
                  </a:txBody>
                  <a:tcPr/>
                </a:tc>
                <a:tc>
                  <a:txBody>
                    <a:bodyPr/>
                    <a:lstStyle/>
                    <a:p>
                      <a:r>
                        <a:rPr lang="en-US" altLang="zh-CN" dirty="0" smtClean="0"/>
                        <a:t>            1</a:t>
                      </a:r>
                      <a:endParaRPr lang="zh-CN" altLang="en-US" dirty="0"/>
                    </a:p>
                  </a:txBody>
                  <a:tcPr/>
                </a:tc>
                <a:tc>
                  <a:txBody>
                    <a:bodyPr/>
                    <a:lstStyle/>
                    <a:p>
                      <a:r>
                        <a:rPr lang="en-US" altLang="zh-CN" dirty="0" smtClean="0"/>
                        <a:t>  1       1       1       1   </a:t>
                      </a:r>
                      <a:endParaRPr lang="zh-CN" altLang="en-US" dirty="0"/>
                    </a:p>
                  </a:txBody>
                  <a:tcPr/>
                </a:tc>
                <a:tc>
                  <a:txBody>
                    <a:bodyPr/>
                    <a:lstStyle/>
                    <a:p>
                      <a:r>
                        <a:rPr lang="en-US" altLang="zh-CN" dirty="0" smtClean="0">
                          <a:solidFill>
                            <a:srgbClr val="0000FF"/>
                          </a:solidFill>
                        </a:rPr>
                        <a:t>  1      0      0      0</a:t>
                      </a:r>
                      <a:endParaRPr lang="zh-CN" altLang="en-US" dirty="0">
                        <a:solidFill>
                          <a:srgbClr val="0000FF"/>
                        </a:solidFill>
                      </a:endParaRPr>
                    </a:p>
                  </a:txBody>
                  <a:tcPr/>
                </a:tc>
              </a:tr>
              <a:tr h="457203">
                <a:tc>
                  <a:txBody>
                    <a:bodyPr/>
                    <a:lstStyle/>
                    <a:p>
                      <a:r>
                        <a:rPr lang="en-US" altLang="zh-CN" dirty="0" smtClean="0"/>
                        <a:t>          </a:t>
                      </a:r>
                      <a:r>
                        <a:rPr lang="en-US" altLang="zh-CN" dirty="0" err="1" smtClean="0"/>
                        <a:t>D2</a:t>
                      </a:r>
                      <a:endParaRPr lang="zh-CN" altLang="en-US" dirty="0"/>
                    </a:p>
                  </a:txBody>
                  <a:tcPr/>
                </a:tc>
                <a:tc>
                  <a:txBody>
                    <a:bodyPr/>
                    <a:lstStyle/>
                    <a:p>
                      <a:r>
                        <a:rPr lang="en-US" altLang="zh-CN" dirty="0" smtClean="0"/>
                        <a:t>            2 </a:t>
                      </a:r>
                      <a:endParaRPr lang="zh-CN" altLang="en-US" dirty="0"/>
                    </a:p>
                  </a:txBody>
                  <a:tcPr/>
                </a:tc>
                <a:tc>
                  <a:txBody>
                    <a:bodyPr/>
                    <a:lstStyle/>
                    <a:p>
                      <a:r>
                        <a:rPr lang="en-US" altLang="zh-CN" dirty="0" smtClean="0"/>
                        <a:t>  0       1</a:t>
                      </a:r>
                      <a:r>
                        <a:rPr lang="en-US" altLang="zh-CN" baseline="0" dirty="0" smtClean="0"/>
                        <a:t>       1       1 </a:t>
                      </a:r>
                      <a:endParaRPr lang="zh-CN" altLang="en-US" dirty="0"/>
                    </a:p>
                  </a:txBody>
                  <a:tcPr/>
                </a:tc>
                <a:tc>
                  <a:txBody>
                    <a:bodyPr/>
                    <a:lstStyle/>
                    <a:p>
                      <a:r>
                        <a:rPr lang="en-US" altLang="zh-CN" dirty="0" smtClean="0">
                          <a:solidFill>
                            <a:srgbClr val="0000FF"/>
                          </a:solidFill>
                        </a:rPr>
                        <a:t>  1      1</a:t>
                      </a:r>
                      <a:r>
                        <a:rPr lang="en-US" altLang="zh-CN" baseline="0" dirty="0" smtClean="0">
                          <a:solidFill>
                            <a:srgbClr val="0000FF"/>
                          </a:solidFill>
                        </a:rPr>
                        <a:t>      0      0</a:t>
                      </a:r>
                      <a:endParaRPr lang="zh-CN" altLang="en-US" dirty="0">
                        <a:solidFill>
                          <a:srgbClr val="0000FF"/>
                        </a:solidFill>
                      </a:endParaRPr>
                    </a:p>
                  </a:txBody>
                  <a:tcPr/>
                </a:tc>
              </a:tr>
              <a:tr h="457203">
                <a:tc>
                  <a:txBody>
                    <a:bodyPr/>
                    <a:lstStyle/>
                    <a:p>
                      <a:r>
                        <a:rPr lang="en-US" altLang="zh-CN" dirty="0" smtClean="0"/>
                        <a:t>          </a:t>
                      </a:r>
                      <a:r>
                        <a:rPr lang="en-US" altLang="zh-CN" dirty="0" err="1" smtClean="0"/>
                        <a:t>D3</a:t>
                      </a:r>
                      <a:endParaRPr lang="zh-CN" altLang="en-US" dirty="0"/>
                    </a:p>
                  </a:txBody>
                  <a:tcPr/>
                </a:tc>
                <a:tc>
                  <a:txBody>
                    <a:bodyPr/>
                    <a:lstStyle/>
                    <a:p>
                      <a:r>
                        <a:rPr lang="en-US" altLang="zh-CN" dirty="0" smtClean="0"/>
                        <a:t>            3</a:t>
                      </a:r>
                      <a:endParaRPr lang="zh-CN" altLang="en-US" dirty="0"/>
                    </a:p>
                  </a:txBody>
                  <a:tcPr/>
                </a:tc>
                <a:tc>
                  <a:txBody>
                    <a:bodyPr/>
                    <a:lstStyle/>
                    <a:p>
                      <a:r>
                        <a:rPr lang="en-US" altLang="zh-CN" dirty="0" smtClean="0"/>
                        <a:t>  0</a:t>
                      </a:r>
                      <a:r>
                        <a:rPr lang="en-US" altLang="zh-CN" baseline="0" dirty="0" smtClean="0"/>
                        <a:t>       0       1       1</a:t>
                      </a:r>
                      <a:endParaRPr lang="zh-CN" altLang="en-US" dirty="0"/>
                    </a:p>
                  </a:txBody>
                  <a:tcPr/>
                </a:tc>
                <a:tc>
                  <a:txBody>
                    <a:bodyPr/>
                    <a:lstStyle/>
                    <a:p>
                      <a:r>
                        <a:rPr lang="en-US" altLang="zh-CN" dirty="0" smtClean="0">
                          <a:solidFill>
                            <a:srgbClr val="0000FF"/>
                          </a:solidFill>
                        </a:rPr>
                        <a:t>  1</a:t>
                      </a:r>
                      <a:r>
                        <a:rPr lang="en-US" altLang="zh-CN" baseline="0" dirty="0" smtClean="0">
                          <a:solidFill>
                            <a:srgbClr val="0000FF"/>
                          </a:solidFill>
                        </a:rPr>
                        <a:t>      1      1      0</a:t>
                      </a:r>
                      <a:endParaRPr lang="zh-CN" altLang="en-US" dirty="0">
                        <a:solidFill>
                          <a:srgbClr val="0000FF"/>
                        </a:solidFill>
                      </a:endParaRPr>
                    </a:p>
                  </a:txBody>
                  <a:tcPr/>
                </a:tc>
              </a:tr>
              <a:tr h="457203">
                <a:tc>
                  <a:txBody>
                    <a:bodyPr/>
                    <a:lstStyle/>
                    <a:p>
                      <a:r>
                        <a:rPr lang="en-US" altLang="zh-CN" dirty="0" smtClean="0"/>
                        <a:t>          </a:t>
                      </a:r>
                      <a:r>
                        <a:rPr lang="en-US" altLang="zh-CN" dirty="0" err="1" smtClean="0"/>
                        <a:t>D4</a:t>
                      </a:r>
                      <a:endParaRPr lang="zh-CN" altLang="en-US" dirty="0"/>
                    </a:p>
                  </a:txBody>
                  <a:tcPr/>
                </a:tc>
                <a:tc>
                  <a:txBody>
                    <a:bodyPr/>
                    <a:lstStyle/>
                    <a:p>
                      <a:r>
                        <a:rPr lang="en-US" altLang="zh-CN" dirty="0" smtClean="0"/>
                        <a:t>            4</a:t>
                      </a:r>
                      <a:endParaRPr lang="zh-CN" altLang="en-US" dirty="0"/>
                    </a:p>
                  </a:txBody>
                  <a:tcPr/>
                </a:tc>
                <a:tc>
                  <a:txBody>
                    <a:bodyPr/>
                    <a:lstStyle/>
                    <a:p>
                      <a:r>
                        <a:rPr lang="en-US" altLang="zh-CN" dirty="0" smtClean="0"/>
                        <a:t>  0</a:t>
                      </a:r>
                      <a:r>
                        <a:rPr lang="en-US" altLang="zh-CN" baseline="0" dirty="0" smtClean="0"/>
                        <a:t>       0       0       1 </a:t>
                      </a:r>
                      <a:endParaRPr lang="zh-CN" altLang="en-US" dirty="0"/>
                    </a:p>
                  </a:txBody>
                  <a:tcPr/>
                </a:tc>
                <a:tc>
                  <a:txBody>
                    <a:bodyPr/>
                    <a:lstStyle/>
                    <a:p>
                      <a:r>
                        <a:rPr lang="en-US" altLang="zh-CN" dirty="0" smtClean="0">
                          <a:solidFill>
                            <a:srgbClr val="0000FF"/>
                          </a:solidFill>
                        </a:rPr>
                        <a:t>  1</a:t>
                      </a:r>
                      <a:r>
                        <a:rPr lang="en-US" altLang="zh-CN" baseline="0" dirty="0" smtClean="0">
                          <a:solidFill>
                            <a:srgbClr val="0000FF"/>
                          </a:solidFill>
                        </a:rPr>
                        <a:t>      1      1      1</a:t>
                      </a:r>
                      <a:endParaRPr lang="zh-CN" altLang="en-US" dirty="0">
                        <a:solidFill>
                          <a:srgbClr val="0000FF"/>
                        </a:solidFill>
                      </a:endParaRPr>
                    </a:p>
                  </a:txBody>
                  <a:tcPr/>
                </a:tc>
              </a:tr>
            </a:tbl>
          </a:graphicData>
        </a:graphic>
      </p:graphicFrame>
    </p:spTree>
  </p:cSld>
  <p:clrMapOvr>
    <a:masterClrMapping/>
  </p:clrMapOvr>
  <p:transition spd="med">
    <p:random/>
    <p:sndAc>
      <p:stSnd>
        <p:snd r:embed="rId2" name="chimes.wav"/>
      </p:stSnd>
    </p:sndAc>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Using the interrupt mask1 </a:t>
            </a:r>
            <a:endParaRPr lang="zh-CN" altLang="en-US" dirty="0"/>
          </a:p>
        </p:txBody>
      </p:sp>
      <p:sp>
        <p:nvSpPr>
          <p:cNvPr id="3" name="内容占位符 2"/>
          <p:cNvSpPr>
            <a:spLocks noGrp="1"/>
          </p:cNvSpPr>
          <p:nvPr>
            <p:ph idx="1"/>
          </p:nvPr>
        </p:nvSpPr>
        <p:spPr/>
        <p:txBody>
          <a:bodyPr/>
          <a:lstStyle/>
          <a:p>
            <a:pPr marL="342900" lvl="1" indent="-342900">
              <a:buFontTx/>
              <a:buChar char="•"/>
            </a:pPr>
            <a:r>
              <a:rPr lang="en-US" altLang="zh-CN" dirty="0" smtClean="0">
                <a:solidFill>
                  <a:srgbClr val="00B0F0"/>
                </a:solidFill>
                <a:sym typeface="Wingdings" pitchFamily="2" charset="2"/>
              </a:rPr>
              <a:t>Coming  IRQ   </a:t>
            </a:r>
            <a:r>
              <a:rPr lang="en-US" altLang="zh-CN" dirty="0" smtClean="0">
                <a:solidFill>
                  <a:srgbClr val="00B0F0"/>
                </a:solidFill>
                <a:sym typeface="Wingdings" pitchFamily="2" charset="2"/>
              </a:rPr>
              <a:t>             Main       </a:t>
            </a:r>
            <a:r>
              <a:rPr lang="en-US" altLang="zh-CN" dirty="0" smtClean="0">
                <a:solidFill>
                  <a:srgbClr val="00B0F0"/>
                </a:solidFill>
                <a:sym typeface="Wingdings" pitchFamily="2" charset="2"/>
              </a:rPr>
              <a:t>H1,   </a:t>
            </a:r>
            <a:r>
              <a:rPr lang="en-US" altLang="zh-CN" dirty="0" smtClean="0">
                <a:solidFill>
                  <a:srgbClr val="00B0F0"/>
                </a:solidFill>
                <a:sym typeface="Wingdings" pitchFamily="2" charset="2"/>
              </a:rPr>
              <a:t> H2</a:t>
            </a:r>
            <a:r>
              <a:rPr lang="en-US" altLang="zh-CN" dirty="0" smtClean="0">
                <a:solidFill>
                  <a:srgbClr val="00B0F0"/>
                </a:solidFill>
                <a:sym typeface="Wingdings" pitchFamily="2" charset="2"/>
              </a:rPr>
              <a:t>,   H3,    H4</a:t>
            </a:r>
            <a:r>
              <a:rPr lang="en-US" altLang="zh-CN" dirty="0" smtClean="0">
                <a:sym typeface="Wingdings" pitchFamily="2" charset="2"/>
              </a:rPr>
              <a:t>      </a:t>
            </a:r>
            <a:endParaRPr lang="zh-CN" altLang="en-US" dirty="0" smtClean="0"/>
          </a:p>
          <a:p>
            <a:pPr>
              <a:buNone/>
            </a:pPr>
            <a:endParaRPr lang="zh-CN" altLang="en-US" dirty="0"/>
          </a:p>
        </p:txBody>
      </p:sp>
      <p:grpSp>
        <p:nvGrpSpPr>
          <p:cNvPr id="4" name="组合 3"/>
          <p:cNvGrpSpPr/>
          <p:nvPr/>
        </p:nvGrpSpPr>
        <p:grpSpPr>
          <a:xfrm>
            <a:off x="1738282" y="2071678"/>
            <a:ext cx="3214710" cy="3226852"/>
            <a:chOff x="285720" y="2857496"/>
            <a:chExt cx="3214710" cy="3226852"/>
          </a:xfrm>
        </p:grpSpPr>
        <p:cxnSp>
          <p:nvCxnSpPr>
            <p:cNvPr id="5" name="直接箭头连接符 4"/>
            <p:cNvCxnSpPr/>
            <p:nvPr/>
          </p:nvCxnSpPr>
          <p:spPr>
            <a:xfrm rot="5400000">
              <a:off x="-677899" y="4250537"/>
              <a:ext cx="2785288" cy="794"/>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85720" y="5715016"/>
              <a:ext cx="817275" cy="369332"/>
            </a:xfrm>
            <a:prstGeom prst="rect">
              <a:avLst/>
            </a:prstGeom>
            <a:noFill/>
          </p:spPr>
          <p:txBody>
            <a:bodyPr wrap="none" rtlCol="0">
              <a:spAutoFit/>
            </a:bodyPr>
            <a:lstStyle/>
            <a:p>
              <a:r>
                <a:rPr lang="en-US" altLang="zh-CN" dirty="0" smtClean="0"/>
                <a:t>Time t</a:t>
              </a:r>
              <a:endParaRPr lang="zh-CN" altLang="en-US" dirty="0"/>
            </a:p>
          </p:txBody>
        </p:sp>
        <p:sp>
          <p:nvSpPr>
            <p:cNvPr id="7" name="TextBox 6"/>
            <p:cNvSpPr txBox="1"/>
            <p:nvPr/>
          </p:nvSpPr>
          <p:spPr>
            <a:xfrm>
              <a:off x="1857356" y="2857496"/>
              <a:ext cx="1120820" cy="2308324"/>
            </a:xfrm>
            <a:prstGeom prst="rect">
              <a:avLst/>
            </a:prstGeom>
            <a:noFill/>
          </p:spPr>
          <p:txBody>
            <a:bodyPr wrap="square" rtlCol="0">
              <a:spAutoFit/>
            </a:bodyPr>
            <a:lstStyle/>
            <a:p>
              <a:r>
                <a:rPr lang="en-US" altLang="zh-CN" dirty="0" smtClean="0"/>
                <a:t> </a:t>
              </a:r>
              <a:r>
                <a:rPr lang="en-US" altLang="zh-CN" dirty="0" err="1" smtClean="0"/>
                <a:t>D3</a:t>
              </a:r>
              <a:r>
                <a:rPr lang="en-US" altLang="zh-CN" dirty="0" smtClean="0"/>
                <a:t>,  </a:t>
              </a:r>
              <a:r>
                <a:rPr lang="en-US" altLang="zh-CN" dirty="0" err="1" smtClean="0"/>
                <a:t>D2</a:t>
              </a:r>
              <a:endParaRPr lang="en-US" altLang="zh-CN" dirty="0" smtClean="0"/>
            </a:p>
            <a:p>
              <a:endParaRPr lang="en-US" altLang="zh-CN" dirty="0" smtClean="0"/>
            </a:p>
            <a:p>
              <a:r>
                <a:rPr lang="en-US" altLang="zh-CN" dirty="0" smtClean="0"/>
                <a:t>        </a:t>
              </a:r>
              <a:r>
                <a:rPr lang="en-US" altLang="zh-CN" dirty="0" err="1" smtClean="0"/>
                <a:t>D4</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en-US" altLang="zh-CN" dirty="0" smtClean="0"/>
                <a:t>         </a:t>
              </a:r>
              <a:r>
                <a:rPr lang="en-US" altLang="zh-CN" dirty="0" err="1" smtClean="0"/>
                <a:t>D1</a:t>
              </a:r>
              <a:r>
                <a:rPr lang="en-US" altLang="zh-CN" dirty="0" smtClean="0"/>
                <a:t>  </a:t>
              </a:r>
              <a:endParaRPr lang="zh-CN" altLang="en-US" dirty="0"/>
            </a:p>
          </p:txBody>
        </p:sp>
        <p:cxnSp>
          <p:nvCxnSpPr>
            <p:cNvPr id="8" name="直接箭头连接符 7"/>
            <p:cNvCxnSpPr/>
            <p:nvPr/>
          </p:nvCxnSpPr>
          <p:spPr>
            <a:xfrm>
              <a:off x="2857488" y="3071810"/>
              <a:ext cx="642942" cy="1588"/>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857488" y="3571876"/>
              <a:ext cx="642942" cy="1588"/>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928926" y="4999048"/>
              <a:ext cx="571504" cy="1588"/>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12" name="直接箭头连接符 11"/>
          <p:cNvCxnSpPr/>
          <p:nvPr/>
        </p:nvCxnSpPr>
        <p:spPr>
          <a:xfrm rot="5400000">
            <a:off x="4856738" y="2167932"/>
            <a:ext cx="336972"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025224" y="2269068"/>
            <a:ext cx="2357454" cy="149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rot="5400000">
            <a:off x="7303154" y="2348548"/>
            <a:ext cx="159051"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rot="10800000">
            <a:off x="8310578" y="3286124"/>
            <a:ext cx="928694" cy="149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5400000">
            <a:off x="8109962" y="3482144"/>
            <a:ext cx="403617" cy="794"/>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rot="10800000">
            <a:off x="7381884" y="3643314"/>
            <a:ext cx="928694"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rot="5400000">
            <a:off x="6954049" y="4142587"/>
            <a:ext cx="1000134"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rot="10800000" flipV="1">
            <a:off x="5024430" y="4643445"/>
            <a:ext cx="2428892" cy="1"/>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a:off x="5029269" y="4762614"/>
            <a:ext cx="134789"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5025224" y="4762659"/>
            <a:ext cx="1642280" cy="738043"/>
            <a:chOff x="3501224" y="4762659"/>
            <a:chExt cx="4215636" cy="405864"/>
          </a:xfrm>
        </p:grpSpPr>
        <p:cxnSp>
          <p:nvCxnSpPr>
            <p:cNvPr id="29" name="直接箭头连接符 28"/>
            <p:cNvCxnSpPr/>
            <p:nvPr/>
          </p:nvCxnSpPr>
          <p:spPr>
            <a:xfrm flipV="1">
              <a:off x="3571868" y="4762659"/>
              <a:ext cx="4144198" cy="23663"/>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rot="5400000">
              <a:off x="7513883" y="4964797"/>
              <a:ext cx="404366"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rot="10800000">
              <a:off x="3501224" y="5167025"/>
              <a:ext cx="4214842" cy="149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cxnSp>
        <p:nvCxnSpPr>
          <p:cNvPr id="32" name="直接箭头连接符 31"/>
          <p:cNvCxnSpPr/>
          <p:nvPr/>
        </p:nvCxnSpPr>
        <p:spPr>
          <a:xfrm rot="5400000">
            <a:off x="4894479" y="5702091"/>
            <a:ext cx="404366"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381884" y="2428868"/>
            <a:ext cx="928694" cy="1588"/>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rot="5400000">
            <a:off x="8131983" y="2607463"/>
            <a:ext cx="357190" cy="1588"/>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8310578" y="2786058"/>
            <a:ext cx="928694" cy="1588"/>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rot="5400000">
            <a:off x="8989239" y="3036091"/>
            <a:ext cx="500066" cy="1588"/>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5024430" y="2786058"/>
            <a:ext cx="3143272"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random/>
    <p:sndAc>
      <p:stSnd>
        <p:snd r:embed="rId2" name="chimes.wav"/>
      </p:stSnd>
    </p:sndAc>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rrowheads="1"/>
          </p:cNvSpPr>
          <p:nvPr>
            <p:ph type="title"/>
          </p:nvPr>
        </p:nvSpPr>
        <p:spPr>
          <a:xfrm>
            <a:off x="4524365" y="214290"/>
            <a:ext cx="5791211" cy="792162"/>
          </a:xfrm>
        </p:spPr>
        <p:txBody>
          <a:bodyPr/>
          <a:lstStyle/>
          <a:p>
            <a:pPr eaLnBrk="1" hangingPunct="1">
              <a:defRPr/>
            </a:pPr>
            <a:r>
              <a:rPr lang="en-US" altLang="zh-CN" dirty="0" smtClean="0"/>
              <a:t>DMA transfer mode</a:t>
            </a:r>
          </a:p>
        </p:txBody>
      </p:sp>
      <p:sp>
        <p:nvSpPr>
          <p:cNvPr id="25"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F8B25E9E-04C6-459F-8B14-A4E84F9770DF}" type="slidenum">
              <a:rPr lang="en-US" altLang="zh-CN"/>
              <a:pPr>
                <a:defRPr/>
              </a:pPr>
              <a:t>82</a:t>
            </a:fld>
            <a:endParaRPr lang="en-US" altLang="zh-CN"/>
          </a:p>
        </p:txBody>
      </p:sp>
      <p:sp>
        <p:nvSpPr>
          <p:cNvPr id="84996" name="Rectangle 4"/>
          <p:cNvSpPr>
            <a:spLocks noChangeArrowheads="1"/>
          </p:cNvSpPr>
          <p:nvPr/>
        </p:nvSpPr>
        <p:spPr bwMode="auto">
          <a:xfrm>
            <a:off x="2286000" y="1295400"/>
            <a:ext cx="1447800" cy="99060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84997" name="Text Box 5"/>
          <p:cNvSpPr txBox="1">
            <a:spLocks noChangeArrowheads="1"/>
          </p:cNvSpPr>
          <p:nvPr/>
        </p:nvSpPr>
        <p:spPr bwMode="auto">
          <a:xfrm>
            <a:off x="2514600" y="1600201"/>
            <a:ext cx="1905000" cy="366713"/>
          </a:xfrm>
          <a:prstGeom prst="rect">
            <a:avLst/>
          </a:prstGeom>
          <a:noFill/>
          <a:ln w="9525">
            <a:noFill/>
            <a:miter lim="800000"/>
            <a:headEnd/>
            <a:tailEnd/>
          </a:ln>
          <a:effectLst/>
        </p:spPr>
        <p:txBody>
          <a:bodyPr>
            <a:spAutoFit/>
          </a:bodyPr>
          <a:lstStyle/>
          <a:p>
            <a:pPr>
              <a:spcBef>
                <a:spcPct val="50000"/>
              </a:spcBef>
            </a:pPr>
            <a:r>
              <a:rPr lang="en-US" altLang="zh-CN" b="1">
                <a:solidFill>
                  <a:srgbClr val="000404"/>
                </a:solidFill>
              </a:rPr>
              <a:t>CPU </a:t>
            </a:r>
          </a:p>
        </p:txBody>
      </p:sp>
      <p:sp>
        <p:nvSpPr>
          <p:cNvPr id="84998" name="Rectangle 6"/>
          <p:cNvSpPr>
            <a:spLocks noChangeArrowheads="1"/>
          </p:cNvSpPr>
          <p:nvPr/>
        </p:nvSpPr>
        <p:spPr bwMode="auto">
          <a:xfrm>
            <a:off x="3352800" y="3733800"/>
            <a:ext cx="1676400" cy="121920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84999" name="Text Box 7"/>
          <p:cNvSpPr txBox="1">
            <a:spLocks noChangeArrowheads="1"/>
          </p:cNvSpPr>
          <p:nvPr/>
        </p:nvSpPr>
        <p:spPr bwMode="auto">
          <a:xfrm>
            <a:off x="3657600" y="4114801"/>
            <a:ext cx="1295400" cy="366713"/>
          </a:xfrm>
          <a:prstGeom prst="rect">
            <a:avLst/>
          </a:prstGeom>
          <a:noFill/>
          <a:ln w="9525">
            <a:noFill/>
            <a:miter lim="800000"/>
            <a:headEnd/>
            <a:tailEnd/>
          </a:ln>
          <a:effectLst/>
        </p:spPr>
        <p:txBody>
          <a:bodyPr>
            <a:spAutoFit/>
          </a:bodyPr>
          <a:lstStyle/>
          <a:p>
            <a:pPr>
              <a:spcBef>
                <a:spcPct val="50000"/>
              </a:spcBef>
            </a:pPr>
            <a:r>
              <a:rPr lang="en-US" altLang="zh-CN" b="1">
                <a:solidFill>
                  <a:srgbClr val="000404"/>
                </a:solidFill>
              </a:rPr>
              <a:t>memory</a:t>
            </a:r>
          </a:p>
        </p:txBody>
      </p:sp>
      <p:sp>
        <p:nvSpPr>
          <p:cNvPr id="85000" name="Rectangle 8"/>
          <p:cNvSpPr>
            <a:spLocks noChangeArrowheads="1"/>
          </p:cNvSpPr>
          <p:nvPr/>
        </p:nvSpPr>
        <p:spPr bwMode="auto">
          <a:xfrm>
            <a:off x="7924800" y="2438400"/>
            <a:ext cx="1676400" cy="121920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85001" name="Text Box 9"/>
          <p:cNvSpPr txBox="1">
            <a:spLocks noChangeArrowheads="1"/>
          </p:cNvSpPr>
          <p:nvPr/>
        </p:nvSpPr>
        <p:spPr bwMode="auto">
          <a:xfrm>
            <a:off x="8077200" y="2895601"/>
            <a:ext cx="1447800" cy="366713"/>
          </a:xfrm>
          <a:prstGeom prst="rect">
            <a:avLst/>
          </a:prstGeom>
          <a:noFill/>
          <a:ln w="9525">
            <a:noFill/>
            <a:miter lim="800000"/>
            <a:headEnd/>
            <a:tailEnd/>
          </a:ln>
          <a:effectLst/>
        </p:spPr>
        <p:txBody>
          <a:bodyPr>
            <a:spAutoFit/>
          </a:bodyPr>
          <a:lstStyle/>
          <a:p>
            <a:pPr>
              <a:spcBef>
                <a:spcPct val="50000"/>
              </a:spcBef>
            </a:pPr>
            <a:r>
              <a:rPr lang="en-US" altLang="zh-CN" b="1">
                <a:solidFill>
                  <a:srgbClr val="000404"/>
                </a:solidFill>
              </a:rPr>
              <a:t>I/O DEVICE</a:t>
            </a:r>
          </a:p>
        </p:txBody>
      </p:sp>
      <p:sp>
        <p:nvSpPr>
          <p:cNvPr id="85002" name="Rectangle 10"/>
          <p:cNvSpPr>
            <a:spLocks noChangeArrowheads="1"/>
          </p:cNvSpPr>
          <p:nvPr/>
        </p:nvSpPr>
        <p:spPr bwMode="auto">
          <a:xfrm>
            <a:off x="5334000" y="2286000"/>
            <a:ext cx="1676400" cy="121920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85003" name="Text Box 11"/>
          <p:cNvSpPr txBox="1">
            <a:spLocks noChangeArrowheads="1"/>
          </p:cNvSpPr>
          <p:nvPr/>
        </p:nvSpPr>
        <p:spPr bwMode="auto">
          <a:xfrm>
            <a:off x="5410200" y="2667001"/>
            <a:ext cx="1295400" cy="366713"/>
          </a:xfrm>
          <a:prstGeom prst="rect">
            <a:avLst/>
          </a:prstGeom>
          <a:noFill/>
          <a:ln w="9525">
            <a:noFill/>
            <a:miter lim="800000"/>
            <a:headEnd/>
            <a:tailEnd/>
          </a:ln>
          <a:effectLst/>
        </p:spPr>
        <p:txBody>
          <a:bodyPr>
            <a:spAutoFit/>
          </a:bodyPr>
          <a:lstStyle/>
          <a:p>
            <a:pPr>
              <a:spcBef>
                <a:spcPct val="50000"/>
              </a:spcBef>
            </a:pPr>
            <a:r>
              <a:rPr lang="en-US" altLang="zh-CN" b="1">
                <a:solidFill>
                  <a:srgbClr val="000404"/>
                </a:solidFill>
              </a:rPr>
              <a:t>DMA</a:t>
            </a:r>
          </a:p>
        </p:txBody>
      </p:sp>
      <p:sp>
        <p:nvSpPr>
          <p:cNvPr id="85004" name="Line 12"/>
          <p:cNvSpPr>
            <a:spLocks noChangeShapeType="1"/>
          </p:cNvSpPr>
          <p:nvPr/>
        </p:nvSpPr>
        <p:spPr bwMode="auto">
          <a:xfrm>
            <a:off x="7010400" y="2895600"/>
            <a:ext cx="914400" cy="76200"/>
          </a:xfrm>
          <a:prstGeom prst="line">
            <a:avLst/>
          </a:prstGeom>
          <a:noFill/>
          <a:ln w="76200">
            <a:solidFill>
              <a:srgbClr val="FF6600"/>
            </a:solidFill>
            <a:round/>
            <a:headEnd type="triangle" w="med" len="med"/>
            <a:tailEnd type="triangle" w="med" len="med"/>
          </a:ln>
          <a:effectLst/>
        </p:spPr>
        <p:txBody>
          <a:bodyPr/>
          <a:lstStyle/>
          <a:p>
            <a:endParaRPr lang="zh-CN" altLang="en-US"/>
          </a:p>
        </p:txBody>
      </p:sp>
      <p:sp>
        <p:nvSpPr>
          <p:cNvPr id="85005" name="Line 13"/>
          <p:cNvSpPr>
            <a:spLocks noChangeShapeType="1"/>
          </p:cNvSpPr>
          <p:nvPr/>
        </p:nvSpPr>
        <p:spPr bwMode="auto">
          <a:xfrm flipV="1">
            <a:off x="4419600" y="3124200"/>
            <a:ext cx="914400" cy="609600"/>
          </a:xfrm>
          <a:prstGeom prst="line">
            <a:avLst/>
          </a:prstGeom>
          <a:noFill/>
          <a:ln w="76200">
            <a:solidFill>
              <a:srgbClr val="FF6600"/>
            </a:solidFill>
            <a:round/>
            <a:headEnd type="triangle" w="med" len="med"/>
            <a:tailEnd type="triangle" w="med" len="med"/>
          </a:ln>
          <a:effectLst/>
        </p:spPr>
        <p:txBody>
          <a:bodyPr/>
          <a:lstStyle/>
          <a:p>
            <a:endParaRPr lang="zh-CN" altLang="en-US"/>
          </a:p>
        </p:txBody>
      </p:sp>
      <p:sp>
        <p:nvSpPr>
          <p:cNvPr id="85006" name="Line 14"/>
          <p:cNvSpPr>
            <a:spLocks noChangeShapeType="1"/>
          </p:cNvSpPr>
          <p:nvPr/>
        </p:nvSpPr>
        <p:spPr bwMode="auto">
          <a:xfrm>
            <a:off x="3733800" y="1600200"/>
            <a:ext cx="4495800" cy="76200"/>
          </a:xfrm>
          <a:prstGeom prst="line">
            <a:avLst/>
          </a:prstGeom>
          <a:noFill/>
          <a:ln w="28575">
            <a:solidFill>
              <a:schemeClr val="tx1"/>
            </a:solidFill>
            <a:round/>
            <a:headEnd type="triangle" w="med" len="med"/>
            <a:tailEnd/>
          </a:ln>
          <a:effectLst/>
        </p:spPr>
        <p:txBody>
          <a:bodyPr/>
          <a:lstStyle/>
          <a:p>
            <a:endParaRPr lang="zh-CN" altLang="en-US"/>
          </a:p>
        </p:txBody>
      </p:sp>
      <p:sp>
        <p:nvSpPr>
          <p:cNvPr id="85007" name="Line 15"/>
          <p:cNvSpPr>
            <a:spLocks noChangeShapeType="1"/>
          </p:cNvSpPr>
          <p:nvPr/>
        </p:nvSpPr>
        <p:spPr bwMode="auto">
          <a:xfrm>
            <a:off x="8229600" y="1676400"/>
            <a:ext cx="533400" cy="762000"/>
          </a:xfrm>
          <a:prstGeom prst="line">
            <a:avLst/>
          </a:prstGeom>
          <a:noFill/>
          <a:ln w="38100">
            <a:solidFill>
              <a:schemeClr val="tx1"/>
            </a:solidFill>
            <a:round/>
            <a:headEnd/>
            <a:tailEnd type="triangle" w="med" len="med"/>
          </a:ln>
          <a:effectLst/>
        </p:spPr>
        <p:txBody>
          <a:bodyPr/>
          <a:lstStyle/>
          <a:p>
            <a:endParaRPr lang="zh-CN" altLang="en-US"/>
          </a:p>
        </p:txBody>
      </p:sp>
      <p:sp>
        <p:nvSpPr>
          <p:cNvPr id="85008" name="Line 16"/>
          <p:cNvSpPr>
            <a:spLocks noChangeShapeType="1"/>
          </p:cNvSpPr>
          <p:nvPr/>
        </p:nvSpPr>
        <p:spPr bwMode="auto">
          <a:xfrm>
            <a:off x="3124200" y="2286000"/>
            <a:ext cx="609600" cy="1447800"/>
          </a:xfrm>
          <a:prstGeom prst="line">
            <a:avLst/>
          </a:prstGeom>
          <a:noFill/>
          <a:ln w="28575">
            <a:solidFill>
              <a:schemeClr val="tx1"/>
            </a:solidFill>
            <a:round/>
            <a:headEnd type="triangle" w="med" len="med"/>
            <a:tailEnd type="triangle" w="med" len="med"/>
          </a:ln>
          <a:effectLst/>
        </p:spPr>
        <p:txBody>
          <a:bodyPr/>
          <a:lstStyle/>
          <a:p>
            <a:endParaRPr lang="zh-CN" altLang="en-US"/>
          </a:p>
        </p:txBody>
      </p:sp>
      <p:sp>
        <p:nvSpPr>
          <p:cNvPr id="85009" name="Line 17"/>
          <p:cNvSpPr>
            <a:spLocks noChangeShapeType="1"/>
          </p:cNvSpPr>
          <p:nvPr/>
        </p:nvSpPr>
        <p:spPr bwMode="auto">
          <a:xfrm>
            <a:off x="3733800" y="1981200"/>
            <a:ext cx="1600200" cy="609600"/>
          </a:xfrm>
          <a:prstGeom prst="line">
            <a:avLst/>
          </a:prstGeom>
          <a:noFill/>
          <a:ln w="57150">
            <a:solidFill>
              <a:srgbClr val="FFFF00"/>
            </a:solidFill>
            <a:round/>
            <a:headEnd/>
            <a:tailEnd type="triangle" w="med" len="med"/>
          </a:ln>
          <a:effectLst/>
        </p:spPr>
        <p:txBody>
          <a:bodyPr/>
          <a:lstStyle/>
          <a:p>
            <a:endParaRPr lang="zh-CN" altLang="en-US"/>
          </a:p>
        </p:txBody>
      </p:sp>
      <p:sp>
        <p:nvSpPr>
          <p:cNvPr id="85010" name="Line 18"/>
          <p:cNvSpPr>
            <a:spLocks noChangeShapeType="1"/>
          </p:cNvSpPr>
          <p:nvPr/>
        </p:nvSpPr>
        <p:spPr bwMode="auto">
          <a:xfrm>
            <a:off x="6019800" y="4953000"/>
            <a:ext cx="838200" cy="0"/>
          </a:xfrm>
          <a:prstGeom prst="line">
            <a:avLst/>
          </a:prstGeom>
          <a:noFill/>
          <a:ln w="57150">
            <a:solidFill>
              <a:srgbClr val="FFFF00"/>
            </a:solidFill>
            <a:round/>
            <a:headEnd/>
            <a:tailEnd type="triangle" w="med" len="med"/>
          </a:ln>
          <a:effectLst/>
        </p:spPr>
        <p:txBody>
          <a:bodyPr/>
          <a:lstStyle/>
          <a:p>
            <a:endParaRPr lang="zh-CN" altLang="en-US"/>
          </a:p>
        </p:txBody>
      </p:sp>
      <p:sp>
        <p:nvSpPr>
          <p:cNvPr id="85011" name="Text Box 19"/>
          <p:cNvSpPr txBox="1">
            <a:spLocks noChangeArrowheads="1"/>
          </p:cNvSpPr>
          <p:nvPr/>
        </p:nvSpPr>
        <p:spPr bwMode="auto">
          <a:xfrm>
            <a:off x="7010400" y="4724401"/>
            <a:ext cx="3124200" cy="366713"/>
          </a:xfrm>
          <a:prstGeom prst="rect">
            <a:avLst/>
          </a:prstGeom>
          <a:noFill/>
          <a:ln w="9525">
            <a:noFill/>
            <a:miter lim="800000"/>
            <a:headEnd/>
            <a:tailEnd/>
          </a:ln>
          <a:effectLst/>
        </p:spPr>
        <p:txBody>
          <a:bodyPr>
            <a:spAutoFit/>
          </a:bodyPr>
          <a:lstStyle/>
          <a:p>
            <a:pPr>
              <a:spcBef>
                <a:spcPct val="50000"/>
              </a:spcBef>
            </a:pPr>
            <a:r>
              <a:rPr lang="en-US" altLang="zh-CN" b="1">
                <a:solidFill>
                  <a:srgbClr val="000404"/>
                </a:solidFill>
              </a:rPr>
              <a:t>CPU INITIATION DMA</a:t>
            </a:r>
          </a:p>
        </p:txBody>
      </p:sp>
      <p:sp>
        <p:nvSpPr>
          <p:cNvPr id="85012" name="Line 20"/>
          <p:cNvSpPr>
            <a:spLocks noChangeShapeType="1"/>
          </p:cNvSpPr>
          <p:nvPr/>
        </p:nvSpPr>
        <p:spPr bwMode="auto">
          <a:xfrm>
            <a:off x="2514600" y="5486400"/>
            <a:ext cx="914400" cy="0"/>
          </a:xfrm>
          <a:prstGeom prst="line">
            <a:avLst/>
          </a:prstGeom>
          <a:noFill/>
          <a:ln w="9525">
            <a:solidFill>
              <a:schemeClr val="tx1"/>
            </a:solidFill>
            <a:round/>
            <a:headEnd/>
            <a:tailEnd/>
          </a:ln>
          <a:effectLst/>
        </p:spPr>
        <p:txBody>
          <a:bodyPr/>
          <a:lstStyle/>
          <a:p>
            <a:endParaRPr lang="zh-CN" altLang="en-US"/>
          </a:p>
        </p:txBody>
      </p:sp>
      <p:sp>
        <p:nvSpPr>
          <p:cNvPr id="85013" name="Text Box 21"/>
          <p:cNvSpPr txBox="1">
            <a:spLocks noChangeArrowheads="1"/>
          </p:cNvSpPr>
          <p:nvPr/>
        </p:nvSpPr>
        <p:spPr bwMode="auto">
          <a:xfrm>
            <a:off x="3595670" y="5286389"/>
            <a:ext cx="2667000" cy="366713"/>
          </a:xfrm>
          <a:prstGeom prst="rect">
            <a:avLst/>
          </a:prstGeom>
          <a:noFill/>
          <a:ln w="9525">
            <a:noFill/>
            <a:miter lim="800000"/>
            <a:headEnd/>
            <a:tailEnd/>
          </a:ln>
          <a:effectLst/>
        </p:spPr>
        <p:txBody>
          <a:bodyPr>
            <a:spAutoFit/>
          </a:bodyPr>
          <a:lstStyle/>
          <a:p>
            <a:pPr>
              <a:spcBef>
                <a:spcPct val="50000"/>
              </a:spcBef>
            </a:pPr>
            <a:r>
              <a:rPr lang="en-US" altLang="zh-CN" b="1" dirty="0">
                <a:solidFill>
                  <a:srgbClr val="000404"/>
                </a:solidFill>
              </a:rPr>
              <a:t>NO DMA I/O-CPU--M</a:t>
            </a:r>
          </a:p>
        </p:txBody>
      </p:sp>
      <p:sp>
        <p:nvSpPr>
          <p:cNvPr id="85014" name="Line 22"/>
          <p:cNvSpPr>
            <a:spLocks noChangeShapeType="1"/>
          </p:cNvSpPr>
          <p:nvPr/>
        </p:nvSpPr>
        <p:spPr bwMode="auto">
          <a:xfrm>
            <a:off x="2452662" y="6143644"/>
            <a:ext cx="914400" cy="0"/>
          </a:xfrm>
          <a:prstGeom prst="line">
            <a:avLst/>
          </a:prstGeom>
          <a:noFill/>
          <a:ln w="57150">
            <a:solidFill>
              <a:srgbClr val="FF0000"/>
            </a:solidFill>
            <a:round/>
            <a:headEnd/>
            <a:tailEnd/>
          </a:ln>
          <a:effectLst/>
        </p:spPr>
        <p:txBody>
          <a:bodyPr/>
          <a:lstStyle/>
          <a:p>
            <a:endParaRPr lang="zh-CN" altLang="en-US"/>
          </a:p>
        </p:txBody>
      </p:sp>
      <p:sp>
        <p:nvSpPr>
          <p:cNvPr id="85015" name="Text Box 23"/>
          <p:cNvSpPr txBox="1">
            <a:spLocks noChangeArrowheads="1"/>
          </p:cNvSpPr>
          <p:nvPr/>
        </p:nvSpPr>
        <p:spPr bwMode="auto">
          <a:xfrm>
            <a:off x="3581400" y="5929331"/>
            <a:ext cx="7086600" cy="366713"/>
          </a:xfrm>
          <a:prstGeom prst="rect">
            <a:avLst/>
          </a:prstGeom>
          <a:noFill/>
          <a:ln w="9525">
            <a:noFill/>
            <a:miter lim="800000"/>
            <a:headEnd/>
            <a:tailEnd/>
          </a:ln>
          <a:effectLst/>
        </p:spPr>
        <p:txBody>
          <a:bodyPr>
            <a:spAutoFit/>
          </a:bodyPr>
          <a:lstStyle/>
          <a:p>
            <a:pPr>
              <a:spcBef>
                <a:spcPct val="50000"/>
              </a:spcBef>
            </a:pPr>
            <a:r>
              <a:rPr lang="en-US" altLang="zh-CN" b="1" dirty="0">
                <a:solidFill>
                  <a:srgbClr val="000404"/>
                </a:solidFill>
              </a:rPr>
              <a:t> DMA-- I/O---M        I/O DIRECT ACCESS MEMORY</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Steps of DMA transfer</a:t>
            </a:r>
            <a:endParaRPr lang="zh-CN" altLang="en-US" dirty="0"/>
          </a:p>
        </p:txBody>
      </p:sp>
      <p:sp>
        <p:nvSpPr>
          <p:cNvPr id="5"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95696886-2FBF-4E9E-BD0C-3C266AE0D0FE}" type="slidenum">
              <a:rPr lang="en-US" altLang="zh-CN"/>
              <a:pPr>
                <a:defRPr/>
              </a:pPr>
              <a:t>83</a:t>
            </a:fld>
            <a:endParaRPr lang="en-US" altLang="zh-CN"/>
          </a:p>
        </p:txBody>
      </p:sp>
      <p:sp>
        <p:nvSpPr>
          <p:cNvPr id="86019" name="Rectangle 4"/>
          <p:cNvSpPr>
            <a:spLocks noRot="1" noChangeArrowheads="1"/>
          </p:cNvSpPr>
          <p:nvPr/>
        </p:nvSpPr>
        <p:spPr bwMode="auto">
          <a:xfrm>
            <a:off x="1952596" y="1214422"/>
            <a:ext cx="8358246" cy="4738700"/>
          </a:xfrm>
          <a:prstGeom prst="rect">
            <a:avLst/>
          </a:prstGeom>
          <a:noFill/>
          <a:ln w="9525">
            <a:noFill/>
            <a:miter lim="800000"/>
            <a:headEnd/>
            <a:tailEnd/>
          </a:ln>
          <a:effectLst/>
        </p:spPr>
        <p:txBody>
          <a:bodyPr/>
          <a:lstStyle/>
          <a:p>
            <a:pPr marL="342900" indent="-342900">
              <a:spcBef>
                <a:spcPct val="20000"/>
              </a:spcBef>
              <a:buClr>
                <a:schemeClr val="hlink"/>
              </a:buClr>
              <a:buSzPct val="75000"/>
              <a:buFont typeface="Wingdings" pitchFamily="2" charset="2"/>
              <a:buChar char="Ø"/>
            </a:pPr>
            <a:r>
              <a:rPr lang="en-US" altLang="zh-CN" sz="2400" dirty="0">
                <a:solidFill>
                  <a:srgbClr val="0000FF"/>
                </a:solidFill>
              </a:rPr>
              <a:t>The processor </a:t>
            </a:r>
            <a:r>
              <a:rPr lang="en-US" altLang="zh-CN" sz="2400" dirty="0">
                <a:solidFill>
                  <a:srgbClr val="FF3300"/>
                </a:solidFill>
              </a:rPr>
              <a:t>sets up</a:t>
            </a:r>
            <a:r>
              <a:rPr lang="en-US" altLang="zh-CN" sz="2400" dirty="0"/>
              <a:t> the DMA by supplying some  information, including the </a:t>
            </a:r>
            <a:r>
              <a:rPr lang="en-US" altLang="zh-CN" sz="2400" b="1" i="1" dirty="0">
                <a:solidFill>
                  <a:srgbClr val="FF3300"/>
                </a:solidFill>
                <a:latin typeface="Times New Roman" pitchFamily="18" charset="0"/>
              </a:rPr>
              <a:t>identity </a:t>
            </a:r>
            <a:r>
              <a:rPr lang="en-US" altLang="zh-CN" sz="2400" b="1" i="1" dirty="0">
                <a:latin typeface="Times New Roman" pitchFamily="18" charset="0"/>
              </a:rPr>
              <a:t>of the device</a:t>
            </a:r>
            <a:r>
              <a:rPr lang="en-US" altLang="zh-CN" sz="2400" dirty="0"/>
              <a:t>, </a:t>
            </a:r>
            <a:r>
              <a:rPr lang="en-US" altLang="zh-CN" sz="2400" b="1" i="1" dirty="0">
                <a:latin typeface="Times New Roman" pitchFamily="18" charset="0"/>
              </a:rPr>
              <a:t>the  </a:t>
            </a:r>
            <a:r>
              <a:rPr lang="en-US" altLang="zh-CN" sz="2400" b="1" i="1" dirty="0">
                <a:solidFill>
                  <a:srgbClr val="FF3300"/>
                </a:solidFill>
                <a:latin typeface="Times New Roman" pitchFamily="18" charset="0"/>
              </a:rPr>
              <a:t>operation</a:t>
            </a:r>
            <a:r>
              <a:rPr lang="en-US" altLang="zh-CN" sz="2400" dirty="0"/>
              <a:t>, </a:t>
            </a:r>
            <a:r>
              <a:rPr lang="en-US" altLang="zh-CN" sz="2400" b="1" i="1" dirty="0">
                <a:latin typeface="Times New Roman" pitchFamily="18" charset="0"/>
              </a:rPr>
              <a:t>the memory address that is the </a:t>
            </a:r>
            <a:r>
              <a:rPr lang="en-US" altLang="zh-CN" sz="2400" b="1" i="1" dirty="0">
                <a:solidFill>
                  <a:srgbClr val="FF3300"/>
                </a:solidFill>
                <a:latin typeface="Times New Roman" pitchFamily="18" charset="0"/>
              </a:rPr>
              <a:t>sourc</a:t>
            </a:r>
            <a:r>
              <a:rPr lang="en-US" altLang="zh-CN" sz="2400" b="1" i="1" dirty="0">
                <a:solidFill>
                  <a:srgbClr val="FF0000"/>
                </a:solidFill>
                <a:latin typeface="Times New Roman" pitchFamily="18" charset="0"/>
              </a:rPr>
              <a:t>e</a:t>
            </a:r>
            <a:r>
              <a:rPr lang="en-US" altLang="zh-CN" sz="2400" b="1" i="1" dirty="0">
                <a:latin typeface="Times New Roman" pitchFamily="18" charset="0"/>
              </a:rPr>
              <a:t> or  </a:t>
            </a:r>
            <a:r>
              <a:rPr lang="en-US" altLang="zh-CN" sz="2400" b="1" i="1" dirty="0">
                <a:solidFill>
                  <a:srgbClr val="FF3300"/>
                </a:solidFill>
                <a:latin typeface="Times New Roman" pitchFamily="18" charset="0"/>
              </a:rPr>
              <a:t>destination</a:t>
            </a:r>
            <a:r>
              <a:rPr lang="en-US" altLang="zh-CN" sz="2400" b="1" i="1" dirty="0">
                <a:latin typeface="Times New Roman" pitchFamily="18" charset="0"/>
              </a:rPr>
              <a:t> of the data to be transferred</a:t>
            </a:r>
            <a:r>
              <a:rPr lang="en-US" altLang="zh-CN" sz="2400" dirty="0"/>
              <a:t>, and </a:t>
            </a:r>
            <a:r>
              <a:rPr lang="en-US" altLang="zh-CN" sz="2400" b="1" i="1" dirty="0">
                <a:latin typeface="Times New Roman" pitchFamily="18" charset="0"/>
              </a:rPr>
              <a:t>the </a:t>
            </a:r>
            <a:r>
              <a:rPr lang="en-US" altLang="zh-CN" sz="2400" b="1" i="1" dirty="0">
                <a:solidFill>
                  <a:srgbClr val="FF3300"/>
                </a:solidFill>
                <a:latin typeface="Times New Roman" pitchFamily="18" charset="0"/>
              </a:rPr>
              <a:t>number of</a:t>
            </a:r>
            <a:r>
              <a:rPr lang="en-US" altLang="zh-CN" sz="2400" b="1" i="1" dirty="0">
                <a:latin typeface="Times New Roman" pitchFamily="18" charset="0"/>
              </a:rPr>
              <a:t> bytes to transfer</a:t>
            </a:r>
            <a:r>
              <a:rPr lang="en-US" altLang="zh-CN" sz="2400" dirty="0"/>
              <a:t>. </a:t>
            </a:r>
          </a:p>
          <a:p>
            <a:pPr marL="285750" indent="-285750">
              <a:spcBef>
                <a:spcPct val="20000"/>
              </a:spcBef>
              <a:buClr>
                <a:schemeClr val="accent2"/>
              </a:buClr>
              <a:buSzPct val="85000"/>
              <a:buFont typeface="Wingdings" pitchFamily="2" charset="2"/>
              <a:buChar char="Ø"/>
            </a:pPr>
            <a:r>
              <a:rPr lang="en-US" altLang="zh-CN" sz="2400" dirty="0">
                <a:solidFill>
                  <a:srgbClr val="0000FF"/>
                </a:solidFill>
              </a:rPr>
              <a:t> The DMA </a:t>
            </a:r>
            <a:r>
              <a:rPr lang="en-US" altLang="zh-CN" sz="2400" dirty="0">
                <a:solidFill>
                  <a:srgbClr val="FF3300"/>
                </a:solidFill>
              </a:rPr>
              <a:t>starts</a:t>
            </a:r>
            <a:r>
              <a:rPr lang="en-US" altLang="zh-CN" sz="2400" dirty="0"/>
              <a:t> the </a:t>
            </a:r>
            <a:r>
              <a:rPr lang="en-US" altLang="zh-CN" sz="2400" dirty="0">
                <a:solidFill>
                  <a:srgbClr val="FF3300"/>
                </a:solidFill>
              </a:rPr>
              <a:t>operation</a:t>
            </a:r>
            <a:r>
              <a:rPr lang="en-US" altLang="zh-CN" sz="2400" dirty="0"/>
              <a:t> on the device and arbitrates for the </a:t>
            </a:r>
            <a:r>
              <a:rPr lang="en-US" altLang="zh-CN" sz="2400" dirty="0">
                <a:solidFill>
                  <a:srgbClr val="FF3300"/>
                </a:solidFill>
              </a:rPr>
              <a:t>bus</a:t>
            </a:r>
            <a:r>
              <a:rPr lang="en-US" altLang="zh-CN" sz="2400" dirty="0"/>
              <a:t>. If the request requires more than one transfer on the bus, the DMA unit generates the next memory  address and initiates the next transfer.</a:t>
            </a:r>
          </a:p>
          <a:p>
            <a:pPr marL="285750" indent="-285750">
              <a:spcBef>
                <a:spcPct val="20000"/>
              </a:spcBef>
              <a:buClr>
                <a:schemeClr val="accent2"/>
              </a:buClr>
              <a:buSzPct val="85000"/>
              <a:buFont typeface="Wingdings" pitchFamily="2" charset="2"/>
              <a:buChar char="Ø"/>
            </a:pPr>
            <a:r>
              <a:rPr lang="en-US" altLang="zh-CN" sz="2400" dirty="0"/>
              <a:t>Once the DMA transfer is complete, </a:t>
            </a:r>
            <a:r>
              <a:rPr lang="en-US" altLang="zh-CN" sz="2400" dirty="0">
                <a:solidFill>
                  <a:srgbClr val="0000FF"/>
                </a:solidFill>
              </a:rPr>
              <a:t>the controller </a:t>
            </a:r>
            <a:r>
              <a:rPr lang="en-US" altLang="zh-CN" sz="2400" dirty="0">
                <a:solidFill>
                  <a:srgbClr val="FF3300"/>
                </a:solidFill>
              </a:rPr>
              <a:t>interrupts</a:t>
            </a:r>
            <a:r>
              <a:rPr lang="en-US" altLang="zh-CN" sz="2400" dirty="0"/>
              <a:t> the processor, which then examines whether errors occur.</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Rot="1" noChangeArrowheads="1"/>
          </p:cNvSpPr>
          <p:nvPr>
            <p:ph type="title"/>
          </p:nvPr>
        </p:nvSpPr>
        <p:spPr>
          <a:xfrm>
            <a:off x="4238612" y="0"/>
            <a:ext cx="6429388" cy="1643050"/>
          </a:xfrm>
        </p:spPr>
        <p:txBody>
          <a:bodyPr/>
          <a:lstStyle/>
          <a:p>
            <a:pPr algn="l" eaLnBrk="1" hangingPunct="1">
              <a:defRPr/>
            </a:pPr>
            <a:r>
              <a:rPr lang="en-US" altLang="zh-CN" sz="2800" dirty="0">
                <a:solidFill>
                  <a:srgbClr val="00B0F0"/>
                </a:solidFill>
                <a:latin typeface="Comic Sans MS" pitchFamily="66" charset="0"/>
              </a:rPr>
              <a:t>6.7 I/O Performance Measures:</a:t>
            </a:r>
            <a:br>
              <a:rPr lang="en-US" altLang="zh-CN" sz="2800" dirty="0">
                <a:solidFill>
                  <a:srgbClr val="00B0F0"/>
                </a:solidFill>
                <a:latin typeface="Comic Sans MS" pitchFamily="66" charset="0"/>
              </a:rPr>
            </a:br>
            <a:r>
              <a:rPr lang="en-US" altLang="zh-CN" sz="2800" dirty="0">
                <a:solidFill>
                  <a:srgbClr val="00B0F0"/>
                </a:solidFill>
                <a:latin typeface="Comic Sans MS" pitchFamily="66" charset="0"/>
              </a:rPr>
              <a:t>Examples for Disk and File Systems</a:t>
            </a:r>
          </a:p>
        </p:txBody>
      </p:sp>
      <p:sp>
        <p:nvSpPr>
          <p:cNvPr id="107523" name="Rectangle 3"/>
          <p:cNvSpPr>
            <a:spLocks noGrp="1" noRot="1" noChangeArrowheads="1"/>
          </p:cNvSpPr>
          <p:nvPr>
            <p:ph idx="1"/>
          </p:nvPr>
        </p:nvSpPr>
        <p:spPr>
          <a:xfrm>
            <a:off x="2024034" y="1643051"/>
            <a:ext cx="8229600" cy="4197361"/>
          </a:xfrm>
        </p:spPr>
        <p:txBody>
          <a:bodyPr/>
          <a:lstStyle/>
          <a:p>
            <a:pPr eaLnBrk="1" hangingPunct="1"/>
            <a:r>
              <a:rPr lang="en-US" altLang="zh-CN" dirty="0" smtClean="0"/>
              <a:t>Supercomputer I/O Benchmarks</a:t>
            </a:r>
          </a:p>
          <a:p>
            <a:pPr eaLnBrk="1" hangingPunct="1"/>
            <a:r>
              <a:rPr lang="en-US" altLang="zh-CN" dirty="0" smtClean="0"/>
              <a:t> Transaction Processing I/O Benchmarks</a:t>
            </a:r>
          </a:p>
          <a:p>
            <a:pPr lvl="1" eaLnBrk="1" hangingPunct="1"/>
            <a:r>
              <a:rPr lang="en-US" altLang="zh-CN" sz="3200" dirty="0"/>
              <a:t> </a:t>
            </a:r>
            <a:r>
              <a:rPr lang="en-US" altLang="zh-CN" dirty="0" smtClean="0">
                <a:solidFill>
                  <a:schemeClr val="hlink"/>
                </a:solidFill>
              </a:rPr>
              <a:t>I/O rate</a:t>
            </a:r>
            <a:r>
              <a:rPr lang="en-US" altLang="zh-CN" dirty="0" smtClean="0"/>
              <a:t>: the number of disk access per second, as opposed to </a:t>
            </a:r>
            <a:r>
              <a:rPr lang="en-US" altLang="zh-CN" dirty="0" smtClean="0">
                <a:solidFill>
                  <a:schemeClr val="hlink"/>
                </a:solidFill>
              </a:rPr>
              <a:t>data rate</a:t>
            </a:r>
            <a:r>
              <a:rPr lang="en-US" altLang="zh-CN" dirty="0" smtClean="0"/>
              <a:t>.</a:t>
            </a:r>
            <a:endParaRPr lang="en-US" altLang="zh-CN" sz="3200" dirty="0"/>
          </a:p>
          <a:p>
            <a:pPr eaLnBrk="1" hangingPunct="1"/>
            <a:r>
              <a:rPr lang="en-US" altLang="zh-CN" sz="3600" dirty="0"/>
              <a:t> </a:t>
            </a:r>
            <a:r>
              <a:rPr lang="en-US" altLang="zh-CN" dirty="0" smtClean="0"/>
              <a:t>File System I/O Benchmarks</a:t>
            </a:r>
          </a:p>
          <a:p>
            <a:pPr lvl="1" eaLnBrk="1" hangingPunct="1"/>
            <a:r>
              <a:rPr lang="en-US" altLang="zh-CN" sz="3200" dirty="0"/>
              <a:t> </a:t>
            </a:r>
            <a:r>
              <a:rPr lang="en-US" altLang="zh-CN" dirty="0" err="1" smtClean="0"/>
              <a:t>MakeDir</a:t>
            </a:r>
            <a:r>
              <a:rPr lang="en-US" altLang="zh-CN" dirty="0" smtClean="0"/>
              <a:t>, Copy, </a:t>
            </a:r>
            <a:r>
              <a:rPr lang="en-US" altLang="zh-CN" dirty="0" err="1" smtClean="0"/>
              <a:t>ScanDir</a:t>
            </a:r>
            <a:r>
              <a:rPr lang="en-US" altLang="zh-CN" dirty="0" smtClean="0"/>
              <a:t>, </a:t>
            </a:r>
            <a:r>
              <a:rPr lang="en-US" altLang="zh-CN" dirty="0" err="1" smtClean="0"/>
              <a:t>ReadAll</a:t>
            </a:r>
            <a:r>
              <a:rPr lang="en-US" altLang="zh-CN" dirty="0" smtClean="0"/>
              <a:t>, Make</a:t>
            </a:r>
          </a:p>
        </p:txBody>
      </p:sp>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0D17BDAF-926D-45BE-A3D9-01CFE8168241}" type="slidenum">
              <a:rPr lang="en-US" altLang="zh-CN"/>
              <a:pPr>
                <a:defRPr/>
              </a:pPr>
              <a:t>84</a:t>
            </a:fld>
            <a:endParaRPr lang="en-US" altLang="zh-CN"/>
          </a:p>
        </p:txBody>
      </p:sp>
    </p:spTree>
  </p:cSld>
  <p:clrMapOvr>
    <a:masterClrMapping/>
  </p:clrMapOvr>
  <p:transition spd="med">
    <p:random/>
    <p:sndAc>
      <p:stSnd>
        <p:snd r:embed="rId3" name="chimes.wav"/>
      </p:stSnd>
    </p:sndAc>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rrowheads="1"/>
          </p:cNvSpPr>
          <p:nvPr>
            <p:ph idx="1"/>
          </p:nvPr>
        </p:nvSpPr>
        <p:spPr>
          <a:xfrm>
            <a:off x="1954212" y="214290"/>
            <a:ext cx="8713788" cy="3384550"/>
          </a:xfrm>
        </p:spPr>
        <p:txBody>
          <a:bodyPr/>
          <a:lstStyle/>
          <a:p>
            <a:pPr eaLnBrk="1" hangingPunct="1">
              <a:buFont typeface="Wingdings" pitchFamily="2" charset="2"/>
              <a:buNone/>
            </a:pPr>
            <a:r>
              <a:rPr lang="en-US" altLang="zh-CN" sz="2800" dirty="0"/>
              <a:t>                            </a:t>
            </a:r>
            <a:r>
              <a:rPr lang="en-US" altLang="zh-CN" sz="2800" b="1" dirty="0">
                <a:solidFill>
                  <a:srgbClr val="00B0F0"/>
                </a:solidFill>
                <a:latin typeface="Comic Sans MS" pitchFamily="66" charset="0"/>
              </a:rPr>
              <a:t>Performance analysis of                                           </a:t>
            </a:r>
          </a:p>
          <a:p>
            <a:pPr eaLnBrk="1" hangingPunct="1">
              <a:buFont typeface="Wingdings" pitchFamily="2" charset="2"/>
              <a:buNone/>
            </a:pPr>
            <a:r>
              <a:rPr lang="en-US" altLang="zh-CN" sz="2800" b="1" dirty="0">
                <a:solidFill>
                  <a:srgbClr val="00B0F0"/>
                </a:solidFill>
                <a:latin typeface="Comic Sans MS" pitchFamily="66" charset="0"/>
              </a:rPr>
              <a:t>              Synchronous vs. Asynchronous buses</a:t>
            </a:r>
          </a:p>
          <a:p>
            <a:pPr eaLnBrk="1" hangingPunct="1">
              <a:buFont typeface="Wingdings" pitchFamily="2" charset="2"/>
              <a:buNone/>
            </a:pPr>
            <a:r>
              <a:rPr lang="en-US" altLang="zh-CN" sz="1800" b="1" dirty="0">
                <a:solidFill>
                  <a:schemeClr val="hlink"/>
                </a:solidFill>
              </a:rPr>
              <a:t>      Assume: </a:t>
            </a:r>
            <a:r>
              <a:rPr lang="en-US" altLang="zh-CN" sz="1800" b="1" dirty="0">
                <a:solidFill>
                  <a:srgbClr val="000404"/>
                </a:solidFill>
              </a:rPr>
              <a:t>The synchronous bus has a clock cycle time of 50 ns, and each  </a:t>
            </a:r>
          </a:p>
          <a:p>
            <a:pPr eaLnBrk="1" hangingPunct="1">
              <a:buFont typeface="Wingdings" pitchFamily="2" charset="2"/>
              <a:buNone/>
            </a:pPr>
            <a:r>
              <a:rPr lang="en-US" altLang="zh-CN" sz="1800" b="1" dirty="0">
                <a:solidFill>
                  <a:srgbClr val="000404"/>
                </a:solidFill>
              </a:rPr>
              <a:t>                        bus transmission takes 1 clock cycle .</a:t>
            </a:r>
          </a:p>
          <a:p>
            <a:pPr eaLnBrk="1" hangingPunct="1">
              <a:buFont typeface="Wingdings" pitchFamily="2" charset="2"/>
              <a:buNone/>
            </a:pPr>
            <a:r>
              <a:rPr lang="en-US" altLang="zh-CN" sz="1800" b="1" dirty="0">
                <a:solidFill>
                  <a:srgbClr val="000404"/>
                </a:solidFill>
              </a:rPr>
              <a:t>		        The asynchronous bus requires 40 ns per handshake. </a:t>
            </a:r>
          </a:p>
          <a:p>
            <a:pPr eaLnBrk="1" hangingPunct="1">
              <a:buFont typeface="Wingdings" pitchFamily="2" charset="2"/>
              <a:buNone/>
            </a:pPr>
            <a:r>
              <a:rPr lang="en-US" altLang="zh-CN" sz="1800" b="1" dirty="0">
                <a:solidFill>
                  <a:srgbClr val="000404"/>
                </a:solidFill>
              </a:rPr>
              <a:t>		        The data portion of both buses is  32 bits wide.</a:t>
            </a:r>
          </a:p>
          <a:p>
            <a:pPr eaLnBrk="1" hangingPunct="1">
              <a:buFont typeface="Wingdings" pitchFamily="2" charset="2"/>
              <a:buNone/>
            </a:pPr>
            <a:r>
              <a:rPr lang="en-US" altLang="zh-CN" sz="1800" b="1" dirty="0">
                <a:solidFill>
                  <a:srgbClr val="000404"/>
                </a:solidFill>
              </a:rPr>
              <a:t>	</a:t>
            </a:r>
            <a:r>
              <a:rPr lang="en-US" altLang="zh-CN" sz="1800" b="1" dirty="0">
                <a:solidFill>
                  <a:schemeClr val="hlink"/>
                </a:solidFill>
              </a:rPr>
              <a:t>Question:</a:t>
            </a:r>
            <a:r>
              <a:rPr lang="en-US" altLang="zh-CN" sz="1800" b="1" dirty="0">
                <a:solidFill>
                  <a:srgbClr val="000404"/>
                </a:solidFill>
              </a:rPr>
              <a:t> Find the </a:t>
            </a:r>
            <a:r>
              <a:rPr lang="en-US" altLang="zh-CN" sz="1800" b="1" dirty="0">
                <a:solidFill>
                  <a:srgbClr val="000808"/>
                </a:solidFill>
              </a:rPr>
              <a:t>bandwidth for each bus when reading one word from a 	         200-ns memory.</a:t>
            </a:r>
            <a:endParaRPr lang="en-US" altLang="zh-CN" sz="1800" dirty="0"/>
          </a:p>
        </p:txBody>
      </p:sp>
      <p:sp>
        <p:nvSpPr>
          <p:cNvPr id="7"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64490E69-C9AC-471F-961B-EB108FC68907}" type="slidenum">
              <a:rPr lang="en-US" altLang="zh-CN"/>
              <a:pPr>
                <a:defRPr/>
              </a:pPr>
              <a:t>85</a:t>
            </a:fld>
            <a:endParaRPr lang="en-US" altLang="zh-CN"/>
          </a:p>
        </p:txBody>
      </p:sp>
      <p:sp>
        <p:nvSpPr>
          <p:cNvPr id="199683" name="Rectangle 3"/>
          <p:cNvSpPr>
            <a:spLocks noRot="1" noChangeArrowheads="1"/>
          </p:cNvSpPr>
          <p:nvPr/>
        </p:nvSpPr>
        <p:spPr bwMode="auto">
          <a:xfrm>
            <a:off x="3167043" y="3214687"/>
            <a:ext cx="7777163" cy="2952749"/>
          </a:xfrm>
          <a:prstGeom prst="rect">
            <a:avLst/>
          </a:prstGeom>
          <a:noFill/>
          <a:ln w="9525">
            <a:noFill/>
            <a:miter lim="800000"/>
            <a:headEnd/>
            <a:tailEnd/>
          </a:ln>
          <a:effectLst/>
        </p:spPr>
        <p:txBody>
          <a:bodyPr/>
          <a:lstStyle/>
          <a:p>
            <a:pPr marL="742950" lvl="1" indent="-285750">
              <a:spcBef>
                <a:spcPct val="20000"/>
              </a:spcBef>
              <a:buClr>
                <a:schemeClr val="accent2"/>
              </a:buClr>
              <a:buSzPct val="85000"/>
              <a:buFont typeface="Wingdings" pitchFamily="2" charset="2"/>
              <a:buChar char=""/>
            </a:pPr>
            <a:r>
              <a:rPr lang="en-US" altLang="zh-CN" sz="2800" dirty="0">
                <a:solidFill>
                  <a:srgbClr val="0000FF"/>
                </a:solidFill>
              </a:rPr>
              <a:t> </a:t>
            </a:r>
            <a:r>
              <a:rPr lang="en-US" altLang="zh-CN" sz="2000" b="1" i="1" dirty="0">
                <a:solidFill>
                  <a:srgbClr val="0000FF"/>
                </a:solidFill>
                <a:latin typeface="Comic Sans MS" pitchFamily="66" charset="0"/>
              </a:rPr>
              <a:t>synchronous bus:</a:t>
            </a:r>
          </a:p>
          <a:p>
            <a:pPr marL="742950" lvl="1" indent="-285750">
              <a:spcBef>
                <a:spcPct val="20000"/>
              </a:spcBef>
              <a:buClr>
                <a:schemeClr val="accent2"/>
              </a:buClr>
              <a:buSzPct val="85000"/>
            </a:pPr>
            <a:r>
              <a:rPr lang="en-US" altLang="zh-CN" b="1" dirty="0">
                <a:solidFill>
                  <a:srgbClr val="000404"/>
                </a:solidFill>
              </a:rPr>
              <a:t>      the bus cycles is 50 ns. The steps and times required for the</a:t>
            </a:r>
          </a:p>
          <a:p>
            <a:pPr marL="742950" lvl="1" indent="-285750">
              <a:spcBef>
                <a:spcPct val="20000"/>
              </a:spcBef>
              <a:buClr>
                <a:schemeClr val="accent2"/>
              </a:buClr>
              <a:buSzPct val="85000"/>
            </a:pPr>
            <a:r>
              <a:rPr lang="en-US" altLang="zh-CN" b="1" dirty="0">
                <a:solidFill>
                  <a:srgbClr val="000404"/>
                </a:solidFill>
              </a:rPr>
              <a:t>      synchronous bus are follows:</a:t>
            </a:r>
          </a:p>
          <a:p>
            <a:pPr marL="742950" lvl="1" indent="-285750">
              <a:spcBef>
                <a:spcPct val="20000"/>
              </a:spcBef>
              <a:buClr>
                <a:schemeClr val="accent2"/>
              </a:buClr>
              <a:buSzPct val="85000"/>
            </a:pPr>
            <a:r>
              <a:rPr lang="en-US" altLang="zh-CN" b="1" dirty="0">
                <a:solidFill>
                  <a:srgbClr val="000404"/>
                </a:solidFill>
              </a:rPr>
              <a:t>            </a:t>
            </a:r>
            <a:r>
              <a:rPr lang="en-US" altLang="zh-CN" b="1" dirty="0">
                <a:solidFill>
                  <a:srgbClr val="000404"/>
                </a:solidFill>
                <a:latin typeface="Times New Roman" pitchFamily="18" charset="0"/>
              </a:rPr>
              <a:t>1. </a:t>
            </a:r>
            <a:r>
              <a:rPr lang="en-US" altLang="zh-CN" b="1" i="1" dirty="0">
                <a:solidFill>
                  <a:srgbClr val="000404"/>
                </a:solidFill>
                <a:latin typeface="Times New Roman" pitchFamily="18" charset="0"/>
              </a:rPr>
              <a:t>Send the address to memory : </a:t>
            </a:r>
            <a:r>
              <a:rPr lang="en-US" altLang="zh-CN" b="1" i="1" dirty="0" err="1">
                <a:solidFill>
                  <a:srgbClr val="000404"/>
                </a:solidFill>
                <a:latin typeface="Times New Roman" pitchFamily="18" charset="0"/>
              </a:rPr>
              <a:t>50ns</a:t>
            </a:r>
            <a:r>
              <a:rPr lang="en-US" altLang="zh-CN" b="1" i="1" dirty="0">
                <a:solidFill>
                  <a:srgbClr val="000404"/>
                </a:solidFill>
                <a:latin typeface="Times New Roman" pitchFamily="18" charset="0"/>
              </a:rPr>
              <a:t>  </a:t>
            </a:r>
          </a:p>
          <a:p>
            <a:pPr marL="742950" lvl="1" indent="-285750">
              <a:spcBef>
                <a:spcPct val="20000"/>
              </a:spcBef>
              <a:buClr>
                <a:schemeClr val="accent2"/>
              </a:buClr>
              <a:buSzPct val="85000"/>
            </a:pPr>
            <a:r>
              <a:rPr lang="en-US" altLang="zh-CN" b="1" i="1" dirty="0">
                <a:solidFill>
                  <a:srgbClr val="000404"/>
                </a:solidFill>
                <a:latin typeface="Times New Roman" pitchFamily="18" charset="0"/>
              </a:rPr>
              <a:t>           </a:t>
            </a:r>
            <a:r>
              <a:rPr lang="en-US" altLang="zh-CN" b="1" i="1" dirty="0" smtClean="0">
                <a:solidFill>
                  <a:srgbClr val="000404"/>
                </a:solidFill>
                <a:latin typeface="Times New Roman" pitchFamily="18" charset="0"/>
              </a:rPr>
              <a:t>  </a:t>
            </a:r>
            <a:r>
              <a:rPr lang="en-US" altLang="zh-CN" b="1" i="1" dirty="0">
                <a:solidFill>
                  <a:srgbClr val="000404"/>
                </a:solidFill>
                <a:latin typeface="Times New Roman" pitchFamily="18" charset="0"/>
              </a:rPr>
              <a:t>2. Read the memory : </a:t>
            </a:r>
            <a:r>
              <a:rPr lang="en-US" altLang="zh-CN" b="1" i="1" dirty="0" err="1">
                <a:solidFill>
                  <a:srgbClr val="000404"/>
                </a:solidFill>
                <a:latin typeface="Times New Roman" pitchFamily="18" charset="0"/>
              </a:rPr>
              <a:t>200ns</a:t>
            </a:r>
            <a:endParaRPr lang="en-US" altLang="zh-CN" b="1" i="1" dirty="0">
              <a:solidFill>
                <a:srgbClr val="000404"/>
              </a:solidFill>
              <a:latin typeface="Times New Roman" pitchFamily="18" charset="0"/>
            </a:endParaRPr>
          </a:p>
          <a:p>
            <a:pPr marL="742950" lvl="1" indent="-285750">
              <a:spcBef>
                <a:spcPct val="20000"/>
              </a:spcBef>
              <a:buClr>
                <a:schemeClr val="accent2"/>
              </a:buClr>
              <a:buSzPct val="85000"/>
            </a:pPr>
            <a:r>
              <a:rPr lang="en-US" altLang="zh-CN" b="1" i="1" dirty="0">
                <a:solidFill>
                  <a:srgbClr val="000404"/>
                </a:solidFill>
                <a:latin typeface="Times New Roman" pitchFamily="18" charset="0"/>
              </a:rPr>
              <a:t>           </a:t>
            </a:r>
            <a:r>
              <a:rPr lang="en-US" altLang="zh-CN" b="1" i="1" dirty="0" smtClean="0">
                <a:solidFill>
                  <a:srgbClr val="000404"/>
                </a:solidFill>
                <a:latin typeface="Times New Roman" pitchFamily="18" charset="0"/>
              </a:rPr>
              <a:t>  </a:t>
            </a:r>
            <a:r>
              <a:rPr lang="en-US" altLang="zh-CN" b="1" i="1" dirty="0">
                <a:solidFill>
                  <a:srgbClr val="000404"/>
                </a:solidFill>
                <a:latin typeface="Times New Roman" pitchFamily="18" charset="0"/>
              </a:rPr>
              <a:t>3. Send the data to the device : </a:t>
            </a:r>
            <a:r>
              <a:rPr lang="en-US" altLang="zh-CN" b="1" i="1" dirty="0" err="1">
                <a:solidFill>
                  <a:srgbClr val="000404"/>
                </a:solidFill>
                <a:latin typeface="Times New Roman" pitchFamily="18" charset="0"/>
              </a:rPr>
              <a:t>50ns</a:t>
            </a:r>
            <a:endParaRPr lang="en-US" altLang="zh-CN" b="1" i="1" dirty="0">
              <a:solidFill>
                <a:srgbClr val="000404"/>
              </a:solidFill>
              <a:latin typeface="Times New Roman" pitchFamily="18" charset="0"/>
            </a:endParaRPr>
          </a:p>
          <a:p>
            <a:pPr marL="742950" lvl="1" indent="-285750">
              <a:spcBef>
                <a:spcPct val="20000"/>
              </a:spcBef>
              <a:buClr>
                <a:schemeClr val="accent2"/>
              </a:buClr>
              <a:buSzPct val="85000"/>
            </a:pPr>
            <a:r>
              <a:rPr lang="en-US" altLang="zh-CN" b="1" dirty="0">
                <a:solidFill>
                  <a:srgbClr val="000404"/>
                </a:solidFill>
              </a:rPr>
              <a:t>      Thus, the total time is 300 ns. So,</a:t>
            </a:r>
          </a:p>
          <a:p>
            <a:pPr marL="742950" lvl="1" indent="-285750">
              <a:spcBef>
                <a:spcPct val="20000"/>
              </a:spcBef>
              <a:buClr>
                <a:schemeClr val="accent2"/>
              </a:buClr>
              <a:buSzPct val="85000"/>
            </a:pPr>
            <a:r>
              <a:rPr lang="en-US" altLang="zh-CN" b="1" dirty="0">
                <a:solidFill>
                  <a:srgbClr val="000404"/>
                </a:solidFill>
              </a:rPr>
              <a:t>      </a:t>
            </a:r>
            <a:r>
              <a:rPr lang="en-US" altLang="zh-CN" b="1" i="1" dirty="0">
                <a:solidFill>
                  <a:srgbClr val="000404"/>
                </a:solidFill>
                <a:latin typeface="Times New Roman" pitchFamily="18" charset="0"/>
              </a:rPr>
              <a:t>the bandwidth = </a:t>
            </a:r>
            <a:r>
              <a:rPr lang="en-US" altLang="zh-CN" b="1" i="1" dirty="0" err="1">
                <a:solidFill>
                  <a:srgbClr val="000404"/>
                </a:solidFill>
                <a:latin typeface="Times New Roman" pitchFamily="18" charset="0"/>
              </a:rPr>
              <a:t>4bytes</a:t>
            </a:r>
            <a:r>
              <a:rPr lang="en-US" altLang="zh-CN" b="1" i="1" dirty="0">
                <a:solidFill>
                  <a:srgbClr val="000404"/>
                </a:solidFill>
                <a:latin typeface="Times New Roman" pitchFamily="18" charset="0"/>
              </a:rPr>
              <a:t>/</a:t>
            </a:r>
            <a:r>
              <a:rPr lang="en-US" altLang="zh-CN" b="1" i="1" dirty="0" err="1">
                <a:solidFill>
                  <a:srgbClr val="000404"/>
                </a:solidFill>
                <a:latin typeface="Times New Roman" pitchFamily="18" charset="0"/>
              </a:rPr>
              <a:t>300ns</a:t>
            </a:r>
            <a:r>
              <a:rPr lang="en-US" altLang="zh-CN" b="1" i="1" dirty="0">
                <a:solidFill>
                  <a:srgbClr val="000404"/>
                </a:solidFill>
                <a:latin typeface="Times New Roman" pitchFamily="18" charset="0"/>
              </a:rPr>
              <a:t> = </a:t>
            </a:r>
            <a:r>
              <a:rPr lang="en-US" altLang="zh-CN" b="1" i="1" dirty="0" err="1" smtClean="0">
                <a:solidFill>
                  <a:srgbClr val="000404"/>
                </a:solidFill>
                <a:latin typeface="Times New Roman" pitchFamily="18" charset="0"/>
              </a:rPr>
              <a:t>4MB</a:t>
            </a:r>
            <a:r>
              <a:rPr lang="en-US" altLang="zh-CN" b="1" i="1" dirty="0" smtClean="0">
                <a:solidFill>
                  <a:srgbClr val="000404"/>
                </a:solidFill>
                <a:latin typeface="Times New Roman" pitchFamily="18" charset="0"/>
              </a:rPr>
              <a:t>/</a:t>
            </a:r>
            <a:r>
              <a:rPr lang="en-US" altLang="zh-CN" b="1" i="1" dirty="0" err="1" smtClean="0">
                <a:solidFill>
                  <a:srgbClr val="000404"/>
                </a:solidFill>
                <a:latin typeface="Times New Roman" pitchFamily="18" charset="0"/>
              </a:rPr>
              <a:t>0.3seconds</a:t>
            </a:r>
            <a:r>
              <a:rPr lang="en-US" altLang="zh-CN" b="1" i="1" dirty="0" smtClean="0">
                <a:solidFill>
                  <a:srgbClr val="000404"/>
                </a:solidFill>
                <a:latin typeface="Times New Roman" pitchFamily="18" charset="0"/>
              </a:rPr>
              <a:t> </a:t>
            </a:r>
            <a:r>
              <a:rPr lang="en-US" altLang="zh-CN" b="1" i="1" dirty="0">
                <a:solidFill>
                  <a:srgbClr val="000404"/>
                </a:solidFill>
                <a:latin typeface="Times New Roman" pitchFamily="18" charset="0"/>
              </a:rPr>
              <a:t>= </a:t>
            </a:r>
            <a:r>
              <a:rPr lang="en-US" altLang="zh-CN" b="1" i="1" dirty="0" err="1">
                <a:solidFill>
                  <a:srgbClr val="000404"/>
                </a:solidFill>
                <a:latin typeface="Times New Roman" pitchFamily="18" charset="0"/>
              </a:rPr>
              <a:t>13.3MB</a:t>
            </a:r>
            <a:r>
              <a:rPr lang="en-US" altLang="zh-CN" b="1" i="1" dirty="0">
                <a:solidFill>
                  <a:srgbClr val="000404"/>
                </a:solidFill>
                <a:latin typeface="Times New Roman" pitchFamily="18" charset="0"/>
              </a:rPr>
              <a:t>/second</a:t>
            </a:r>
            <a:r>
              <a:rPr lang="en-US" altLang="zh-CN" b="1" dirty="0">
                <a:solidFill>
                  <a:srgbClr val="000404"/>
                </a:solidFill>
                <a:latin typeface="Times New Roman" pitchFamily="18" charset="0"/>
              </a:rPr>
              <a:t> </a:t>
            </a:r>
          </a:p>
        </p:txBody>
      </p:sp>
      <p:sp>
        <p:nvSpPr>
          <p:cNvPr id="199684" name="Text Box 4"/>
          <p:cNvSpPr txBox="1">
            <a:spLocks noChangeArrowheads="1"/>
          </p:cNvSpPr>
          <p:nvPr/>
        </p:nvSpPr>
        <p:spPr bwMode="auto">
          <a:xfrm>
            <a:off x="2135189" y="3357563"/>
            <a:ext cx="1081087" cy="366712"/>
          </a:xfrm>
          <a:prstGeom prst="rect">
            <a:avLst/>
          </a:prstGeom>
          <a:noFill/>
          <a:ln w="9525">
            <a:noFill/>
            <a:miter lim="800000"/>
            <a:headEnd/>
            <a:tailEnd/>
          </a:ln>
          <a:effectLst/>
        </p:spPr>
        <p:txBody>
          <a:bodyPr>
            <a:spAutoFit/>
          </a:bodyPr>
          <a:lstStyle/>
          <a:p>
            <a:pPr>
              <a:spcBef>
                <a:spcPct val="50000"/>
              </a:spcBef>
            </a:pPr>
            <a:r>
              <a:rPr lang="en-US" altLang="zh-CN" b="1">
                <a:solidFill>
                  <a:schemeClr val="hlink"/>
                </a:solidFill>
              </a:rPr>
              <a:t>Answer:</a:t>
            </a:r>
          </a:p>
        </p:txBody>
      </p:sp>
    </p:spTree>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9683"/>
                                        </p:tgtEl>
                                        <p:attrNameLst>
                                          <p:attrName>style.visibility</p:attrName>
                                        </p:attrNameLst>
                                      </p:cBhvr>
                                      <p:to>
                                        <p:strVal val="visible"/>
                                      </p:to>
                                    </p:set>
                                    <p:animEffect transition="in" filter="dissolve">
                                      <p:cBhvr>
                                        <p:cTn id="7" dur="500"/>
                                        <p:tgtEl>
                                          <p:spTgt spid="19968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9684"/>
                                        </p:tgtEl>
                                        <p:attrNameLst>
                                          <p:attrName>style.visibility</p:attrName>
                                        </p:attrNameLst>
                                      </p:cBhvr>
                                      <p:to>
                                        <p:strVal val="visible"/>
                                      </p:to>
                                    </p:set>
                                    <p:animEffect transition="in" filter="dissolve">
                                      <p:cBhvr>
                                        <p:cTn id="10" dur="500"/>
                                        <p:tgtEl>
                                          <p:spTgt spid="199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p:bldP spid="19968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129EC79D-C637-4CF3-914A-B8DA3AA626B0}" type="slidenum">
              <a:rPr lang="en-US" altLang="zh-CN"/>
              <a:pPr>
                <a:defRPr/>
              </a:pPr>
              <a:t>86</a:t>
            </a:fld>
            <a:endParaRPr lang="en-US" altLang="zh-CN" dirty="0"/>
          </a:p>
        </p:txBody>
      </p:sp>
      <p:sp>
        <p:nvSpPr>
          <p:cNvPr id="200706" name="Rectangle 2"/>
          <p:cNvSpPr>
            <a:spLocks noRot="1" noChangeArrowheads="1"/>
          </p:cNvSpPr>
          <p:nvPr/>
        </p:nvSpPr>
        <p:spPr bwMode="auto">
          <a:xfrm>
            <a:off x="1524000" y="1"/>
            <a:ext cx="9144000" cy="5927725"/>
          </a:xfrm>
          <a:prstGeom prst="rect">
            <a:avLst/>
          </a:prstGeom>
          <a:noFill/>
          <a:ln w="9525">
            <a:noFill/>
            <a:miter lim="800000"/>
            <a:headEnd/>
            <a:tailEnd/>
          </a:ln>
          <a:effectLst/>
        </p:spPr>
        <p:txBody>
          <a:bodyPr/>
          <a:lstStyle/>
          <a:p>
            <a:pPr marL="742950" lvl="1" indent="-285750">
              <a:spcBef>
                <a:spcPct val="20000"/>
              </a:spcBef>
              <a:buClr>
                <a:schemeClr val="accent2"/>
              </a:buClr>
              <a:buSzPct val="85000"/>
              <a:buFont typeface="Wingdings" pitchFamily="2" charset="2"/>
              <a:buChar char=""/>
            </a:pPr>
            <a:r>
              <a:rPr lang="en-US" altLang="zh-CN" sz="2400" dirty="0"/>
              <a:t>                                       </a:t>
            </a:r>
            <a:r>
              <a:rPr lang="en-US" altLang="zh-CN" sz="2800" dirty="0"/>
              <a:t> </a:t>
            </a:r>
            <a:r>
              <a:rPr lang="en-US" altLang="zh-CN" sz="2800" b="1" i="1" dirty="0">
                <a:solidFill>
                  <a:srgbClr val="00B0F0"/>
                </a:solidFill>
                <a:latin typeface="Comic Sans MS" pitchFamily="66" charset="0"/>
              </a:rPr>
              <a:t>asynchronous bus:</a:t>
            </a:r>
            <a:endParaRPr lang="en-US" altLang="zh-CN" sz="2400" b="1" i="1" dirty="0">
              <a:solidFill>
                <a:srgbClr val="00B0F0"/>
              </a:solidFill>
              <a:latin typeface="Comic Sans MS" pitchFamily="66" charset="0"/>
            </a:endParaRPr>
          </a:p>
          <a:p>
            <a:pPr marL="742950" lvl="1" indent="-285750">
              <a:spcBef>
                <a:spcPct val="20000"/>
              </a:spcBef>
              <a:buClr>
                <a:schemeClr val="accent2"/>
              </a:buClr>
              <a:buSzPct val="85000"/>
              <a:buFont typeface="Wingdings" pitchFamily="2" charset="2"/>
              <a:buChar char=""/>
            </a:pPr>
            <a:endParaRPr lang="en-US" altLang="zh-CN" sz="2400" b="1" i="1" dirty="0">
              <a:solidFill>
                <a:srgbClr val="00B0F0"/>
              </a:solidFill>
              <a:latin typeface="Comic Sans MS" pitchFamily="66" charset="0"/>
            </a:endParaRPr>
          </a:p>
          <a:p>
            <a:pPr marL="742950" lvl="1" indent="-285750">
              <a:spcBef>
                <a:spcPct val="20000"/>
              </a:spcBef>
              <a:buClr>
                <a:schemeClr val="accent2"/>
              </a:buClr>
              <a:buSzPct val="85000"/>
              <a:buFont typeface="Wingdings" pitchFamily="2" charset="2"/>
              <a:buChar char="l"/>
            </a:pPr>
            <a:r>
              <a:rPr lang="en-US" altLang="zh-CN" sz="2000" b="1" dirty="0">
                <a:solidFill>
                  <a:srgbClr val="000404"/>
                </a:solidFill>
              </a:rPr>
              <a:t>handshake </a:t>
            </a:r>
            <a:r>
              <a:rPr lang="en-US" altLang="zh-CN" sz="2000" b="1" dirty="0">
                <a:solidFill>
                  <a:srgbClr val="0000FF"/>
                </a:solidFill>
              </a:rPr>
              <a:t>overlap with </a:t>
            </a:r>
            <a:r>
              <a:rPr lang="en-US" altLang="zh-CN" sz="2000" b="1" dirty="0">
                <a:solidFill>
                  <a:srgbClr val="000404"/>
                </a:solidFill>
              </a:rPr>
              <a:t>the memory access time. </a:t>
            </a:r>
          </a:p>
          <a:p>
            <a:pPr marL="1200150" lvl="2" indent="-285750">
              <a:spcBef>
                <a:spcPts val="0"/>
              </a:spcBef>
              <a:buClr>
                <a:schemeClr val="accent2"/>
              </a:buClr>
              <a:buSzPct val="85000"/>
              <a:buFont typeface="Arial" pitchFamily="34" charset="0"/>
              <a:buChar char="•"/>
            </a:pPr>
            <a:r>
              <a:rPr lang="en-US" altLang="zh-CN" sz="2000" b="1" i="1" dirty="0">
                <a:solidFill>
                  <a:srgbClr val="000404"/>
                </a:solidFill>
                <a:latin typeface="Times New Roman" pitchFamily="18" charset="0"/>
              </a:rPr>
              <a:t>memory receives the address at the end of step 1 </a:t>
            </a:r>
          </a:p>
          <a:p>
            <a:pPr marL="1200150" lvl="2" indent="-285750">
              <a:spcBef>
                <a:spcPts val="0"/>
              </a:spcBef>
              <a:buClr>
                <a:schemeClr val="accent2"/>
              </a:buClr>
              <a:buSzPct val="85000"/>
              <a:buFont typeface="Arial" pitchFamily="34" charset="0"/>
              <a:buChar char="•"/>
            </a:pPr>
            <a:r>
              <a:rPr lang="en-US" altLang="zh-CN" sz="2000" b="1" i="1" dirty="0">
                <a:solidFill>
                  <a:srgbClr val="000404"/>
                </a:solidFill>
                <a:latin typeface="Times New Roman" pitchFamily="18" charset="0"/>
              </a:rPr>
              <a:t>Memory not need to put  the data on the bus until the beginning of step 5; </a:t>
            </a:r>
          </a:p>
          <a:p>
            <a:pPr marL="1200150" lvl="2" indent="-285750">
              <a:spcBef>
                <a:spcPts val="0"/>
              </a:spcBef>
              <a:buClr>
                <a:schemeClr val="accent2"/>
              </a:buClr>
              <a:buSzPct val="85000"/>
              <a:buFont typeface="Arial" pitchFamily="34" charset="0"/>
              <a:buChar char="•"/>
            </a:pPr>
            <a:r>
              <a:rPr lang="en-US" altLang="zh-CN" sz="2000" b="1" i="1" dirty="0">
                <a:solidFill>
                  <a:srgbClr val="000404"/>
                </a:solidFill>
                <a:latin typeface="Times New Roman" pitchFamily="18" charset="0"/>
              </a:rPr>
              <a:t>steps 2, 3, and 4 can </a:t>
            </a:r>
          </a:p>
          <a:p>
            <a:pPr marL="1200150" lvl="2" indent="-285750">
              <a:spcBef>
                <a:spcPts val="0"/>
              </a:spcBef>
              <a:buClr>
                <a:schemeClr val="accent2"/>
              </a:buClr>
              <a:buSzPct val="85000"/>
            </a:pPr>
            <a:r>
              <a:rPr lang="en-US" altLang="zh-CN" sz="2000" b="1" i="1" dirty="0">
                <a:solidFill>
                  <a:srgbClr val="000404"/>
                </a:solidFill>
                <a:latin typeface="Times New Roman" pitchFamily="18" charset="0"/>
              </a:rPr>
              <a:t>    overlap with the memory </a:t>
            </a:r>
          </a:p>
          <a:p>
            <a:pPr marL="1200150" lvl="2" indent="-285750">
              <a:spcBef>
                <a:spcPts val="0"/>
              </a:spcBef>
              <a:buClr>
                <a:schemeClr val="accent2"/>
              </a:buClr>
              <a:buSzPct val="85000"/>
            </a:pPr>
            <a:r>
              <a:rPr lang="en-US" altLang="zh-CN" sz="2000" b="1" i="1" dirty="0">
                <a:solidFill>
                  <a:srgbClr val="000404"/>
                </a:solidFill>
                <a:latin typeface="Times New Roman" pitchFamily="18" charset="0"/>
              </a:rPr>
              <a:t>     access time.</a:t>
            </a:r>
          </a:p>
          <a:p>
            <a:pPr marL="742950" lvl="1" indent="-285750">
              <a:spcBef>
                <a:spcPct val="20000"/>
              </a:spcBef>
              <a:buClr>
                <a:schemeClr val="accent2"/>
              </a:buClr>
              <a:buSzPct val="85000"/>
              <a:buFont typeface="Wingdings" pitchFamily="2" charset="2"/>
              <a:buChar char="l"/>
            </a:pPr>
            <a:endParaRPr lang="en-US" altLang="zh-CN" sz="2000" b="1" dirty="0">
              <a:solidFill>
                <a:srgbClr val="000404"/>
              </a:solidFill>
            </a:endParaRPr>
          </a:p>
          <a:p>
            <a:pPr marL="742950" lvl="1" indent="-285750">
              <a:spcBef>
                <a:spcPct val="20000"/>
              </a:spcBef>
              <a:buClr>
                <a:schemeClr val="accent2"/>
              </a:buClr>
              <a:buSzPct val="85000"/>
              <a:buFont typeface="Wingdings" pitchFamily="2" charset="2"/>
              <a:buChar char="l"/>
            </a:pPr>
            <a:endParaRPr lang="en-US" altLang="zh-CN" sz="2000" b="1" dirty="0">
              <a:solidFill>
                <a:srgbClr val="000404"/>
              </a:solidFill>
            </a:endParaRPr>
          </a:p>
          <a:p>
            <a:pPr marL="742950" lvl="1" indent="-285750">
              <a:spcBef>
                <a:spcPct val="20000"/>
              </a:spcBef>
              <a:buClr>
                <a:schemeClr val="accent2"/>
              </a:buClr>
              <a:buSzPct val="85000"/>
              <a:buFont typeface="Wingdings" pitchFamily="2" charset="2"/>
              <a:buChar char="l"/>
            </a:pPr>
            <a:r>
              <a:rPr lang="en-US" altLang="zh-CN" sz="2000" b="1" dirty="0">
                <a:solidFill>
                  <a:srgbClr val="000404"/>
                </a:solidFill>
              </a:rPr>
              <a:t>This leads to the following timing:</a:t>
            </a:r>
          </a:p>
          <a:p>
            <a:pPr marL="742950" lvl="1" indent="-285750">
              <a:spcBef>
                <a:spcPct val="20000"/>
              </a:spcBef>
              <a:buClr>
                <a:schemeClr val="accent2"/>
              </a:buClr>
              <a:buSzPct val="85000"/>
            </a:pPr>
            <a:r>
              <a:rPr lang="en-US" altLang="zh-CN" sz="2000" b="1" dirty="0">
                <a:solidFill>
                  <a:srgbClr val="000404"/>
                </a:solidFill>
              </a:rPr>
              <a:t>     </a:t>
            </a:r>
            <a:r>
              <a:rPr lang="en-US" altLang="zh-CN" sz="2000" b="1" i="1" dirty="0" err="1">
                <a:solidFill>
                  <a:srgbClr val="000404"/>
                </a:solidFill>
                <a:latin typeface="Times New Roman" pitchFamily="18" charset="0"/>
              </a:rPr>
              <a:t>step1</a:t>
            </a:r>
            <a:r>
              <a:rPr lang="en-US" altLang="zh-CN" sz="2000" b="1" i="1" dirty="0">
                <a:solidFill>
                  <a:srgbClr val="000404"/>
                </a:solidFill>
                <a:latin typeface="Times New Roman" pitchFamily="18" charset="0"/>
              </a:rPr>
              <a:t>: </a:t>
            </a:r>
            <a:r>
              <a:rPr lang="en-US" altLang="zh-CN" sz="2000" b="1" i="1" dirty="0" err="1">
                <a:solidFill>
                  <a:srgbClr val="000404"/>
                </a:solidFill>
                <a:latin typeface="Times New Roman" pitchFamily="18" charset="0"/>
              </a:rPr>
              <a:t>40ns</a:t>
            </a:r>
            <a:endParaRPr lang="en-US" altLang="zh-CN" sz="2000" b="1" i="1" dirty="0">
              <a:solidFill>
                <a:srgbClr val="000404"/>
              </a:solidFill>
              <a:latin typeface="Times New Roman" pitchFamily="18" charset="0"/>
            </a:endParaRPr>
          </a:p>
          <a:p>
            <a:pPr marL="742950" lvl="1" indent="-285750">
              <a:spcBef>
                <a:spcPct val="20000"/>
              </a:spcBef>
              <a:buClr>
                <a:schemeClr val="accent2"/>
              </a:buClr>
              <a:buSzPct val="85000"/>
            </a:pPr>
            <a:r>
              <a:rPr lang="en-US" altLang="zh-CN" sz="2000" b="1" i="1" dirty="0">
                <a:solidFill>
                  <a:srgbClr val="000404"/>
                </a:solidFill>
                <a:latin typeface="Times New Roman" pitchFamily="18" charset="0"/>
              </a:rPr>
              <a:t>     </a:t>
            </a:r>
            <a:r>
              <a:rPr lang="en-US" altLang="zh-CN" sz="2000" b="1" i="1" dirty="0" err="1">
                <a:solidFill>
                  <a:srgbClr val="000404"/>
                </a:solidFill>
                <a:latin typeface="Times New Roman" pitchFamily="18" charset="0"/>
              </a:rPr>
              <a:t>step2,3,4</a:t>
            </a:r>
            <a:r>
              <a:rPr lang="en-US" altLang="zh-CN" sz="2000" b="1" i="1" dirty="0">
                <a:solidFill>
                  <a:srgbClr val="000404"/>
                </a:solidFill>
                <a:latin typeface="Times New Roman" pitchFamily="18" charset="0"/>
              </a:rPr>
              <a:t>: maximum(</a:t>
            </a:r>
            <a:r>
              <a:rPr lang="en-US" altLang="zh-CN" sz="2000" b="1" i="1" dirty="0" err="1">
                <a:solidFill>
                  <a:srgbClr val="000404"/>
                </a:solidFill>
                <a:latin typeface="Times New Roman" pitchFamily="18" charset="0"/>
              </a:rPr>
              <a:t>2×40ns+40ns</a:t>
            </a:r>
            <a:r>
              <a:rPr lang="en-US" altLang="zh-CN" sz="2000" b="1" i="1" dirty="0">
                <a:solidFill>
                  <a:srgbClr val="000404"/>
                </a:solidFill>
                <a:latin typeface="Times New Roman" pitchFamily="18" charset="0"/>
              </a:rPr>
              <a:t>,  </a:t>
            </a:r>
            <a:r>
              <a:rPr lang="en-US" altLang="zh-CN" sz="2000" b="1" i="1" dirty="0" err="1">
                <a:solidFill>
                  <a:srgbClr val="000404"/>
                </a:solidFill>
                <a:latin typeface="Times New Roman" pitchFamily="18" charset="0"/>
              </a:rPr>
              <a:t>200ns</a:t>
            </a:r>
            <a:r>
              <a:rPr lang="en-US" altLang="zh-CN" sz="2000" b="1" i="1" dirty="0">
                <a:solidFill>
                  <a:srgbClr val="000404"/>
                </a:solidFill>
                <a:latin typeface="Times New Roman" pitchFamily="18" charset="0"/>
              </a:rPr>
              <a:t>)=</a:t>
            </a:r>
            <a:r>
              <a:rPr lang="en-US" altLang="zh-CN" sz="2000" b="1" i="1" dirty="0" err="1">
                <a:solidFill>
                  <a:srgbClr val="000404"/>
                </a:solidFill>
                <a:latin typeface="Times New Roman" pitchFamily="18" charset="0"/>
              </a:rPr>
              <a:t>200ns</a:t>
            </a:r>
            <a:endParaRPr lang="en-US" altLang="zh-CN" sz="2000" b="1" i="1" dirty="0">
              <a:solidFill>
                <a:srgbClr val="000404"/>
              </a:solidFill>
              <a:latin typeface="Times New Roman" pitchFamily="18" charset="0"/>
            </a:endParaRPr>
          </a:p>
          <a:p>
            <a:pPr marL="742950" lvl="1" indent="-285750">
              <a:spcBef>
                <a:spcPct val="20000"/>
              </a:spcBef>
              <a:buClr>
                <a:schemeClr val="accent2"/>
              </a:buClr>
              <a:buSzPct val="85000"/>
            </a:pPr>
            <a:r>
              <a:rPr lang="en-US" altLang="zh-CN" sz="2000" b="1" i="1" dirty="0">
                <a:solidFill>
                  <a:srgbClr val="000404"/>
                </a:solidFill>
                <a:latin typeface="Times New Roman" pitchFamily="18" charset="0"/>
              </a:rPr>
              <a:t>     </a:t>
            </a:r>
            <a:r>
              <a:rPr lang="en-US" altLang="zh-CN" sz="2000" b="1" i="1" dirty="0" err="1">
                <a:solidFill>
                  <a:srgbClr val="000404"/>
                </a:solidFill>
                <a:latin typeface="Times New Roman" pitchFamily="18" charset="0"/>
              </a:rPr>
              <a:t>step5,6,7</a:t>
            </a:r>
            <a:r>
              <a:rPr lang="en-US" altLang="zh-CN" sz="2000" b="1" i="1" dirty="0">
                <a:solidFill>
                  <a:srgbClr val="000404"/>
                </a:solidFill>
                <a:latin typeface="Times New Roman" pitchFamily="18" charset="0"/>
              </a:rPr>
              <a:t>:  </a:t>
            </a:r>
            <a:r>
              <a:rPr lang="en-US" altLang="zh-CN" sz="2000" b="1" i="1" dirty="0" err="1">
                <a:solidFill>
                  <a:srgbClr val="000404"/>
                </a:solidFill>
                <a:latin typeface="Times New Roman" pitchFamily="18" charset="0"/>
              </a:rPr>
              <a:t>3×40ns</a:t>
            </a:r>
            <a:r>
              <a:rPr lang="en-US" altLang="zh-CN" sz="2000" b="1" i="1" dirty="0">
                <a:solidFill>
                  <a:srgbClr val="000404"/>
                </a:solidFill>
                <a:latin typeface="Times New Roman" pitchFamily="18" charset="0"/>
              </a:rPr>
              <a:t>=</a:t>
            </a:r>
            <a:r>
              <a:rPr lang="en-US" altLang="zh-CN" sz="2000" b="1" i="1" dirty="0" err="1">
                <a:solidFill>
                  <a:srgbClr val="000404"/>
                </a:solidFill>
                <a:latin typeface="Times New Roman" pitchFamily="18" charset="0"/>
              </a:rPr>
              <a:t>120ns</a:t>
            </a:r>
            <a:endParaRPr lang="en-US" altLang="zh-CN" sz="2000" b="1" i="1" dirty="0">
              <a:solidFill>
                <a:srgbClr val="000404"/>
              </a:solidFill>
              <a:latin typeface="Times New Roman" pitchFamily="18" charset="0"/>
            </a:endParaRPr>
          </a:p>
          <a:p>
            <a:pPr marL="742950" lvl="1" indent="-285750">
              <a:spcBef>
                <a:spcPct val="20000"/>
              </a:spcBef>
              <a:buClr>
                <a:schemeClr val="accent2"/>
              </a:buClr>
              <a:buSzPct val="85000"/>
            </a:pPr>
            <a:r>
              <a:rPr lang="en-US" altLang="zh-CN" sz="2000" b="1" dirty="0">
                <a:solidFill>
                  <a:srgbClr val="000404"/>
                </a:solidFill>
              </a:rPr>
              <a:t>     Thus, the total time is </a:t>
            </a:r>
            <a:r>
              <a:rPr lang="en-US" altLang="zh-CN" sz="2000" b="1" dirty="0" err="1">
                <a:solidFill>
                  <a:srgbClr val="000404"/>
                </a:solidFill>
              </a:rPr>
              <a:t>360ns</a:t>
            </a:r>
            <a:r>
              <a:rPr lang="en-US" altLang="zh-CN" sz="2000" b="1" dirty="0">
                <a:solidFill>
                  <a:srgbClr val="000404"/>
                </a:solidFill>
              </a:rPr>
              <a:t>, so </a:t>
            </a:r>
          </a:p>
          <a:p>
            <a:pPr marL="742950" lvl="1" indent="-285750">
              <a:spcBef>
                <a:spcPct val="20000"/>
              </a:spcBef>
              <a:buClr>
                <a:schemeClr val="accent2"/>
              </a:buClr>
              <a:buSzPct val="85000"/>
            </a:pPr>
            <a:r>
              <a:rPr lang="en-US" altLang="zh-CN" sz="2000" b="1" dirty="0">
                <a:solidFill>
                  <a:srgbClr val="000404"/>
                </a:solidFill>
                <a:latin typeface="Times New Roman" pitchFamily="18" charset="0"/>
              </a:rPr>
              <a:t>      </a:t>
            </a:r>
            <a:r>
              <a:rPr lang="en-US" altLang="zh-CN" sz="2000" b="1" i="1" dirty="0">
                <a:solidFill>
                  <a:srgbClr val="000404"/>
                </a:solidFill>
                <a:latin typeface="Times New Roman" pitchFamily="18" charset="0"/>
              </a:rPr>
              <a:t>the maximum bandwidth = </a:t>
            </a:r>
            <a:r>
              <a:rPr lang="en-US" altLang="zh-CN" sz="2000" b="1" i="1" dirty="0" err="1">
                <a:solidFill>
                  <a:srgbClr val="000404"/>
                </a:solidFill>
                <a:latin typeface="Times New Roman" pitchFamily="18" charset="0"/>
              </a:rPr>
              <a:t>4bytes</a:t>
            </a:r>
            <a:r>
              <a:rPr lang="en-US" altLang="zh-CN" sz="2000" b="1" i="1" dirty="0">
                <a:solidFill>
                  <a:srgbClr val="000404"/>
                </a:solidFill>
                <a:latin typeface="Times New Roman" pitchFamily="18" charset="0"/>
              </a:rPr>
              <a:t>/</a:t>
            </a:r>
            <a:r>
              <a:rPr lang="en-US" altLang="zh-CN" sz="2000" b="1" i="1" dirty="0" err="1">
                <a:solidFill>
                  <a:srgbClr val="000404"/>
                </a:solidFill>
                <a:latin typeface="Times New Roman" pitchFamily="18" charset="0"/>
              </a:rPr>
              <a:t>360ns</a:t>
            </a:r>
            <a:r>
              <a:rPr lang="en-US" altLang="zh-CN" sz="2000" b="1" i="1" dirty="0">
                <a:solidFill>
                  <a:srgbClr val="000404"/>
                </a:solidFill>
                <a:latin typeface="Times New Roman" pitchFamily="18" charset="0"/>
              </a:rPr>
              <a:t> = </a:t>
            </a:r>
            <a:r>
              <a:rPr lang="en-US" altLang="zh-CN" sz="2000" b="1" i="1" dirty="0" err="1">
                <a:solidFill>
                  <a:srgbClr val="000404"/>
                </a:solidFill>
                <a:latin typeface="Times New Roman" pitchFamily="18" charset="0"/>
              </a:rPr>
              <a:t>4MB</a:t>
            </a:r>
            <a:r>
              <a:rPr lang="en-US" altLang="zh-CN" sz="2000" b="1" i="1" dirty="0">
                <a:solidFill>
                  <a:srgbClr val="000404"/>
                </a:solidFill>
                <a:latin typeface="Times New Roman" pitchFamily="18" charset="0"/>
              </a:rPr>
              <a:t>/</a:t>
            </a:r>
            <a:r>
              <a:rPr lang="en-US" altLang="zh-CN" sz="2000" b="1" i="1" dirty="0" err="1">
                <a:solidFill>
                  <a:srgbClr val="000404"/>
                </a:solidFill>
                <a:latin typeface="Times New Roman" pitchFamily="18" charset="0"/>
              </a:rPr>
              <a:t>0.36sec</a:t>
            </a:r>
            <a:r>
              <a:rPr lang="en-US" altLang="zh-CN" sz="2000" b="1" i="1" dirty="0">
                <a:solidFill>
                  <a:srgbClr val="000404"/>
                </a:solidFill>
                <a:latin typeface="Times New Roman" pitchFamily="18" charset="0"/>
              </a:rPr>
              <a:t>  = </a:t>
            </a:r>
            <a:r>
              <a:rPr lang="en-US" altLang="zh-CN" sz="2000" b="1" i="1" dirty="0" err="1">
                <a:solidFill>
                  <a:srgbClr val="000404"/>
                </a:solidFill>
                <a:latin typeface="Times New Roman" pitchFamily="18" charset="0"/>
              </a:rPr>
              <a:t>11.1MB</a:t>
            </a:r>
            <a:r>
              <a:rPr lang="en-US" altLang="zh-CN" sz="2000" b="1" i="1" dirty="0">
                <a:solidFill>
                  <a:srgbClr val="000404"/>
                </a:solidFill>
                <a:latin typeface="Times New Roman" pitchFamily="18" charset="0"/>
              </a:rPr>
              <a:t>/second</a:t>
            </a:r>
          </a:p>
          <a:p>
            <a:pPr marL="742950" lvl="1" indent="-285750">
              <a:spcBef>
                <a:spcPct val="20000"/>
              </a:spcBef>
              <a:buClr>
                <a:schemeClr val="accent2"/>
              </a:buClr>
              <a:buSzPct val="85000"/>
            </a:pPr>
            <a:r>
              <a:rPr lang="en-US" altLang="zh-CN" sz="2000" b="1" dirty="0">
                <a:solidFill>
                  <a:srgbClr val="000404"/>
                </a:solidFill>
              </a:rPr>
              <a:t>    Accordingly, the synchronous bus is about 20% faster. </a:t>
            </a:r>
            <a:r>
              <a:rPr lang="en-US" altLang="zh-CN" b="1" dirty="0" smtClean="0">
                <a:solidFill>
                  <a:srgbClr val="000404"/>
                </a:solidFill>
              </a:rPr>
              <a:t>      </a:t>
            </a:r>
            <a:endParaRPr lang="en-US" altLang="zh-CN" b="1" dirty="0">
              <a:solidFill>
                <a:srgbClr val="000404"/>
              </a:solidFill>
            </a:endParaRPr>
          </a:p>
        </p:txBody>
      </p:sp>
      <p:graphicFrame>
        <p:nvGraphicFramePr>
          <p:cNvPr id="200707" name="Object 3"/>
          <p:cNvGraphicFramePr>
            <a:graphicFrameLocks noChangeAspect="1"/>
          </p:cNvGraphicFramePr>
          <p:nvPr/>
        </p:nvGraphicFramePr>
        <p:xfrm>
          <a:off x="6024562" y="1857364"/>
          <a:ext cx="4397058" cy="1714512"/>
        </p:xfrm>
        <a:graphic>
          <a:graphicData uri="http://schemas.openxmlformats.org/presentationml/2006/ole">
            <mc:AlternateContent xmlns:mc="http://schemas.openxmlformats.org/markup-compatibility/2006">
              <mc:Choice xmlns:v="urn:schemas-microsoft-com:vml" Requires="v">
                <p:oleObj spid="_x0000_s291857" name="Visio" r:id="rId4" imgW="4123334" imgH="1392022" progId="Visio.Drawing.11">
                  <p:embed/>
                </p:oleObj>
              </mc:Choice>
              <mc:Fallback>
                <p:oleObj name="Visio" r:id="rId4" imgW="4123334" imgH="1392022"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4562" y="1857364"/>
                        <a:ext cx="4397058" cy="1714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0706"/>
                                        </p:tgtEl>
                                        <p:attrNameLst>
                                          <p:attrName>style.visibility</p:attrName>
                                        </p:attrNameLst>
                                      </p:cBhvr>
                                      <p:to>
                                        <p:strVal val="visible"/>
                                      </p:to>
                                    </p:set>
                                    <p:animEffect transition="in" filter="dissolve">
                                      <p:cBhvr>
                                        <p:cTn id="7" dur="500"/>
                                        <p:tgtEl>
                                          <p:spTgt spid="2007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00707"/>
                                        </p:tgtEl>
                                        <p:attrNameLst>
                                          <p:attrName>style.visibility</p:attrName>
                                        </p:attrNameLst>
                                      </p:cBhvr>
                                      <p:to>
                                        <p:strVal val="visible"/>
                                      </p:to>
                                    </p:set>
                                    <p:animEffect transition="in" filter="dissolve">
                                      <p:cBhvr>
                                        <p:cTn id="12" dur="500"/>
                                        <p:tgtEl>
                                          <p:spTgt spid="200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6"/>
          <p:cNvSpPr>
            <a:spLocks noGrp="1" noRot="1" noChangeArrowheads="1"/>
          </p:cNvSpPr>
          <p:nvPr>
            <p:ph idx="1"/>
          </p:nvPr>
        </p:nvSpPr>
        <p:spPr>
          <a:xfrm>
            <a:off x="4238612" y="1"/>
            <a:ext cx="6702442" cy="2466975"/>
          </a:xfrm>
        </p:spPr>
        <p:txBody>
          <a:bodyPr/>
          <a:lstStyle/>
          <a:p>
            <a:pPr eaLnBrk="1" hangingPunct="1">
              <a:buFont typeface="Wingdings" pitchFamily="2" charset="2"/>
              <a:buNone/>
            </a:pPr>
            <a:r>
              <a:rPr lang="en-US" altLang="zh-CN" b="1" dirty="0" smtClean="0"/>
              <a:t> </a:t>
            </a:r>
            <a:r>
              <a:rPr lang="en-US" altLang="zh-CN" sz="2400" b="1" dirty="0">
                <a:solidFill>
                  <a:srgbClr val="0000FF"/>
                </a:solidFill>
                <a:latin typeface="Comic Sans MS" pitchFamily="66" charset="0"/>
              </a:rPr>
              <a:t>Increasing the Bus Bandwidth</a:t>
            </a:r>
          </a:p>
          <a:p>
            <a:pPr lvl="1" eaLnBrk="1" hangingPunct="1"/>
            <a:r>
              <a:rPr lang="en-US" altLang="zh-CN" sz="1800" dirty="0">
                <a:solidFill>
                  <a:srgbClr val="0000FF"/>
                </a:solidFill>
              </a:rPr>
              <a:t>  Increasing data bus width</a:t>
            </a:r>
          </a:p>
          <a:p>
            <a:pPr lvl="1" eaLnBrk="1" hangingPunct="1"/>
            <a:r>
              <a:rPr lang="en-US" altLang="zh-CN" sz="1800" dirty="0">
                <a:solidFill>
                  <a:srgbClr val="0000FF"/>
                </a:solidFill>
              </a:rPr>
              <a:t>  Use separate address and data lines</a:t>
            </a:r>
          </a:p>
          <a:p>
            <a:pPr lvl="1" eaLnBrk="1" hangingPunct="1"/>
            <a:r>
              <a:rPr lang="en-US" altLang="zh-CN" sz="1800" dirty="0">
                <a:solidFill>
                  <a:srgbClr val="0000FF"/>
                </a:solidFill>
              </a:rPr>
              <a:t>  transfer multiple words</a:t>
            </a:r>
          </a:p>
          <a:p>
            <a:pPr eaLnBrk="1" hangingPunct="1">
              <a:buFont typeface="Wingdings" pitchFamily="2" charset="2"/>
              <a:buNone/>
            </a:pPr>
            <a:r>
              <a:rPr lang="en-US" altLang="zh-CN" sz="2400" b="1" dirty="0">
                <a:solidFill>
                  <a:srgbClr val="000404"/>
                </a:solidFill>
                <a:latin typeface="Comic Sans MS" pitchFamily="66" charset="0"/>
              </a:rPr>
              <a:t>Performance Analysis of Two Synchronous Bus Schemes.</a:t>
            </a:r>
          </a:p>
        </p:txBody>
      </p:sp>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F8A7D917-BD27-4ACA-8ECD-FE1544BED199}" type="slidenum">
              <a:rPr lang="en-US" altLang="zh-CN"/>
              <a:pPr>
                <a:defRPr/>
              </a:pPr>
              <a:t>87</a:t>
            </a:fld>
            <a:endParaRPr lang="en-US" altLang="zh-CN"/>
          </a:p>
        </p:txBody>
      </p:sp>
      <p:sp>
        <p:nvSpPr>
          <p:cNvPr id="202754" name="Rectangle 2"/>
          <p:cNvSpPr>
            <a:spLocks noRot="1" noChangeArrowheads="1"/>
          </p:cNvSpPr>
          <p:nvPr/>
        </p:nvSpPr>
        <p:spPr bwMode="auto">
          <a:xfrm>
            <a:off x="1992312" y="2428869"/>
            <a:ext cx="8675688" cy="3883025"/>
          </a:xfrm>
          <a:prstGeom prst="rect">
            <a:avLst/>
          </a:prstGeom>
          <a:noFill/>
          <a:ln w="9525">
            <a:noFill/>
            <a:miter lim="800000"/>
            <a:headEnd/>
            <a:tailEnd/>
          </a:ln>
          <a:effectLst/>
        </p:spPr>
        <p:txBody>
          <a:bodyPr/>
          <a:lstStyle/>
          <a:p>
            <a:pPr marL="342900" indent="-342900">
              <a:spcBef>
                <a:spcPct val="20000"/>
              </a:spcBef>
              <a:buClr>
                <a:schemeClr val="hlink"/>
              </a:buClr>
              <a:buSzPct val="75000"/>
            </a:pPr>
            <a:r>
              <a:rPr lang="en-US" altLang="zh-CN" sz="2200" b="1" dirty="0">
                <a:solidFill>
                  <a:srgbClr val="FF3300"/>
                </a:solidFill>
                <a:latin typeface="Comic Sans MS" pitchFamily="66" charset="0"/>
              </a:rPr>
              <a:t>Suppose</a:t>
            </a:r>
            <a:r>
              <a:rPr lang="en-US" altLang="zh-CN" sz="2200" dirty="0">
                <a:solidFill>
                  <a:srgbClr val="000404"/>
                </a:solidFill>
              </a:rPr>
              <a:t> </a:t>
            </a:r>
            <a:r>
              <a:rPr lang="en-US" altLang="zh-CN" sz="2200" b="1" dirty="0">
                <a:solidFill>
                  <a:srgbClr val="000404"/>
                </a:solidFill>
                <a:latin typeface="Comic Sans MS" pitchFamily="66" charset="0"/>
              </a:rPr>
              <a:t>we have a system with the following characteristic</a:t>
            </a:r>
            <a:r>
              <a:rPr lang="en-US" altLang="zh-CN" sz="2200" dirty="0">
                <a:solidFill>
                  <a:srgbClr val="000404"/>
                </a:solidFill>
              </a:rPr>
              <a:t>:</a:t>
            </a:r>
          </a:p>
          <a:p>
            <a:pPr marL="342900" indent="-342900">
              <a:spcBef>
                <a:spcPct val="20000"/>
              </a:spcBef>
              <a:buClr>
                <a:schemeClr val="hlink"/>
              </a:buClr>
              <a:buSzPct val="75000"/>
            </a:pPr>
            <a:r>
              <a:rPr lang="en-US" altLang="zh-CN" sz="2000" dirty="0">
                <a:solidFill>
                  <a:srgbClr val="000404"/>
                </a:solidFill>
              </a:rPr>
              <a:t>            </a:t>
            </a:r>
            <a:r>
              <a:rPr lang="en-US" altLang="zh-CN" sz="2000" dirty="0">
                <a:solidFill>
                  <a:srgbClr val="000404"/>
                </a:solidFill>
                <a:latin typeface="Comic Sans MS" pitchFamily="66" charset="0"/>
              </a:rPr>
              <a:t>1. A memory and bus system supporting block access of 4 to 16 32-bit words</a:t>
            </a:r>
          </a:p>
          <a:p>
            <a:pPr marL="342900" indent="-342900">
              <a:spcBef>
                <a:spcPct val="20000"/>
              </a:spcBef>
              <a:buClr>
                <a:schemeClr val="hlink"/>
              </a:buClr>
              <a:buSzPct val="75000"/>
            </a:pPr>
            <a:r>
              <a:rPr lang="en-US" altLang="zh-CN" sz="2000" dirty="0">
                <a:solidFill>
                  <a:srgbClr val="000404"/>
                </a:solidFill>
                <a:latin typeface="Comic Sans MS" pitchFamily="66" charset="0"/>
              </a:rPr>
              <a:t>            2. A 64-bit synchronous bus clocked at 200 MHz, with each 64-bit  transfer taking 1 clock cycle, and 1 clock cycle required to send an address to memory.</a:t>
            </a:r>
          </a:p>
          <a:p>
            <a:pPr marL="342900" indent="-342900">
              <a:spcBef>
                <a:spcPct val="20000"/>
              </a:spcBef>
              <a:buClr>
                <a:schemeClr val="hlink"/>
              </a:buClr>
              <a:buSzPct val="75000"/>
            </a:pPr>
            <a:r>
              <a:rPr lang="en-US" altLang="zh-CN" sz="2000" dirty="0">
                <a:solidFill>
                  <a:srgbClr val="000404"/>
                </a:solidFill>
                <a:latin typeface="Comic Sans MS" pitchFamily="66" charset="0"/>
              </a:rPr>
              <a:t>            3. Two clock cycles needed between each bus operation. </a:t>
            </a:r>
          </a:p>
          <a:p>
            <a:pPr marL="342900" indent="-342900">
              <a:spcBef>
                <a:spcPct val="20000"/>
              </a:spcBef>
              <a:buClr>
                <a:schemeClr val="hlink"/>
              </a:buClr>
              <a:buSzPct val="75000"/>
            </a:pPr>
            <a:r>
              <a:rPr lang="en-US" altLang="zh-CN" sz="2000" dirty="0">
                <a:solidFill>
                  <a:srgbClr val="000404"/>
                </a:solidFill>
                <a:latin typeface="Comic Sans MS" pitchFamily="66" charset="0"/>
              </a:rPr>
              <a:t>            4. A memory access time for the first four words of </a:t>
            </a:r>
            <a:r>
              <a:rPr lang="en-US" altLang="zh-CN" sz="2000" dirty="0" err="1">
                <a:solidFill>
                  <a:srgbClr val="000404"/>
                </a:solidFill>
                <a:latin typeface="Comic Sans MS" pitchFamily="66" charset="0"/>
              </a:rPr>
              <a:t>200ns</a:t>
            </a:r>
            <a:r>
              <a:rPr lang="en-US" altLang="zh-CN" sz="2000" dirty="0">
                <a:solidFill>
                  <a:srgbClr val="000404"/>
                </a:solidFill>
                <a:latin typeface="Comic Sans MS" pitchFamily="66" charset="0"/>
              </a:rPr>
              <a:t>; </a:t>
            </a:r>
            <a:r>
              <a:rPr lang="en-US" altLang="zh-CN" sz="2000" dirty="0">
                <a:solidFill>
                  <a:srgbClr val="FF3300"/>
                </a:solidFill>
                <a:latin typeface="Comic Sans MS" pitchFamily="66" charset="0"/>
              </a:rPr>
              <a:t>each additional set of four words can be read in 20 ns.</a:t>
            </a:r>
            <a:r>
              <a:rPr lang="en-US" altLang="zh-CN" sz="2000" dirty="0">
                <a:solidFill>
                  <a:srgbClr val="000404"/>
                </a:solidFill>
                <a:latin typeface="Comic Sans MS" pitchFamily="66" charset="0"/>
              </a:rPr>
              <a:t> Assume that a bus transfer of the most recently read data and a read of the next four words  can be overlapped.</a:t>
            </a:r>
            <a:r>
              <a:rPr lang="en-US" altLang="zh-CN" sz="2000" dirty="0">
                <a:latin typeface="Comic Sans MS" pitchFamily="66" charset="0"/>
              </a:rPr>
              <a:t>    </a:t>
            </a:r>
          </a:p>
        </p:txBody>
      </p:sp>
    </p:spTree>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2754"/>
                                        </p:tgtEl>
                                        <p:attrNameLst>
                                          <p:attrName>style.visibility</p:attrName>
                                        </p:attrNameLst>
                                      </p:cBhvr>
                                      <p:to>
                                        <p:strVal val="visible"/>
                                      </p:to>
                                    </p:set>
                                    <p:animEffect transition="in" filter="dissolve">
                                      <p:cBhvr>
                                        <p:cTn id="7" dur="500"/>
                                        <p:tgtEl>
                                          <p:spTgt spid="202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4"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rrowheads="1"/>
          </p:cNvSpPr>
          <p:nvPr>
            <p:ph type="body" sz="half" idx="1"/>
          </p:nvPr>
        </p:nvSpPr>
        <p:spPr>
          <a:xfrm>
            <a:off x="1809720" y="1714488"/>
            <a:ext cx="8662988" cy="2786082"/>
          </a:xfrm>
        </p:spPr>
        <p:txBody>
          <a:bodyPr/>
          <a:lstStyle/>
          <a:p>
            <a:pPr eaLnBrk="1" hangingPunct="1">
              <a:lnSpc>
                <a:spcPct val="90000"/>
              </a:lnSpc>
              <a:buFont typeface="Wingdings" pitchFamily="2" charset="2"/>
              <a:buNone/>
            </a:pPr>
            <a:r>
              <a:rPr lang="en-US" altLang="zh-CN" sz="1400" b="1" dirty="0"/>
              <a:t> </a:t>
            </a:r>
            <a:r>
              <a:rPr lang="en-US" altLang="zh-CN" sz="2800" dirty="0">
                <a:solidFill>
                  <a:srgbClr val="FF3300"/>
                </a:solidFill>
              </a:rPr>
              <a:t>Find</a:t>
            </a:r>
            <a:r>
              <a:rPr lang="en-US" altLang="zh-CN" sz="2800" dirty="0">
                <a:solidFill>
                  <a:srgbClr val="000404"/>
                </a:solidFill>
              </a:rPr>
              <a:t> the sustained </a:t>
            </a:r>
            <a:r>
              <a:rPr lang="en-US" altLang="zh-CN" sz="2800" dirty="0">
                <a:solidFill>
                  <a:srgbClr val="0000FF"/>
                </a:solidFill>
              </a:rPr>
              <a:t>bandwidth and the latency </a:t>
            </a:r>
            <a:r>
              <a:rPr lang="en-US" altLang="zh-CN" sz="2800" dirty="0">
                <a:solidFill>
                  <a:srgbClr val="000404"/>
                </a:solidFill>
              </a:rPr>
              <a:t>for a read of 256 words for transfers that use 4-word blocks and for transfers that use </a:t>
            </a:r>
            <a:r>
              <a:rPr lang="en-US" altLang="zh-CN" sz="2800" dirty="0">
                <a:solidFill>
                  <a:srgbClr val="000000"/>
                </a:solidFill>
              </a:rPr>
              <a:t>16-word blocks. </a:t>
            </a:r>
          </a:p>
          <a:p>
            <a:pPr eaLnBrk="1" hangingPunct="1">
              <a:lnSpc>
                <a:spcPct val="90000"/>
              </a:lnSpc>
              <a:buFont typeface="Wingdings" pitchFamily="2" charset="2"/>
              <a:buNone/>
            </a:pPr>
            <a:endParaRPr lang="en-US" altLang="zh-CN" sz="2800" dirty="0">
              <a:solidFill>
                <a:srgbClr val="000000"/>
              </a:solidFill>
            </a:endParaRPr>
          </a:p>
          <a:p>
            <a:pPr eaLnBrk="1" hangingPunct="1">
              <a:lnSpc>
                <a:spcPct val="90000"/>
              </a:lnSpc>
              <a:buFont typeface="Wingdings" pitchFamily="2" charset="2"/>
              <a:buNone/>
            </a:pPr>
            <a:r>
              <a:rPr lang="en-US" altLang="zh-CN" sz="2800" dirty="0">
                <a:solidFill>
                  <a:srgbClr val="000404"/>
                </a:solidFill>
              </a:rPr>
              <a:t>Also compute effective number of </a:t>
            </a:r>
            <a:r>
              <a:rPr lang="en-US" altLang="zh-CN" sz="2800" dirty="0">
                <a:solidFill>
                  <a:srgbClr val="0000FF"/>
                </a:solidFill>
              </a:rPr>
              <a:t>bus transactions per second</a:t>
            </a:r>
            <a:r>
              <a:rPr lang="en-US" altLang="zh-CN" sz="2800" dirty="0">
                <a:solidFill>
                  <a:srgbClr val="000404"/>
                </a:solidFill>
              </a:rPr>
              <a:t> for each case.</a:t>
            </a:r>
          </a:p>
        </p:txBody>
      </p:sp>
      <p:sp>
        <p:nvSpPr>
          <p:cNvPr id="5" name="灯片编号占位符 6"/>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6133DEFF-92F8-4471-882B-282CCEDD3F35}" type="slidenum">
              <a:rPr lang="en-US" altLang="zh-CN"/>
              <a:pPr>
                <a:defRPr/>
              </a:pPr>
              <a:t>88</a:t>
            </a:fld>
            <a:endParaRPr lang="en-US" altLang="zh-CN"/>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4F1F8B65-4004-4D9B-885A-5C808201DF39}" type="slidenum">
              <a:rPr lang="en-US" altLang="zh-CN"/>
              <a:pPr>
                <a:defRPr/>
              </a:pPr>
              <a:t>89</a:t>
            </a:fld>
            <a:endParaRPr lang="en-US" altLang="zh-CN"/>
          </a:p>
        </p:txBody>
      </p:sp>
      <p:sp>
        <p:nvSpPr>
          <p:cNvPr id="204802" name="Rectangle 2"/>
          <p:cNvSpPr>
            <a:spLocks noRot="1" noChangeArrowheads="1"/>
          </p:cNvSpPr>
          <p:nvPr/>
        </p:nvSpPr>
        <p:spPr bwMode="auto">
          <a:xfrm>
            <a:off x="2381225" y="857232"/>
            <a:ext cx="7777163" cy="5257800"/>
          </a:xfrm>
          <a:prstGeom prst="rect">
            <a:avLst/>
          </a:prstGeom>
          <a:noFill/>
          <a:ln w="9525">
            <a:noFill/>
            <a:miter lim="800000"/>
            <a:headEnd/>
            <a:tailEnd/>
          </a:ln>
          <a:effectLst/>
        </p:spPr>
        <p:txBody>
          <a:bodyPr/>
          <a:lstStyle/>
          <a:p>
            <a:pPr marL="742950" lvl="1" indent="-285750">
              <a:spcBef>
                <a:spcPct val="20000"/>
              </a:spcBef>
              <a:buClr>
                <a:schemeClr val="accent2"/>
              </a:buClr>
              <a:buSzPct val="85000"/>
              <a:buFont typeface="Wingdings" pitchFamily="2" charset="2"/>
              <a:buChar char=""/>
            </a:pPr>
            <a:r>
              <a:rPr lang="en-US" altLang="zh-CN" sz="2800" b="1" dirty="0">
                <a:solidFill>
                  <a:srgbClr val="FF3300"/>
                </a:solidFill>
              </a:rPr>
              <a:t> </a:t>
            </a:r>
            <a:r>
              <a:rPr lang="en-US" altLang="zh-CN" sz="2400" b="1" i="1" dirty="0">
                <a:solidFill>
                  <a:srgbClr val="FF3300"/>
                </a:solidFill>
                <a:latin typeface="Times New Roman" pitchFamily="18" charset="0"/>
              </a:rPr>
              <a:t>the 4-word block transfers:</a:t>
            </a:r>
          </a:p>
          <a:p>
            <a:pPr marL="742950" lvl="1" indent="-285750">
              <a:spcBef>
                <a:spcPct val="20000"/>
              </a:spcBef>
              <a:buClr>
                <a:schemeClr val="accent2"/>
              </a:buClr>
              <a:buSzPct val="85000"/>
            </a:pPr>
            <a:r>
              <a:rPr lang="en-US" altLang="zh-CN" sz="2400" b="1" dirty="0">
                <a:solidFill>
                  <a:srgbClr val="000404"/>
                </a:solidFill>
              </a:rPr>
              <a:t>  each block takes</a:t>
            </a:r>
          </a:p>
          <a:p>
            <a:pPr marL="742950" lvl="1" indent="-285750">
              <a:spcBef>
                <a:spcPct val="20000"/>
              </a:spcBef>
              <a:buClr>
                <a:schemeClr val="accent2"/>
              </a:buClr>
              <a:buSzPct val="85000"/>
            </a:pPr>
            <a:r>
              <a:rPr lang="en-US" altLang="zh-CN" sz="2400" b="1" dirty="0">
                <a:solidFill>
                  <a:srgbClr val="000404"/>
                </a:solidFill>
              </a:rPr>
              <a:t>  </a:t>
            </a:r>
            <a:r>
              <a:rPr lang="en-US" altLang="zh-CN" sz="2400" b="1" i="1" dirty="0">
                <a:solidFill>
                  <a:srgbClr val="000404"/>
                </a:solidFill>
                <a:latin typeface="Times New Roman" pitchFamily="18" charset="0"/>
              </a:rPr>
              <a:t>1.  1 clock cycle to send the address to memory</a:t>
            </a:r>
          </a:p>
          <a:p>
            <a:pPr marL="742950" lvl="1" indent="-285750">
              <a:spcBef>
                <a:spcPct val="20000"/>
              </a:spcBef>
              <a:buClr>
                <a:schemeClr val="accent2"/>
              </a:buClr>
              <a:buSzPct val="85000"/>
            </a:pPr>
            <a:r>
              <a:rPr lang="en-US" altLang="zh-CN" sz="2400" b="1" i="1" dirty="0">
                <a:solidFill>
                  <a:srgbClr val="000404"/>
                </a:solidFill>
                <a:latin typeface="Times New Roman" pitchFamily="18" charset="0"/>
              </a:rPr>
              <a:t>  2.  </a:t>
            </a:r>
            <a:r>
              <a:rPr lang="en-US" altLang="zh-CN" sz="2400" b="1" i="1" dirty="0" err="1">
                <a:solidFill>
                  <a:srgbClr val="000404"/>
                </a:solidFill>
                <a:latin typeface="Times New Roman" pitchFamily="18" charset="0"/>
              </a:rPr>
              <a:t>200ns</a:t>
            </a:r>
            <a:r>
              <a:rPr lang="en-US" altLang="zh-CN" sz="2400" b="1" i="1" dirty="0">
                <a:solidFill>
                  <a:srgbClr val="000404"/>
                </a:solidFill>
                <a:latin typeface="Times New Roman" pitchFamily="18" charset="0"/>
              </a:rPr>
              <a:t>/(</a:t>
            </a:r>
            <a:r>
              <a:rPr lang="en-US" altLang="zh-CN" sz="2400" b="1" i="1" dirty="0" err="1">
                <a:solidFill>
                  <a:srgbClr val="000404"/>
                </a:solidFill>
                <a:latin typeface="Times New Roman" pitchFamily="18" charset="0"/>
              </a:rPr>
              <a:t>5ns</a:t>
            </a:r>
            <a:r>
              <a:rPr lang="en-US" altLang="zh-CN" sz="2400" b="1" i="1" dirty="0">
                <a:solidFill>
                  <a:srgbClr val="000404"/>
                </a:solidFill>
                <a:latin typeface="Times New Roman" pitchFamily="18" charset="0"/>
              </a:rPr>
              <a:t>/cycle) = 40 clock cycles to read memory</a:t>
            </a:r>
          </a:p>
          <a:p>
            <a:pPr marL="742950" lvl="1" indent="-285750">
              <a:spcBef>
                <a:spcPct val="20000"/>
              </a:spcBef>
              <a:buClr>
                <a:schemeClr val="accent2"/>
              </a:buClr>
              <a:buSzPct val="85000"/>
            </a:pPr>
            <a:r>
              <a:rPr lang="en-US" altLang="zh-CN" sz="2400" b="1" i="1" dirty="0">
                <a:solidFill>
                  <a:srgbClr val="000404"/>
                </a:solidFill>
                <a:latin typeface="Times New Roman" pitchFamily="18" charset="0"/>
              </a:rPr>
              <a:t>  3.  2 clock cycles to send the data from the memory</a:t>
            </a:r>
          </a:p>
          <a:p>
            <a:pPr marL="742950" lvl="1" indent="-285750">
              <a:spcBef>
                <a:spcPct val="20000"/>
              </a:spcBef>
              <a:buClr>
                <a:schemeClr val="accent2"/>
              </a:buClr>
              <a:buSzPct val="85000"/>
            </a:pPr>
            <a:r>
              <a:rPr lang="en-US" altLang="zh-CN" sz="2400" b="1" i="1" dirty="0">
                <a:solidFill>
                  <a:srgbClr val="000404"/>
                </a:solidFill>
                <a:latin typeface="Times New Roman" pitchFamily="18" charset="0"/>
              </a:rPr>
              <a:t>  4. Two clock cycles needed between each bus operation.</a:t>
            </a:r>
          </a:p>
          <a:p>
            <a:pPr marL="742950" lvl="1" indent="-285750">
              <a:spcBef>
                <a:spcPct val="20000"/>
              </a:spcBef>
              <a:buClr>
                <a:schemeClr val="accent2"/>
              </a:buClr>
              <a:buSzPct val="85000"/>
            </a:pPr>
            <a:r>
              <a:rPr lang="en-US" altLang="zh-CN" sz="2400" b="1" i="1" dirty="0">
                <a:solidFill>
                  <a:srgbClr val="000404"/>
                </a:solidFill>
              </a:rPr>
              <a:t>This is a total of </a:t>
            </a:r>
            <a:r>
              <a:rPr lang="en-US" altLang="zh-CN" sz="2400" b="1" i="1" dirty="0" err="1">
                <a:solidFill>
                  <a:srgbClr val="0000FF"/>
                </a:solidFill>
              </a:rPr>
              <a:t>45cycles</a:t>
            </a:r>
            <a:r>
              <a:rPr lang="en-US" altLang="zh-CN" sz="2400" b="1" i="1" dirty="0">
                <a:solidFill>
                  <a:srgbClr val="000404"/>
                </a:solidFill>
              </a:rPr>
              <a:t>.</a:t>
            </a:r>
          </a:p>
          <a:p>
            <a:pPr marL="742950" lvl="1" indent="-285750">
              <a:spcBef>
                <a:spcPct val="20000"/>
              </a:spcBef>
              <a:buClr>
                <a:schemeClr val="accent2"/>
              </a:buClr>
              <a:buSzPct val="85000"/>
            </a:pPr>
            <a:r>
              <a:rPr lang="en-US" altLang="zh-CN" sz="2400" b="1" dirty="0">
                <a:solidFill>
                  <a:srgbClr val="000404"/>
                </a:solidFill>
              </a:rPr>
              <a:t> There are </a:t>
            </a:r>
            <a:r>
              <a:rPr lang="en-US" altLang="zh-CN" sz="2400" b="1" i="1" dirty="0">
                <a:solidFill>
                  <a:srgbClr val="000404"/>
                </a:solidFill>
              </a:rPr>
              <a:t>256/4 = </a:t>
            </a:r>
            <a:r>
              <a:rPr lang="en-US" altLang="zh-CN" sz="2400" b="1" i="1" dirty="0">
                <a:solidFill>
                  <a:srgbClr val="FF3300"/>
                </a:solidFill>
              </a:rPr>
              <a:t>64</a:t>
            </a:r>
            <a:r>
              <a:rPr lang="en-US" altLang="zh-CN" sz="2400" b="1" i="1" dirty="0">
                <a:solidFill>
                  <a:srgbClr val="000404"/>
                </a:solidFill>
              </a:rPr>
              <a:t> blocks</a:t>
            </a:r>
            <a:r>
              <a:rPr lang="en-US" altLang="zh-CN" sz="2400" b="1" dirty="0">
                <a:solidFill>
                  <a:srgbClr val="000404"/>
                </a:solidFill>
              </a:rPr>
              <a:t>. </a:t>
            </a:r>
          </a:p>
          <a:p>
            <a:pPr marL="742950" lvl="1" indent="-285750">
              <a:spcBef>
                <a:spcPct val="20000"/>
              </a:spcBef>
              <a:buClr>
                <a:schemeClr val="accent2"/>
              </a:buClr>
              <a:buSzPct val="85000"/>
            </a:pPr>
            <a:r>
              <a:rPr lang="en-US" altLang="zh-CN" sz="2400" b="1" dirty="0">
                <a:solidFill>
                  <a:srgbClr val="000404"/>
                </a:solidFill>
              </a:rPr>
              <a:t>So the transfer of 256 words takes</a:t>
            </a:r>
          </a:p>
          <a:p>
            <a:pPr marL="742950" lvl="1" indent="-285750">
              <a:spcBef>
                <a:spcPct val="20000"/>
              </a:spcBef>
              <a:buClr>
                <a:schemeClr val="accent2"/>
              </a:buClr>
              <a:buSzPct val="85000"/>
            </a:pPr>
            <a:r>
              <a:rPr lang="en-US" altLang="zh-CN" sz="2400" b="1" dirty="0">
                <a:solidFill>
                  <a:srgbClr val="000404"/>
                </a:solidFill>
              </a:rPr>
              <a:t>				 </a:t>
            </a:r>
            <a:r>
              <a:rPr lang="en-US" altLang="zh-CN" sz="2400" b="1" i="1" dirty="0">
                <a:solidFill>
                  <a:srgbClr val="000404"/>
                </a:solidFill>
              </a:rPr>
              <a:t>45×64=2880 clock cycles</a:t>
            </a:r>
          </a:p>
          <a:p>
            <a:pPr marL="742950" lvl="1" indent="-285750">
              <a:spcBef>
                <a:spcPct val="20000"/>
              </a:spcBef>
              <a:buClr>
                <a:schemeClr val="accent2"/>
              </a:buClr>
              <a:buSzPct val="85000"/>
            </a:pPr>
            <a:r>
              <a:rPr lang="en-US" altLang="zh-CN" sz="2400" b="1" dirty="0">
                <a:solidFill>
                  <a:srgbClr val="000404"/>
                </a:solidFill>
              </a:rPr>
              <a:t>  The latency for the transfer of 256 words is:</a:t>
            </a:r>
          </a:p>
          <a:p>
            <a:pPr marL="742950" lvl="1" indent="-285750">
              <a:spcBef>
                <a:spcPct val="20000"/>
              </a:spcBef>
              <a:buClr>
                <a:schemeClr val="accent2"/>
              </a:buClr>
              <a:buSzPct val="85000"/>
            </a:pPr>
            <a:r>
              <a:rPr lang="en-US" altLang="zh-CN" sz="2400" b="1" dirty="0">
                <a:solidFill>
                  <a:srgbClr val="000404"/>
                </a:solidFill>
              </a:rPr>
              <a:t>      </a:t>
            </a:r>
            <a:r>
              <a:rPr lang="en-US" altLang="zh-CN" sz="2400" b="1" i="1" dirty="0">
                <a:solidFill>
                  <a:srgbClr val="000404"/>
                </a:solidFill>
              </a:rPr>
              <a:t>2880 cycles× </a:t>
            </a:r>
            <a:r>
              <a:rPr lang="en-US" altLang="zh-CN" sz="2400" b="1" i="1" dirty="0" err="1">
                <a:solidFill>
                  <a:srgbClr val="000404"/>
                </a:solidFill>
              </a:rPr>
              <a:t>5ns</a:t>
            </a:r>
            <a:r>
              <a:rPr lang="en-US" altLang="zh-CN" sz="2400" b="1" i="1" dirty="0">
                <a:solidFill>
                  <a:srgbClr val="000404"/>
                </a:solidFill>
              </a:rPr>
              <a:t>/cycle</a:t>
            </a:r>
            <a:r>
              <a:rPr lang="en-US" altLang="zh-CN" sz="2400" b="1" dirty="0">
                <a:solidFill>
                  <a:srgbClr val="000404"/>
                </a:solidFill>
              </a:rPr>
              <a:t> </a:t>
            </a:r>
            <a:r>
              <a:rPr lang="en-US" altLang="zh-CN" sz="2400" b="1" i="1" dirty="0">
                <a:solidFill>
                  <a:srgbClr val="000404"/>
                </a:solidFill>
              </a:rPr>
              <a:t>=</a:t>
            </a:r>
            <a:r>
              <a:rPr lang="en-US" altLang="zh-CN" sz="2400" b="1" dirty="0">
                <a:solidFill>
                  <a:srgbClr val="000404"/>
                </a:solidFill>
              </a:rPr>
              <a:t> </a:t>
            </a:r>
            <a:r>
              <a:rPr lang="en-US" altLang="zh-CN" sz="2400" b="1" i="1" dirty="0" err="1">
                <a:solidFill>
                  <a:srgbClr val="000404"/>
                </a:solidFill>
              </a:rPr>
              <a:t>14,400ns</a:t>
            </a:r>
            <a:r>
              <a:rPr lang="en-US" altLang="zh-CN" sz="2400" b="1" dirty="0">
                <a:solidFill>
                  <a:srgbClr val="000404"/>
                </a:solidFill>
              </a:rPr>
              <a:t>.</a:t>
            </a:r>
          </a:p>
        </p:txBody>
      </p:sp>
      <p:sp>
        <p:nvSpPr>
          <p:cNvPr id="204803" name="Text Box 3"/>
          <p:cNvSpPr txBox="1">
            <a:spLocks noChangeArrowheads="1"/>
          </p:cNvSpPr>
          <p:nvPr/>
        </p:nvSpPr>
        <p:spPr bwMode="auto">
          <a:xfrm>
            <a:off x="1919288" y="404813"/>
            <a:ext cx="1497012" cy="457200"/>
          </a:xfrm>
          <a:prstGeom prst="rect">
            <a:avLst/>
          </a:prstGeom>
          <a:noFill/>
          <a:ln w="9525">
            <a:noFill/>
            <a:miter lim="800000"/>
            <a:headEnd/>
            <a:tailEnd/>
          </a:ln>
          <a:effectLst/>
        </p:spPr>
        <p:txBody>
          <a:bodyPr>
            <a:spAutoFit/>
          </a:bodyPr>
          <a:lstStyle/>
          <a:p>
            <a:pPr>
              <a:spcBef>
                <a:spcPct val="50000"/>
              </a:spcBef>
            </a:pPr>
            <a:r>
              <a:rPr lang="en-US" altLang="zh-CN" sz="2400" b="1">
                <a:solidFill>
                  <a:schemeClr val="hlink"/>
                </a:solidFill>
              </a:rPr>
              <a:t>Answer:</a:t>
            </a:r>
          </a:p>
        </p:txBody>
      </p:sp>
      <p:sp>
        <p:nvSpPr>
          <p:cNvPr id="112645" name="Rectangle 5"/>
          <p:cNvSpPr>
            <a:spLocks noChangeArrowheads="1"/>
          </p:cNvSpPr>
          <p:nvPr/>
        </p:nvSpPr>
        <p:spPr bwMode="auto">
          <a:xfrm>
            <a:off x="7723188" y="620714"/>
            <a:ext cx="2944812" cy="396875"/>
          </a:xfrm>
          <a:prstGeom prst="rect">
            <a:avLst/>
          </a:prstGeom>
          <a:noFill/>
          <a:ln w="9525">
            <a:noFill/>
            <a:miter lim="800000"/>
            <a:headEnd/>
            <a:tailEnd/>
          </a:ln>
          <a:effectLst/>
        </p:spPr>
        <p:txBody>
          <a:bodyPr wrap="none">
            <a:spAutoFit/>
          </a:bodyPr>
          <a:lstStyle/>
          <a:p>
            <a:r>
              <a:rPr lang="en-US" altLang="zh-CN" sz="2000">
                <a:solidFill>
                  <a:srgbClr val="FF3300"/>
                </a:solidFill>
                <a:latin typeface="Comic Sans MS" pitchFamily="66" charset="0"/>
              </a:rPr>
              <a:t>64-bit synchronous bus</a:t>
            </a:r>
          </a:p>
        </p:txBody>
      </p:sp>
      <p:sp>
        <p:nvSpPr>
          <p:cNvPr id="112646" name="Line 6"/>
          <p:cNvSpPr>
            <a:spLocks noChangeShapeType="1"/>
          </p:cNvSpPr>
          <p:nvPr/>
        </p:nvSpPr>
        <p:spPr bwMode="auto">
          <a:xfrm flipV="1">
            <a:off x="8024827" y="857233"/>
            <a:ext cx="720725" cy="2016125"/>
          </a:xfrm>
          <a:prstGeom prst="line">
            <a:avLst/>
          </a:prstGeom>
          <a:noFill/>
          <a:ln w="9525">
            <a:solidFill>
              <a:srgbClr val="FF3300"/>
            </a:solidFill>
            <a:round/>
            <a:headEnd/>
            <a:tailEnd/>
          </a:ln>
          <a:effectLst/>
        </p:spPr>
        <p:txBody>
          <a:bodyPr/>
          <a:lstStyle/>
          <a:p>
            <a:endParaRPr lang="zh-CN" altLang="en-US"/>
          </a:p>
        </p:txBody>
      </p:sp>
    </p:spTree>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4803"/>
                                        </p:tgtEl>
                                        <p:attrNameLst>
                                          <p:attrName>style.visibility</p:attrName>
                                        </p:attrNameLst>
                                      </p:cBhvr>
                                      <p:to>
                                        <p:strVal val="visible"/>
                                      </p:to>
                                    </p:set>
                                    <p:animEffect transition="in" filter="dissolve">
                                      <p:cBhvr>
                                        <p:cTn id="7" dur="500"/>
                                        <p:tgtEl>
                                          <p:spTgt spid="204803"/>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04802"/>
                                        </p:tgtEl>
                                        <p:attrNameLst>
                                          <p:attrName>style.visibility</p:attrName>
                                        </p:attrNameLst>
                                      </p:cBhvr>
                                      <p:to>
                                        <p:strVal val="visible"/>
                                      </p:to>
                                    </p:set>
                                    <p:animEffect transition="in" filter="dissolve">
                                      <p:cBhvr>
                                        <p:cTn id="11" dur="500"/>
                                        <p:tgtEl>
                                          <p:spTgt spid="204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2" grpId="0" autoUpdateAnimBg="0"/>
      <p:bldP spid="204803"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3200" dirty="0"/>
              <a:t>Amdahl’s law remind us that </a:t>
            </a:r>
            <a:r>
              <a:rPr lang="en-US" altLang="zh-CN" sz="3200" dirty="0">
                <a:solidFill>
                  <a:srgbClr val="FF0000"/>
                </a:solidFill>
              </a:rPr>
              <a:t>ignoring I/O is dangerous</a:t>
            </a:r>
            <a:endParaRPr lang="zh-CN" altLang="en-US" dirty="0">
              <a:solidFill>
                <a:srgbClr val="FF0000"/>
              </a:solidFill>
            </a:endParaRPr>
          </a:p>
        </p:txBody>
      </p:sp>
      <p:sp>
        <p:nvSpPr>
          <p:cNvPr id="14338" name="Rectangle 2"/>
          <p:cNvSpPr>
            <a:spLocks noGrp="1" noRot="1" noChangeArrowheads="1"/>
          </p:cNvSpPr>
          <p:nvPr>
            <p:ph idx="1"/>
          </p:nvPr>
        </p:nvSpPr>
        <p:spPr>
          <a:xfrm>
            <a:off x="1487488" y="1142985"/>
            <a:ext cx="9433048" cy="4768865"/>
          </a:xfrm>
        </p:spPr>
        <p:txBody>
          <a:bodyPr/>
          <a:lstStyle/>
          <a:p>
            <a:pPr eaLnBrk="1" hangingPunct="1">
              <a:lnSpc>
                <a:spcPct val="90000"/>
              </a:lnSpc>
            </a:pPr>
            <a:r>
              <a:rPr lang="en-US" altLang="zh-CN" b="1" dirty="0" smtClean="0">
                <a:solidFill>
                  <a:srgbClr val="000404"/>
                </a:solidFill>
              </a:rPr>
              <a:t>Assume: </a:t>
            </a:r>
          </a:p>
          <a:p>
            <a:pPr lvl="2" eaLnBrk="1" hangingPunct="1">
              <a:lnSpc>
                <a:spcPct val="90000"/>
              </a:lnSpc>
            </a:pPr>
            <a:r>
              <a:rPr lang="en-US" altLang="zh-CN" b="1" dirty="0" smtClean="0">
                <a:solidFill>
                  <a:srgbClr val="000404"/>
                </a:solidFill>
              </a:rPr>
              <a:t>a bench mark executes in 100 seconds of elapsed time ,  where 90 seconds is CPU time  and the rest is I/O time. </a:t>
            </a:r>
          </a:p>
          <a:p>
            <a:pPr lvl="2" eaLnBrk="1" hangingPunct="1">
              <a:lnSpc>
                <a:spcPct val="90000"/>
              </a:lnSpc>
            </a:pPr>
            <a:r>
              <a:rPr lang="en-US" altLang="zh-CN" b="1" dirty="0" smtClean="0">
                <a:solidFill>
                  <a:srgbClr val="000404"/>
                </a:solidFill>
              </a:rPr>
              <a:t>CPU time improves by 50% per year, but I/O time doesn’t improve. </a:t>
            </a:r>
          </a:p>
          <a:p>
            <a:pPr lvl="2" eaLnBrk="1" hangingPunct="1">
              <a:lnSpc>
                <a:spcPct val="90000"/>
              </a:lnSpc>
            </a:pPr>
            <a:r>
              <a:rPr lang="en-US" altLang="zh-CN" b="1" dirty="0" smtClean="0">
                <a:solidFill>
                  <a:srgbClr val="000404"/>
                </a:solidFill>
              </a:rPr>
              <a:t>After five years, the improvement in CPU performance is 7.5  times. </a:t>
            </a:r>
          </a:p>
          <a:p>
            <a:pPr lvl="1">
              <a:lnSpc>
                <a:spcPct val="90000"/>
              </a:lnSpc>
            </a:pPr>
            <a:r>
              <a:rPr lang="en-US" altLang="zh-CN" b="1" dirty="0" smtClean="0">
                <a:solidFill>
                  <a:srgbClr val="000404"/>
                </a:solidFill>
              </a:rPr>
              <a:t>The elapsed time is reduced to 	      </a:t>
            </a:r>
          </a:p>
          <a:p>
            <a:pPr lvl="2">
              <a:lnSpc>
                <a:spcPct val="90000"/>
              </a:lnSpc>
              <a:buNone/>
            </a:pPr>
            <a:r>
              <a:rPr lang="en-US" altLang="zh-CN" b="1" dirty="0" smtClean="0">
                <a:solidFill>
                  <a:srgbClr val="0000FF"/>
                </a:solidFill>
              </a:rPr>
              <a:t>90/7.5+10=12+10=22 seconds.</a:t>
            </a:r>
          </a:p>
          <a:p>
            <a:pPr lvl="1" eaLnBrk="1" hangingPunct="1">
              <a:lnSpc>
                <a:spcPct val="90000"/>
              </a:lnSpc>
            </a:pPr>
            <a:r>
              <a:rPr lang="en-US" altLang="zh-CN" b="1" dirty="0" smtClean="0">
                <a:solidFill>
                  <a:srgbClr val="000404"/>
                </a:solidFill>
              </a:rPr>
              <a:t>So, the improvement in elapsed time is only 4.5 times. </a:t>
            </a:r>
            <a:r>
              <a:rPr lang="en-US" altLang="zh-CN" dirty="0" smtClean="0"/>
              <a:t>   </a:t>
            </a:r>
          </a:p>
        </p:txBody>
      </p:sp>
      <p:sp>
        <p:nvSpPr>
          <p:cNvPr id="5"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11ECF994-6BBA-47D7-9D5A-9156BA690725}" type="slidenum">
              <a:rPr lang="en-US" altLang="zh-CN"/>
              <a:pPr>
                <a:defRPr/>
              </a:pPr>
              <a:t>9</a:t>
            </a:fld>
            <a:endParaRPr lang="en-US" altLang="zh-CN"/>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3"/>
          <p:cNvSpPr>
            <a:spLocks noGrp="1" noRot="1" noChangeArrowheads="1"/>
          </p:cNvSpPr>
          <p:nvPr>
            <p:ph idx="1"/>
          </p:nvPr>
        </p:nvSpPr>
        <p:spPr>
          <a:xfrm>
            <a:off x="2136775" y="2819400"/>
            <a:ext cx="6030927" cy="457200"/>
          </a:xfrm>
        </p:spPr>
        <p:txBody>
          <a:bodyPr/>
          <a:lstStyle/>
          <a:p>
            <a:pPr eaLnBrk="1" hangingPunct="1">
              <a:lnSpc>
                <a:spcPct val="90000"/>
              </a:lnSpc>
              <a:buFont typeface="Wingdings" pitchFamily="2" charset="2"/>
              <a:buNone/>
            </a:pPr>
            <a:r>
              <a:rPr lang="en-US" altLang="zh-CN" sz="1400" b="1" dirty="0">
                <a:solidFill>
                  <a:srgbClr val="000404"/>
                </a:solidFill>
              </a:rPr>
              <a:t>                </a:t>
            </a:r>
            <a:r>
              <a:rPr lang="en-US" altLang="zh-CN" b="1" dirty="0" smtClean="0">
                <a:solidFill>
                  <a:srgbClr val="000404"/>
                </a:solidFill>
              </a:rPr>
              <a:t>The bus bandwidth is:</a:t>
            </a:r>
          </a:p>
          <a:p>
            <a:pPr eaLnBrk="1" hangingPunct="1">
              <a:lnSpc>
                <a:spcPct val="90000"/>
              </a:lnSpc>
              <a:buFont typeface="Wingdings" pitchFamily="2" charset="2"/>
              <a:buNone/>
            </a:pPr>
            <a:r>
              <a:rPr lang="en-US" altLang="zh-CN" sz="1400" b="1" dirty="0">
                <a:solidFill>
                  <a:srgbClr val="000404"/>
                </a:solidFill>
              </a:rPr>
              <a:t>                </a:t>
            </a:r>
          </a:p>
        </p:txBody>
      </p:sp>
      <p:sp>
        <p:nvSpPr>
          <p:cNvPr id="21"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6F5F3084-D6E7-4B2A-A283-1BECC3060409}" type="slidenum">
              <a:rPr lang="en-US" altLang="zh-CN"/>
              <a:pPr>
                <a:defRPr/>
              </a:pPr>
              <a:t>90</a:t>
            </a:fld>
            <a:endParaRPr lang="en-US" altLang="zh-CN"/>
          </a:p>
        </p:txBody>
      </p:sp>
      <p:graphicFrame>
        <p:nvGraphicFramePr>
          <p:cNvPr id="205826" name="Object 2"/>
          <p:cNvGraphicFramePr>
            <a:graphicFrameLocks noChangeAspect="1"/>
          </p:cNvGraphicFramePr>
          <p:nvPr/>
        </p:nvGraphicFramePr>
        <p:xfrm>
          <a:off x="2590800" y="1676400"/>
          <a:ext cx="7162800" cy="914400"/>
        </p:xfrm>
        <a:graphic>
          <a:graphicData uri="http://schemas.openxmlformats.org/presentationml/2006/ole">
            <mc:AlternateContent xmlns:mc="http://schemas.openxmlformats.org/markup-compatibility/2006">
              <mc:Choice xmlns:v="urn:schemas-microsoft-com:vml" Requires="v">
                <p:oleObj spid="_x0000_s292881" name="Visio" r:id="rId4" imgW="4031590" imgH="431292" progId="Visio.Drawing.11">
                  <p:embed/>
                </p:oleObj>
              </mc:Choice>
              <mc:Fallback>
                <p:oleObj name="Visio" r:id="rId4" imgW="4031590" imgH="431292"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1676400"/>
                        <a:ext cx="7162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p:cNvGrpSpPr>
            <a:grpSpLocks/>
          </p:cNvGrpSpPr>
          <p:nvPr/>
        </p:nvGrpSpPr>
        <p:grpSpPr bwMode="auto">
          <a:xfrm>
            <a:off x="2819401" y="3505201"/>
            <a:ext cx="6589713" cy="1292225"/>
            <a:chOff x="839" y="572"/>
            <a:chExt cx="2812" cy="409"/>
          </a:xfrm>
        </p:grpSpPr>
        <p:sp>
          <p:nvSpPr>
            <p:cNvPr id="113672" name="AutoShape 5"/>
            <p:cNvSpPr>
              <a:spLocks noChangeAspect="1" noChangeArrowheads="1" noTextEdit="1"/>
            </p:cNvSpPr>
            <p:nvPr/>
          </p:nvSpPr>
          <p:spPr bwMode="auto">
            <a:xfrm>
              <a:off x="839" y="572"/>
              <a:ext cx="2812" cy="409"/>
            </a:xfrm>
            <a:prstGeom prst="rect">
              <a:avLst/>
            </a:prstGeom>
            <a:noFill/>
            <a:ln w="9525">
              <a:noFill/>
              <a:miter lim="800000"/>
              <a:headEnd/>
              <a:tailEnd/>
            </a:ln>
          </p:spPr>
          <p:txBody>
            <a:bodyPr/>
            <a:lstStyle/>
            <a:p>
              <a:endParaRPr lang="zh-CN" altLang="en-US"/>
            </a:p>
          </p:txBody>
        </p:sp>
        <p:sp>
          <p:nvSpPr>
            <p:cNvPr id="113673" name="Rectangle 6"/>
            <p:cNvSpPr>
              <a:spLocks noChangeArrowheads="1"/>
            </p:cNvSpPr>
            <p:nvPr/>
          </p:nvSpPr>
          <p:spPr bwMode="auto">
            <a:xfrm>
              <a:off x="847" y="699"/>
              <a:ext cx="261" cy="116"/>
            </a:xfrm>
            <a:prstGeom prst="rect">
              <a:avLst/>
            </a:prstGeom>
            <a:noFill/>
            <a:ln w="9525">
              <a:noFill/>
              <a:miter lim="800000"/>
              <a:headEnd/>
              <a:tailEnd/>
            </a:ln>
          </p:spPr>
          <p:txBody>
            <a:bodyPr wrap="none" lIns="0" tIns="0" rIns="0" bIns="0">
              <a:spAutoFit/>
            </a:bodyPr>
            <a:lstStyle/>
            <a:p>
              <a:r>
                <a:rPr lang="en-US" altLang="zh-CN" sz="2400" b="1" i="1">
                  <a:solidFill>
                    <a:srgbClr val="000000"/>
                  </a:solidFill>
                </a:rPr>
                <a:t>(256</a:t>
              </a:r>
              <a:endParaRPr lang="en-US" altLang="zh-CN" sz="2400"/>
            </a:p>
          </p:txBody>
        </p:sp>
        <p:sp>
          <p:nvSpPr>
            <p:cNvPr id="113674" name="Rectangle 7"/>
            <p:cNvSpPr>
              <a:spLocks noChangeArrowheads="1"/>
            </p:cNvSpPr>
            <p:nvPr/>
          </p:nvSpPr>
          <p:spPr bwMode="auto">
            <a:xfrm>
              <a:off x="1101" y="708"/>
              <a:ext cx="131" cy="116"/>
            </a:xfrm>
            <a:prstGeom prst="rect">
              <a:avLst/>
            </a:prstGeom>
            <a:noFill/>
            <a:ln w="9525">
              <a:noFill/>
              <a:miter lim="800000"/>
              <a:headEnd/>
              <a:tailEnd/>
            </a:ln>
          </p:spPr>
          <p:txBody>
            <a:bodyPr wrap="none" lIns="0" tIns="0" rIns="0" bIns="0">
              <a:spAutoFit/>
            </a:bodyPr>
            <a:lstStyle/>
            <a:p>
              <a:r>
                <a:rPr lang="en-US" altLang="zh-CN" sz="2400" b="1" i="1">
                  <a:solidFill>
                    <a:srgbClr val="000000"/>
                  </a:solidFill>
                  <a:latin typeface="宋体" pitchFamily="2" charset="-122"/>
                </a:rPr>
                <a:t>×</a:t>
              </a:r>
              <a:endParaRPr lang="en-US" altLang="zh-CN" sz="2400"/>
            </a:p>
          </p:txBody>
        </p:sp>
        <p:sp>
          <p:nvSpPr>
            <p:cNvPr id="113675" name="Rectangle 8"/>
            <p:cNvSpPr>
              <a:spLocks noChangeArrowheads="1"/>
            </p:cNvSpPr>
            <p:nvPr/>
          </p:nvSpPr>
          <p:spPr bwMode="auto">
            <a:xfrm>
              <a:off x="1237" y="699"/>
              <a:ext cx="456" cy="116"/>
            </a:xfrm>
            <a:prstGeom prst="rect">
              <a:avLst/>
            </a:prstGeom>
            <a:noFill/>
            <a:ln w="9525">
              <a:noFill/>
              <a:miter lim="800000"/>
              <a:headEnd/>
              <a:tailEnd/>
            </a:ln>
          </p:spPr>
          <p:txBody>
            <a:bodyPr wrap="none" lIns="0" tIns="0" rIns="0" bIns="0">
              <a:spAutoFit/>
            </a:bodyPr>
            <a:lstStyle/>
            <a:p>
              <a:r>
                <a:rPr lang="en-US" altLang="zh-CN" sz="2400" b="1" i="1">
                  <a:solidFill>
                    <a:srgbClr val="000000"/>
                  </a:solidFill>
                </a:rPr>
                <a:t>4)bytes</a:t>
              </a:r>
              <a:endParaRPr lang="en-US" altLang="zh-CN" sz="2400"/>
            </a:p>
          </p:txBody>
        </p:sp>
        <p:sp>
          <p:nvSpPr>
            <p:cNvPr id="113676" name="Rectangle 9"/>
            <p:cNvSpPr>
              <a:spLocks noChangeArrowheads="1"/>
            </p:cNvSpPr>
            <p:nvPr/>
          </p:nvSpPr>
          <p:spPr bwMode="auto">
            <a:xfrm>
              <a:off x="1685" y="708"/>
              <a:ext cx="131" cy="116"/>
            </a:xfrm>
            <a:prstGeom prst="rect">
              <a:avLst/>
            </a:prstGeom>
            <a:noFill/>
            <a:ln w="9525">
              <a:noFill/>
              <a:miter lim="800000"/>
              <a:headEnd/>
              <a:tailEnd/>
            </a:ln>
          </p:spPr>
          <p:txBody>
            <a:bodyPr wrap="none" lIns="0" tIns="0" rIns="0" bIns="0">
              <a:spAutoFit/>
            </a:bodyPr>
            <a:lstStyle/>
            <a:p>
              <a:r>
                <a:rPr lang="en-US" altLang="zh-CN" sz="2400" b="1" i="1">
                  <a:solidFill>
                    <a:srgbClr val="000000"/>
                  </a:solidFill>
                  <a:latin typeface="宋体" pitchFamily="2" charset="-122"/>
                </a:rPr>
                <a:t>×</a:t>
              </a:r>
              <a:endParaRPr lang="en-US" altLang="zh-CN" sz="2400"/>
            </a:p>
          </p:txBody>
        </p:sp>
        <p:sp>
          <p:nvSpPr>
            <p:cNvPr id="113677" name="Line 10"/>
            <p:cNvSpPr>
              <a:spLocks noChangeShapeType="1"/>
            </p:cNvSpPr>
            <p:nvPr/>
          </p:nvSpPr>
          <p:spPr bwMode="auto">
            <a:xfrm>
              <a:off x="1909" y="780"/>
              <a:ext cx="619" cy="1"/>
            </a:xfrm>
            <a:prstGeom prst="line">
              <a:avLst/>
            </a:prstGeom>
            <a:noFill/>
            <a:ln w="19050" cap="rnd">
              <a:solidFill>
                <a:srgbClr val="000000"/>
              </a:solidFill>
              <a:round/>
              <a:headEnd/>
              <a:tailEnd/>
            </a:ln>
          </p:spPr>
          <p:txBody>
            <a:bodyPr/>
            <a:lstStyle/>
            <a:p>
              <a:endParaRPr lang="zh-CN" altLang="en-US"/>
            </a:p>
          </p:txBody>
        </p:sp>
        <p:sp>
          <p:nvSpPr>
            <p:cNvPr id="113678" name="Rectangle 11"/>
            <p:cNvSpPr>
              <a:spLocks noChangeArrowheads="1"/>
            </p:cNvSpPr>
            <p:nvPr/>
          </p:nvSpPr>
          <p:spPr bwMode="auto">
            <a:xfrm>
              <a:off x="1947" y="600"/>
              <a:ext cx="528" cy="116"/>
            </a:xfrm>
            <a:prstGeom prst="rect">
              <a:avLst/>
            </a:prstGeom>
            <a:noFill/>
            <a:ln w="9525">
              <a:noFill/>
              <a:miter lim="800000"/>
              <a:headEnd/>
              <a:tailEnd/>
            </a:ln>
          </p:spPr>
          <p:txBody>
            <a:bodyPr wrap="none" lIns="0" tIns="0" rIns="0" bIns="0">
              <a:spAutoFit/>
            </a:bodyPr>
            <a:lstStyle/>
            <a:p>
              <a:r>
                <a:rPr lang="en-US" altLang="zh-CN" sz="2400" b="1" i="1">
                  <a:solidFill>
                    <a:srgbClr val="000000"/>
                  </a:solidFill>
                </a:rPr>
                <a:t>1second</a:t>
              </a:r>
              <a:endParaRPr lang="en-US" altLang="zh-CN" sz="2400"/>
            </a:p>
          </p:txBody>
        </p:sp>
        <p:sp>
          <p:nvSpPr>
            <p:cNvPr id="113679" name="Rectangle 12"/>
            <p:cNvSpPr>
              <a:spLocks noChangeArrowheads="1"/>
            </p:cNvSpPr>
            <p:nvPr/>
          </p:nvSpPr>
          <p:spPr bwMode="auto">
            <a:xfrm>
              <a:off x="1922" y="798"/>
              <a:ext cx="181" cy="116"/>
            </a:xfrm>
            <a:prstGeom prst="rect">
              <a:avLst/>
            </a:prstGeom>
            <a:noFill/>
            <a:ln w="9525">
              <a:noFill/>
              <a:miter lim="800000"/>
              <a:headEnd/>
              <a:tailEnd/>
            </a:ln>
          </p:spPr>
          <p:txBody>
            <a:bodyPr wrap="none" lIns="0" tIns="0" rIns="0" bIns="0">
              <a:spAutoFit/>
            </a:bodyPr>
            <a:lstStyle/>
            <a:p>
              <a:r>
                <a:rPr lang="en-US" altLang="zh-CN" sz="2400" b="1" i="1">
                  <a:solidFill>
                    <a:srgbClr val="000000"/>
                  </a:solidFill>
                </a:rPr>
                <a:t>14,</a:t>
              </a:r>
              <a:endParaRPr lang="en-US" altLang="zh-CN" sz="2400"/>
            </a:p>
          </p:txBody>
        </p:sp>
        <p:sp>
          <p:nvSpPr>
            <p:cNvPr id="113680" name="Rectangle 13"/>
            <p:cNvSpPr>
              <a:spLocks noChangeArrowheads="1"/>
            </p:cNvSpPr>
            <p:nvPr/>
          </p:nvSpPr>
          <p:spPr bwMode="auto">
            <a:xfrm>
              <a:off x="2100" y="798"/>
              <a:ext cx="220" cy="117"/>
            </a:xfrm>
            <a:prstGeom prst="rect">
              <a:avLst/>
            </a:prstGeom>
            <a:noFill/>
            <a:ln w="9525">
              <a:noFill/>
              <a:miter lim="800000"/>
              <a:headEnd/>
              <a:tailEnd/>
            </a:ln>
          </p:spPr>
          <p:txBody>
            <a:bodyPr wrap="none" lIns="0" tIns="0" rIns="0" bIns="0">
              <a:spAutoFit/>
            </a:bodyPr>
            <a:lstStyle/>
            <a:p>
              <a:r>
                <a:rPr lang="en-US" altLang="zh-CN" sz="2400" b="1" i="1">
                  <a:solidFill>
                    <a:srgbClr val="000000"/>
                  </a:solidFill>
                </a:rPr>
                <a:t>400</a:t>
              </a:r>
              <a:endParaRPr lang="en-US" altLang="zh-CN" sz="2400"/>
            </a:p>
          </p:txBody>
        </p:sp>
        <p:sp>
          <p:nvSpPr>
            <p:cNvPr id="113681" name="Rectangle 14"/>
            <p:cNvSpPr>
              <a:spLocks noChangeArrowheads="1"/>
            </p:cNvSpPr>
            <p:nvPr/>
          </p:nvSpPr>
          <p:spPr bwMode="auto">
            <a:xfrm>
              <a:off x="2311" y="798"/>
              <a:ext cx="188" cy="116"/>
            </a:xfrm>
            <a:prstGeom prst="rect">
              <a:avLst/>
            </a:prstGeom>
            <a:noFill/>
            <a:ln w="9525">
              <a:noFill/>
              <a:miter lim="800000"/>
              <a:headEnd/>
              <a:tailEnd/>
            </a:ln>
          </p:spPr>
          <p:txBody>
            <a:bodyPr wrap="none" lIns="0" tIns="0" rIns="0" bIns="0">
              <a:spAutoFit/>
            </a:bodyPr>
            <a:lstStyle/>
            <a:p>
              <a:r>
                <a:rPr lang="en-US" altLang="zh-CN" sz="2400" b="1" i="1">
                  <a:solidFill>
                    <a:srgbClr val="000000"/>
                  </a:solidFill>
                </a:rPr>
                <a:t> ns</a:t>
              </a:r>
              <a:endParaRPr lang="en-US" altLang="zh-CN" sz="2400"/>
            </a:p>
          </p:txBody>
        </p:sp>
        <p:sp>
          <p:nvSpPr>
            <p:cNvPr id="113682" name="Rectangle 15"/>
            <p:cNvSpPr>
              <a:spLocks noChangeArrowheads="1"/>
            </p:cNvSpPr>
            <p:nvPr/>
          </p:nvSpPr>
          <p:spPr bwMode="auto">
            <a:xfrm>
              <a:off x="2565" y="717"/>
              <a:ext cx="131" cy="116"/>
            </a:xfrm>
            <a:prstGeom prst="rect">
              <a:avLst/>
            </a:prstGeom>
            <a:noFill/>
            <a:ln w="9525">
              <a:noFill/>
              <a:miter lim="800000"/>
              <a:headEnd/>
              <a:tailEnd/>
            </a:ln>
          </p:spPr>
          <p:txBody>
            <a:bodyPr wrap="none" lIns="0" tIns="0" rIns="0" bIns="0">
              <a:spAutoFit/>
            </a:bodyPr>
            <a:lstStyle/>
            <a:p>
              <a:r>
                <a:rPr lang="zh-CN" altLang="en-US" sz="2400" b="1" i="1">
                  <a:solidFill>
                    <a:srgbClr val="000000"/>
                  </a:solidFill>
                  <a:latin typeface="宋体" pitchFamily="2" charset="-122"/>
                </a:rPr>
                <a:t>＝</a:t>
              </a:r>
              <a:endParaRPr lang="zh-CN" altLang="en-US" sz="2400"/>
            </a:p>
          </p:txBody>
        </p:sp>
        <p:sp>
          <p:nvSpPr>
            <p:cNvPr id="113683" name="Rectangle 16"/>
            <p:cNvSpPr>
              <a:spLocks noChangeArrowheads="1"/>
            </p:cNvSpPr>
            <p:nvPr/>
          </p:nvSpPr>
          <p:spPr bwMode="auto">
            <a:xfrm>
              <a:off x="2700" y="708"/>
              <a:ext cx="853" cy="116"/>
            </a:xfrm>
            <a:prstGeom prst="rect">
              <a:avLst/>
            </a:prstGeom>
            <a:noFill/>
            <a:ln w="9525">
              <a:noFill/>
              <a:miter lim="800000"/>
              <a:headEnd/>
              <a:tailEnd/>
            </a:ln>
          </p:spPr>
          <p:txBody>
            <a:bodyPr wrap="none" lIns="0" tIns="0" rIns="0" bIns="0">
              <a:spAutoFit/>
            </a:bodyPr>
            <a:lstStyle/>
            <a:p>
              <a:r>
                <a:rPr lang="en-US" altLang="zh-CN" sz="2400" b="1" i="1" dirty="0">
                  <a:solidFill>
                    <a:srgbClr val="000000"/>
                  </a:solidFill>
                </a:rPr>
                <a:t> 71.11 MB/sec</a:t>
              </a:r>
              <a:endParaRPr lang="en-US" altLang="zh-CN" sz="2400" dirty="0"/>
            </a:p>
          </p:txBody>
        </p:sp>
      </p:grpSp>
      <p:sp>
        <p:nvSpPr>
          <p:cNvPr id="113670" name="Text Box 17"/>
          <p:cNvSpPr txBox="1">
            <a:spLocks noChangeArrowheads="1"/>
          </p:cNvSpPr>
          <p:nvPr/>
        </p:nvSpPr>
        <p:spPr bwMode="auto">
          <a:xfrm>
            <a:off x="2667000" y="762001"/>
            <a:ext cx="5867400" cy="366713"/>
          </a:xfrm>
          <a:prstGeom prst="rect">
            <a:avLst/>
          </a:prstGeom>
          <a:noFill/>
          <a:ln w="9525">
            <a:noFill/>
            <a:miter lim="800000"/>
            <a:headEnd/>
            <a:tailEnd/>
          </a:ln>
          <a:effectLst/>
        </p:spPr>
        <p:txBody>
          <a:bodyPr>
            <a:spAutoFit/>
          </a:bodyPr>
          <a:lstStyle/>
          <a:p>
            <a:pPr>
              <a:spcBef>
                <a:spcPct val="50000"/>
              </a:spcBef>
            </a:pPr>
            <a:endParaRPr lang="zh-CN" altLang="zh-CN"/>
          </a:p>
        </p:txBody>
      </p:sp>
      <p:sp>
        <p:nvSpPr>
          <p:cNvPr id="113671" name="Text Box 18"/>
          <p:cNvSpPr txBox="1">
            <a:spLocks noChangeArrowheads="1"/>
          </p:cNvSpPr>
          <p:nvPr/>
        </p:nvSpPr>
        <p:spPr bwMode="auto">
          <a:xfrm>
            <a:off x="2362200" y="1219200"/>
            <a:ext cx="7467600" cy="457200"/>
          </a:xfrm>
          <a:prstGeom prst="rect">
            <a:avLst/>
          </a:prstGeom>
          <a:noFill/>
          <a:ln w="9525">
            <a:noFill/>
            <a:miter lim="800000"/>
            <a:headEnd/>
            <a:tailEnd/>
          </a:ln>
          <a:effectLst/>
        </p:spPr>
        <p:txBody>
          <a:bodyPr>
            <a:spAutoFit/>
          </a:bodyPr>
          <a:lstStyle/>
          <a:p>
            <a:pPr>
              <a:spcBef>
                <a:spcPct val="50000"/>
              </a:spcBef>
            </a:pPr>
            <a:r>
              <a:rPr lang="en-US" altLang="zh-CN" sz="2400" b="1">
                <a:solidFill>
                  <a:srgbClr val="000404"/>
                </a:solidFill>
              </a:rPr>
              <a:t>so the number of bus transactions per second is:</a:t>
            </a:r>
          </a:p>
        </p:txBody>
      </p:sp>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05826"/>
                                        </p:tgtEl>
                                        <p:attrNameLst>
                                          <p:attrName>style.visibility</p:attrName>
                                        </p:attrNameLst>
                                      </p:cBhvr>
                                      <p:to>
                                        <p:strVal val="visible"/>
                                      </p:to>
                                    </p:set>
                                    <p:animEffect transition="in" filter="dissolve">
                                      <p:cBhvr>
                                        <p:cTn id="12" dur="500"/>
                                        <p:tgtEl>
                                          <p:spTgt spid="205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6"/>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458B6707-ED8D-423A-B392-A816927D1EC4}" type="slidenum">
              <a:rPr lang="en-US" altLang="zh-CN"/>
              <a:pPr>
                <a:defRPr/>
              </a:pPr>
              <a:t>91</a:t>
            </a:fld>
            <a:endParaRPr lang="en-US" altLang="zh-CN"/>
          </a:p>
        </p:txBody>
      </p:sp>
      <p:sp>
        <p:nvSpPr>
          <p:cNvPr id="206850" name="Rectangle 2"/>
          <p:cNvSpPr>
            <a:spLocks noRot="1" noChangeArrowheads="1"/>
          </p:cNvSpPr>
          <p:nvPr/>
        </p:nvSpPr>
        <p:spPr bwMode="auto">
          <a:xfrm>
            <a:off x="2095472" y="1000108"/>
            <a:ext cx="8077200" cy="5143536"/>
          </a:xfrm>
          <a:prstGeom prst="rect">
            <a:avLst/>
          </a:prstGeom>
          <a:noFill/>
          <a:ln w="9525">
            <a:noFill/>
            <a:miter lim="800000"/>
            <a:headEnd/>
            <a:tailEnd/>
          </a:ln>
          <a:effectLst/>
        </p:spPr>
        <p:txBody>
          <a:bodyPr/>
          <a:lstStyle/>
          <a:p>
            <a:pPr marL="742950" lvl="1" indent="-285750">
              <a:spcBef>
                <a:spcPct val="20000"/>
              </a:spcBef>
              <a:buClr>
                <a:schemeClr val="accent2"/>
              </a:buClr>
              <a:buSzPct val="85000"/>
              <a:buFont typeface="Wingdings" pitchFamily="2" charset="2"/>
              <a:buChar char=""/>
            </a:pPr>
            <a:r>
              <a:rPr lang="en-US" altLang="zh-CN" sz="2400" b="1" dirty="0">
                <a:solidFill>
                  <a:srgbClr val="FF3300"/>
                </a:solidFill>
              </a:rPr>
              <a:t> </a:t>
            </a:r>
            <a:r>
              <a:rPr lang="en-US" altLang="zh-CN" sz="2400" b="1" i="1" dirty="0">
                <a:solidFill>
                  <a:srgbClr val="FF3300"/>
                </a:solidFill>
                <a:latin typeface="Times New Roman" pitchFamily="18" charset="0"/>
              </a:rPr>
              <a:t>the 16-word block transfers:</a:t>
            </a:r>
          </a:p>
          <a:p>
            <a:pPr marL="742950" lvl="1" indent="-285750">
              <a:spcBef>
                <a:spcPct val="20000"/>
              </a:spcBef>
              <a:buClr>
                <a:schemeClr val="accent2"/>
              </a:buClr>
              <a:buSzPct val="85000"/>
            </a:pPr>
            <a:r>
              <a:rPr lang="en-US" altLang="zh-CN" sz="2400" b="1" dirty="0">
                <a:solidFill>
                  <a:srgbClr val="000404"/>
                </a:solidFill>
              </a:rPr>
              <a:t>   the first block requires </a:t>
            </a:r>
          </a:p>
          <a:p>
            <a:pPr marL="742950" lvl="1" indent="-285750">
              <a:spcBef>
                <a:spcPct val="20000"/>
              </a:spcBef>
              <a:buClr>
                <a:schemeClr val="accent2"/>
              </a:buClr>
              <a:buSzPct val="85000"/>
            </a:pPr>
            <a:r>
              <a:rPr lang="en-US" altLang="zh-CN" sz="2400" b="1" dirty="0">
                <a:solidFill>
                  <a:srgbClr val="000404"/>
                </a:solidFill>
              </a:rPr>
              <a:t>    </a:t>
            </a:r>
            <a:r>
              <a:rPr lang="en-US" altLang="zh-CN" sz="2400" b="1" i="1" dirty="0">
                <a:solidFill>
                  <a:srgbClr val="000404"/>
                </a:solidFill>
                <a:latin typeface="Times New Roman" pitchFamily="18" charset="0"/>
              </a:rPr>
              <a:t>1.  1 clock cycle to send an address to memory </a:t>
            </a:r>
          </a:p>
          <a:p>
            <a:pPr marL="742950" lvl="1" indent="-285750">
              <a:spcBef>
                <a:spcPct val="20000"/>
              </a:spcBef>
              <a:buClr>
                <a:schemeClr val="accent2"/>
              </a:buClr>
              <a:buSzPct val="85000"/>
            </a:pPr>
            <a:r>
              <a:rPr lang="en-US" altLang="zh-CN" sz="2400" b="1" i="1" dirty="0">
                <a:solidFill>
                  <a:srgbClr val="000404"/>
                </a:solidFill>
                <a:latin typeface="Times New Roman" pitchFamily="18" charset="0"/>
              </a:rPr>
              <a:t>    2.  </a:t>
            </a:r>
            <a:r>
              <a:rPr lang="en-US" altLang="zh-CN" sz="2400" b="1" i="1" dirty="0" err="1">
                <a:solidFill>
                  <a:srgbClr val="000404"/>
                </a:solidFill>
                <a:latin typeface="Times New Roman" pitchFamily="18" charset="0"/>
              </a:rPr>
              <a:t>200ns</a:t>
            </a:r>
            <a:r>
              <a:rPr lang="en-US" altLang="zh-CN" sz="2400" b="1" i="1" dirty="0">
                <a:solidFill>
                  <a:srgbClr val="000404"/>
                </a:solidFill>
                <a:latin typeface="Times New Roman" pitchFamily="18" charset="0"/>
              </a:rPr>
              <a:t> or 40 cycles to read the first four words in        memory.</a:t>
            </a:r>
          </a:p>
          <a:p>
            <a:pPr marL="742950" lvl="1" indent="-285750">
              <a:spcBef>
                <a:spcPct val="20000"/>
              </a:spcBef>
              <a:buClr>
                <a:schemeClr val="accent2"/>
              </a:buClr>
              <a:buSzPct val="85000"/>
            </a:pPr>
            <a:r>
              <a:rPr lang="en-US" altLang="zh-CN" sz="2400" b="1" i="1" dirty="0">
                <a:solidFill>
                  <a:srgbClr val="000404"/>
                </a:solidFill>
                <a:latin typeface="Times New Roman" pitchFamily="18" charset="0"/>
              </a:rPr>
              <a:t>    3.  2 cycles to transfer the data of the set, during which time the read of the next 4-word set is started.</a:t>
            </a:r>
          </a:p>
          <a:p>
            <a:pPr marL="742950" lvl="1" indent="-285750">
              <a:spcBef>
                <a:spcPct val="20000"/>
              </a:spcBef>
              <a:buClr>
                <a:schemeClr val="accent2"/>
              </a:buClr>
              <a:buSzPct val="85000"/>
            </a:pPr>
            <a:r>
              <a:rPr lang="en-US" altLang="zh-CN" sz="2400" b="1" i="1" dirty="0">
                <a:solidFill>
                  <a:srgbClr val="000404"/>
                </a:solidFill>
                <a:latin typeface="Times New Roman" pitchFamily="18" charset="0"/>
              </a:rPr>
              <a:t>    4.  It only takes </a:t>
            </a:r>
            <a:r>
              <a:rPr lang="en-US" altLang="zh-CN" sz="2400" b="1" i="1" dirty="0" err="1">
                <a:solidFill>
                  <a:srgbClr val="000404"/>
                </a:solidFill>
                <a:latin typeface="Times New Roman" pitchFamily="18" charset="0"/>
              </a:rPr>
              <a:t>20ns</a:t>
            </a:r>
            <a:r>
              <a:rPr lang="en-US" altLang="zh-CN" sz="2400" b="1" i="1" dirty="0">
                <a:solidFill>
                  <a:srgbClr val="000404"/>
                </a:solidFill>
                <a:latin typeface="Times New Roman" pitchFamily="18" charset="0"/>
              </a:rPr>
              <a:t> or 4 cycles to read the next set. After the read is completed, the set will  be transferred.</a:t>
            </a:r>
            <a:r>
              <a:rPr lang="en-US" altLang="zh-CN" sz="2400" b="1" dirty="0">
                <a:solidFill>
                  <a:srgbClr val="000404"/>
                </a:solidFill>
              </a:rPr>
              <a:t> </a:t>
            </a:r>
            <a:r>
              <a:rPr lang="en-US" altLang="zh-CN" sz="2400" b="1" i="1" dirty="0">
                <a:solidFill>
                  <a:srgbClr val="000404"/>
                </a:solidFill>
                <a:latin typeface="Times New Roman" pitchFamily="18" charset="0"/>
              </a:rPr>
              <a:t>Each of the three remaining sets requires repeating only the last two steps.</a:t>
            </a:r>
          </a:p>
          <a:p>
            <a:pPr marL="742950" lvl="1" indent="-285750">
              <a:spcBef>
                <a:spcPct val="20000"/>
              </a:spcBef>
              <a:buClr>
                <a:schemeClr val="accent2"/>
              </a:buClr>
              <a:buSzPct val="85000"/>
            </a:pPr>
            <a:r>
              <a:rPr lang="en-US" altLang="zh-CN" sz="2400" b="1" i="1" dirty="0">
                <a:solidFill>
                  <a:srgbClr val="000404"/>
                </a:solidFill>
                <a:latin typeface="Times New Roman" pitchFamily="18" charset="0"/>
              </a:rPr>
              <a:t>   5. Two clock cycles needed between each bus operation.</a:t>
            </a:r>
          </a:p>
        </p:txBody>
      </p:sp>
    </p:spTree>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6850"/>
                                        </p:tgtEl>
                                        <p:attrNameLst>
                                          <p:attrName>style.visibility</p:attrName>
                                        </p:attrNameLst>
                                      </p:cBhvr>
                                      <p:to>
                                        <p:strVal val="visible"/>
                                      </p:to>
                                    </p:set>
                                    <p:animEffect transition="in" filter="dissolve">
                                      <p:cBhvr>
                                        <p:cTn id="7" dur="500"/>
                                        <p:tgtEl>
                                          <p:spTgt spid="206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0"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rrowheads="1"/>
          </p:cNvSpPr>
          <p:nvPr>
            <p:ph idx="1"/>
          </p:nvPr>
        </p:nvSpPr>
        <p:spPr>
          <a:xfrm>
            <a:off x="2127250" y="214290"/>
            <a:ext cx="8540750" cy="4071966"/>
          </a:xfrm>
        </p:spPr>
        <p:txBody>
          <a:bodyPr/>
          <a:lstStyle/>
          <a:p>
            <a:pPr lvl="1" eaLnBrk="1" hangingPunct="1">
              <a:buFont typeface="Wingdings" pitchFamily="2" charset="2"/>
              <a:buNone/>
            </a:pPr>
            <a:endParaRPr lang="en-US" altLang="zh-CN" sz="2400" b="1" dirty="0">
              <a:solidFill>
                <a:srgbClr val="000404"/>
              </a:solidFill>
            </a:endParaRPr>
          </a:p>
          <a:p>
            <a:pPr lvl="1" eaLnBrk="1" hangingPunct="1">
              <a:buFont typeface="Wingdings" pitchFamily="2" charset="2"/>
              <a:buNone/>
            </a:pPr>
            <a:endParaRPr lang="en-US" altLang="zh-CN" sz="2400" b="1" dirty="0">
              <a:solidFill>
                <a:srgbClr val="000404"/>
              </a:solidFill>
            </a:endParaRPr>
          </a:p>
          <a:p>
            <a:pPr lvl="1" eaLnBrk="1" hangingPunct="1">
              <a:buFont typeface="Wingdings" pitchFamily="2" charset="2"/>
              <a:buNone/>
            </a:pPr>
            <a:r>
              <a:rPr lang="en-US" altLang="zh-CN" sz="2400" b="1" dirty="0">
                <a:solidFill>
                  <a:srgbClr val="000404"/>
                </a:solidFill>
              </a:rPr>
              <a:t>Thus, the total number of cycles for each 16- word block is:</a:t>
            </a:r>
          </a:p>
          <a:p>
            <a:pPr lvl="1" eaLnBrk="1" hangingPunct="1">
              <a:buFont typeface="Wingdings" pitchFamily="2" charset="2"/>
              <a:buNone/>
            </a:pPr>
            <a:r>
              <a:rPr lang="en-US" altLang="zh-CN" sz="2400" b="1" dirty="0">
                <a:solidFill>
                  <a:srgbClr val="0000FF"/>
                </a:solidFill>
              </a:rPr>
              <a:t> 1+40+4×3+2+2=57 cycles. </a:t>
            </a:r>
          </a:p>
          <a:p>
            <a:pPr lvl="1" eaLnBrk="1" hangingPunct="1">
              <a:buFont typeface="Wingdings" pitchFamily="2" charset="2"/>
              <a:buNone/>
            </a:pPr>
            <a:r>
              <a:rPr lang="en-US" altLang="zh-CN" sz="2400" b="1" dirty="0">
                <a:solidFill>
                  <a:srgbClr val="000404"/>
                </a:solidFill>
              </a:rPr>
              <a:t>There are 256/16=16 blocks.</a:t>
            </a:r>
          </a:p>
          <a:p>
            <a:pPr lvl="1" eaLnBrk="1" hangingPunct="1">
              <a:buFont typeface="Wingdings" pitchFamily="2" charset="2"/>
              <a:buNone/>
            </a:pPr>
            <a:r>
              <a:rPr lang="en-US" altLang="zh-CN" sz="2400" b="1" dirty="0">
                <a:solidFill>
                  <a:srgbClr val="000404"/>
                </a:solidFill>
              </a:rPr>
              <a:t>so the transfer of 256 words takes </a:t>
            </a:r>
            <a:r>
              <a:rPr lang="en-US" altLang="zh-CN" sz="2400" b="1" i="1" dirty="0">
                <a:solidFill>
                  <a:srgbClr val="0000FF"/>
                </a:solidFill>
              </a:rPr>
              <a:t>57×16=912 </a:t>
            </a:r>
            <a:r>
              <a:rPr lang="en-US" altLang="zh-CN" sz="2400" b="1" i="1" dirty="0">
                <a:solidFill>
                  <a:srgbClr val="000404"/>
                </a:solidFill>
              </a:rPr>
              <a:t>cycles</a:t>
            </a:r>
            <a:r>
              <a:rPr lang="en-US" altLang="zh-CN" sz="2400" b="1" dirty="0">
                <a:solidFill>
                  <a:srgbClr val="000404"/>
                </a:solidFill>
              </a:rPr>
              <a:t>. </a:t>
            </a:r>
          </a:p>
          <a:p>
            <a:pPr lvl="1" eaLnBrk="1" hangingPunct="1">
              <a:buFont typeface="Wingdings" pitchFamily="2" charset="2"/>
              <a:buNone/>
            </a:pPr>
            <a:r>
              <a:rPr lang="en-US" altLang="zh-CN" sz="2400" b="1" dirty="0">
                <a:solidFill>
                  <a:srgbClr val="000404"/>
                </a:solidFill>
              </a:rPr>
              <a:t>Thus the latency is:</a:t>
            </a:r>
          </a:p>
          <a:p>
            <a:pPr lvl="1" eaLnBrk="1" hangingPunct="1">
              <a:buFont typeface="Wingdings" pitchFamily="2" charset="2"/>
              <a:buNone/>
            </a:pPr>
            <a:r>
              <a:rPr lang="en-US" altLang="zh-CN" sz="2400" b="1" dirty="0">
                <a:solidFill>
                  <a:srgbClr val="0000FF"/>
                </a:solidFill>
              </a:rPr>
              <a:t> </a:t>
            </a:r>
            <a:r>
              <a:rPr lang="en-US" altLang="zh-CN" sz="2400" b="1" i="1" dirty="0" err="1">
                <a:solidFill>
                  <a:srgbClr val="0000FF"/>
                </a:solidFill>
              </a:rPr>
              <a:t>912cycles</a:t>
            </a:r>
            <a:r>
              <a:rPr lang="en-US" altLang="zh-CN" sz="2400" b="1" i="1" dirty="0">
                <a:solidFill>
                  <a:srgbClr val="0000FF"/>
                </a:solidFill>
              </a:rPr>
              <a:t>× </a:t>
            </a:r>
            <a:r>
              <a:rPr lang="en-US" altLang="zh-CN" sz="2400" b="1" i="1" dirty="0" err="1">
                <a:solidFill>
                  <a:srgbClr val="0000FF"/>
                </a:solidFill>
              </a:rPr>
              <a:t>5ns</a:t>
            </a:r>
            <a:r>
              <a:rPr lang="en-US" altLang="zh-CN" sz="2400" b="1" i="1" dirty="0">
                <a:solidFill>
                  <a:srgbClr val="0000FF"/>
                </a:solidFill>
              </a:rPr>
              <a:t>/cycles = </a:t>
            </a:r>
            <a:r>
              <a:rPr lang="en-US" altLang="zh-CN" sz="2400" b="1" i="1" dirty="0" err="1">
                <a:solidFill>
                  <a:srgbClr val="0000FF"/>
                </a:solidFill>
              </a:rPr>
              <a:t>4560ns</a:t>
            </a:r>
            <a:r>
              <a:rPr lang="en-US" altLang="zh-CN" sz="2400" b="1" i="1" dirty="0">
                <a:solidFill>
                  <a:srgbClr val="0000FF"/>
                </a:solidFill>
              </a:rPr>
              <a:t>.</a:t>
            </a:r>
          </a:p>
        </p:txBody>
      </p:sp>
      <p:sp>
        <p:nvSpPr>
          <p:cNvPr id="41"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AC74E988-B9D3-4C36-9770-96D351E54B60}" type="slidenum">
              <a:rPr lang="en-US" altLang="zh-CN"/>
              <a:pPr>
                <a:defRPr/>
              </a:pPr>
              <a:t>92</a:t>
            </a:fld>
            <a:endParaRPr lang="en-US" altLang="zh-CN"/>
          </a:p>
        </p:txBody>
      </p:sp>
      <p:sp>
        <p:nvSpPr>
          <p:cNvPr id="40" name="TextBox 39"/>
          <p:cNvSpPr txBox="1"/>
          <p:nvPr/>
        </p:nvSpPr>
        <p:spPr>
          <a:xfrm>
            <a:off x="4632374" y="428605"/>
            <a:ext cx="6035627" cy="461665"/>
          </a:xfrm>
          <a:prstGeom prst="rect">
            <a:avLst/>
          </a:prstGeom>
          <a:noFill/>
        </p:spPr>
        <p:txBody>
          <a:bodyPr wrap="none" rtlCol="0">
            <a:spAutoFit/>
          </a:bodyPr>
          <a:lstStyle/>
          <a:p>
            <a:r>
              <a:rPr lang="en-US" altLang="zh-CN" sz="2400" dirty="0">
                <a:solidFill>
                  <a:srgbClr val="FF0000"/>
                </a:solidFill>
              </a:rPr>
              <a:t>Note that the bus size need to be 128 bits !</a:t>
            </a:r>
            <a:endParaRPr lang="zh-CN" altLang="en-US" sz="2400" dirty="0">
              <a:solidFill>
                <a:srgbClr val="FF0000"/>
              </a:solidFill>
            </a:endParaRPr>
          </a:p>
        </p:txBody>
      </p:sp>
      <p:sp>
        <p:nvSpPr>
          <p:cNvPr id="42" name="TextBox 41"/>
          <p:cNvSpPr txBox="1"/>
          <p:nvPr/>
        </p:nvSpPr>
        <p:spPr>
          <a:xfrm>
            <a:off x="7310447" y="2071678"/>
            <a:ext cx="3228769" cy="400110"/>
          </a:xfrm>
          <a:prstGeom prst="rect">
            <a:avLst/>
          </a:prstGeom>
          <a:noFill/>
        </p:spPr>
        <p:txBody>
          <a:bodyPr wrap="none" rtlCol="0">
            <a:spAutoFit/>
          </a:bodyPr>
          <a:lstStyle/>
          <a:p>
            <a:r>
              <a:rPr lang="en-US" altLang="zh-CN" sz="2000" b="1" dirty="0">
                <a:solidFill>
                  <a:srgbClr val="FF0000"/>
                </a:solidFill>
              </a:rPr>
              <a:t>1+40+4 + 8*3  = 69 cycles</a:t>
            </a:r>
            <a:endParaRPr lang="zh-CN" altLang="en-US" sz="2000" b="1" dirty="0">
              <a:solidFill>
                <a:srgbClr val="FF0000"/>
              </a:solidFill>
            </a:endParaRPr>
          </a:p>
        </p:txBody>
      </p:sp>
      <p:sp>
        <p:nvSpPr>
          <p:cNvPr id="43" name="TextBox 42"/>
          <p:cNvSpPr txBox="1"/>
          <p:nvPr/>
        </p:nvSpPr>
        <p:spPr>
          <a:xfrm>
            <a:off x="7667636" y="3357562"/>
            <a:ext cx="2555764" cy="400110"/>
          </a:xfrm>
          <a:prstGeom prst="rect">
            <a:avLst/>
          </a:prstGeom>
          <a:noFill/>
        </p:spPr>
        <p:txBody>
          <a:bodyPr wrap="none" rtlCol="0">
            <a:spAutoFit/>
          </a:bodyPr>
          <a:lstStyle/>
          <a:p>
            <a:r>
              <a:rPr lang="en-US" altLang="zh-CN" sz="2000" b="1" dirty="0">
                <a:solidFill>
                  <a:srgbClr val="FF0000"/>
                </a:solidFill>
              </a:rPr>
              <a:t>69*16 = 1104 cycles</a:t>
            </a:r>
            <a:endParaRPr lang="zh-CN" altLang="en-US" sz="2000" b="1" dirty="0">
              <a:solidFill>
                <a:srgbClr val="FF0000"/>
              </a:solidFill>
            </a:endParaRPr>
          </a:p>
        </p:txBody>
      </p:sp>
      <p:sp>
        <p:nvSpPr>
          <p:cNvPr id="44" name="TextBox 43"/>
          <p:cNvSpPr txBox="1"/>
          <p:nvPr/>
        </p:nvSpPr>
        <p:spPr>
          <a:xfrm>
            <a:off x="3524233" y="4110344"/>
            <a:ext cx="3573029" cy="461665"/>
          </a:xfrm>
          <a:prstGeom prst="rect">
            <a:avLst/>
          </a:prstGeom>
          <a:noFill/>
        </p:spPr>
        <p:txBody>
          <a:bodyPr wrap="none" rtlCol="0">
            <a:spAutoFit/>
          </a:bodyPr>
          <a:lstStyle/>
          <a:p>
            <a:pPr marL="0" lvl="1"/>
            <a:r>
              <a:rPr lang="en-US" altLang="zh-CN" sz="2400" b="1" i="1" dirty="0">
                <a:solidFill>
                  <a:srgbClr val="0000FF"/>
                </a:solidFill>
              </a:rPr>
              <a:t> </a:t>
            </a:r>
            <a:r>
              <a:rPr lang="en-US" altLang="zh-CN" sz="2400" b="1" i="1" dirty="0">
                <a:solidFill>
                  <a:srgbClr val="FF0000"/>
                </a:solidFill>
              </a:rPr>
              <a:t>1104 * </a:t>
            </a:r>
            <a:r>
              <a:rPr lang="en-US" altLang="zh-CN" sz="2400" b="1" i="1" dirty="0" err="1">
                <a:solidFill>
                  <a:srgbClr val="FF0000"/>
                </a:solidFill>
              </a:rPr>
              <a:t>5ns</a:t>
            </a:r>
            <a:r>
              <a:rPr lang="en-US" altLang="zh-CN" sz="2400" b="1" i="1" dirty="0">
                <a:solidFill>
                  <a:srgbClr val="FF0000"/>
                </a:solidFill>
              </a:rPr>
              <a:t> = </a:t>
            </a:r>
            <a:r>
              <a:rPr lang="en-US" altLang="zh-CN" sz="2400" b="1" i="1" dirty="0" err="1">
                <a:solidFill>
                  <a:srgbClr val="FF0000"/>
                </a:solidFill>
              </a:rPr>
              <a:t>5520ns</a:t>
            </a:r>
            <a:r>
              <a:rPr lang="en-US" altLang="zh-CN" sz="2400" b="1" i="1" dirty="0">
                <a:solidFill>
                  <a:srgbClr val="FF0000"/>
                </a:solidFill>
              </a:rPr>
              <a:t> </a:t>
            </a:r>
            <a:r>
              <a:rPr lang="en-US" altLang="zh-CN" sz="2400" b="1" i="1" dirty="0">
                <a:solidFill>
                  <a:srgbClr val="0000FF"/>
                </a:solidFill>
              </a:rPr>
              <a:t>    </a:t>
            </a:r>
            <a:endParaRPr lang="en-US" altLang="zh-CN" dirty="0" smtClean="0">
              <a:solidFill>
                <a:srgbClr val="0000FF"/>
              </a:solidFill>
            </a:endParaRPr>
          </a:p>
        </p:txBody>
      </p:sp>
      <p:grpSp>
        <p:nvGrpSpPr>
          <p:cNvPr id="235" name="Group 105"/>
          <p:cNvGrpSpPr>
            <a:grpSpLocks/>
          </p:cNvGrpSpPr>
          <p:nvPr/>
        </p:nvGrpSpPr>
        <p:grpSpPr bwMode="auto">
          <a:xfrm>
            <a:off x="1749426" y="4572008"/>
            <a:ext cx="8918575" cy="1662112"/>
            <a:chOff x="113" y="2659"/>
            <a:chExt cx="5618" cy="1047"/>
          </a:xfrm>
        </p:grpSpPr>
        <p:sp>
          <p:nvSpPr>
            <p:cNvPr id="236" name="Rectangle 5"/>
            <p:cNvSpPr>
              <a:spLocks noChangeArrowheads="1"/>
            </p:cNvSpPr>
            <p:nvPr/>
          </p:nvSpPr>
          <p:spPr bwMode="auto">
            <a:xfrm>
              <a:off x="113" y="3389"/>
              <a:ext cx="196"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1</a:t>
              </a:r>
            </a:p>
          </p:txBody>
        </p:sp>
        <p:sp>
          <p:nvSpPr>
            <p:cNvPr id="237" name="Rectangle 6"/>
            <p:cNvSpPr>
              <a:spLocks noChangeArrowheads="1"/>
            </p:cNvSpPr>
            <p:nvPr/>
          </p:nvSpPr>
          <p:spPr bwMode="auto">
            <a:xfrm>
              <a:off x="794" y="3430"/>
              <a:ext cx="276"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40</a:t>
              </a:r>
            </a:p>
          </p:txBody>
        </p:sp>
        <p:sp>
          <p:nvSpPr>
            <p:cNvPr id="238" name="Rectangle 12"/>
            <p:cNvSpPr>
              <a:spLocks noChangeArrowheads="1"/>
            </p:cNvSpPr>
            <p:nvPr/>
          </p:nvSpPr>
          <p:spPr bwMode="auto">
            <a:xfrm>
              <a:off x="1565" y="3430"/>
              <a:ext cx="620"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4(20ns)</a:t>
              </a:r>
            </a:p>
          </p:txBody>
        </p:sp>
        <p:sp>
          <p:nvSpPr>
            <p:cNvPr id="239" name="Rectangle 26"/>
            <p:cNvSpPr>
              <a:spLocks noChangeArrowheads="1"/>
            </p:cNvSpPr>
            <p:nvPr/>
          </p:nvSpPr>
          <p:spPr bwMode="auto">
            <a:xfrm>
              <a:off x="2674" y="3475"/>
              <a:ext cx="588"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4(next)</a:t>
              </a:r>
            </a:p>
          </p:txBody>
        </p:sp>
        <p:sp>
          <p:nvSpPr>
            <p:cNvPr id="240" name="Line 3"/>
            <p:cNvSpPr>
              <a:spLocks noChangeShapeType="1"/>
            </p:cNvSpPr>
            <p:nvPr/>
          </p:nvSpPr>
          <p:spPr bwMode="auto">
            <a:xfrm>
              <a:off x="113" y="3253"/>
              <a:ext cx="199"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241" name="Line 4"/>
            <p:cNvSpPr>
              <a:spLocks noChangeShapeType="1"/>
            </p:cNvSpPr>
            <p:nvPr/>
          </p:nvSpPr>
          <p:spPr bwMode="auto">
            <a:xfrm>
              <a:off x="340" y="3249"/>
              <a:ext cx="878"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242" name="AutoShape 7"/>
            <p:cNvSpPr>
              <a:spLocks noChangeArrowheads="1"/>
            </p:cNvSpPr>
            <p:nvPr/>
          </p:nvSpPr>
          <p:spPr bwMode="auto">
            <a:xfrm rot="-5400000">
              <a:off x="626" y="3193"/>
              <a:ext cx="272" cy="120"/>
            </a:xfrm>
            <a:prstGeom prst="wave">
              <a:avLst>
                <a:gd name="adj1" fmla="val 20644"/>
                <a:gd name="adj2" fmla="val 10000"/>
              </a:avLst>
            </a:prstGeom>
            <a:noFill/>
            <a:ln w="28575">
              <a:solidFill>
                <a:srgbClr val="000404"/>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243" name="Group 13"/>
            <p:cNvGrpSpPr>
              <a:grpSpLocks/>
            </p:cNvGrpSpPr>
            <p:nvPr/>
          </p:nvGrpSpPr>
          <p:grpSpPr bwMode="auto">
            <a:xfrm>
              <a:off x="1249" y="3249"/>
              <a:ext cx="1077" cy="0"/>
              <a:chOff x="2064" y="2886"/>
              <a:chExt cx="1223" cy="0"/>
            </a:xfrm>
          </p:grpSpPr>
          <p:sp>
            <p:nvSpPr>
              <p:cNvPr id="326" name="Line 8"/>
              <p:cNvSpPr>
                <a:spLocks noChangeShapeType="1"/>
              </p:cNvSpPr>
              <p:nvPr/>
            </p:nvSpPr>
            <p:spPr bwMode="auto">
              <a:xfrm>
                <a:off x="206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27" name="Line 9"/>
              <p:cNvSpPr>
                <a:spLocks noChangeShapeType="1"/>
              </p:cNvSpPr>
              <p:nvPr/>
            </p:nvSpPr>
            <p:spPr bwMode="auto">
              <a:xfrm>
                <a:off x="238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28" name="Line 10"/>
              <p:cNvSpPr>
                <a:spLocks noChangeShapeType="1"/>
              </p:cNvSpPr>
              <p:nvPr/>
            </p:nvSpPr>
            <p:spPr bwMode="auto">
              <a:xfrm>
                <a:off x="274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29" name="Line 11"/>
              <p:cNvSpPr>
                <a:spLocks noChangeShapeType="1"/>
              </p:cNvSpPr>
              <p:nvPr/>
            </p:nvSpPr>
            <p:spPr bwMode="auto">
              <a:xfrm>
                <a:off x="306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244" name="Group 20"/>
            <p:cNvGrpSpPr>
              <a:grpSpLocks/>
            </p:cNvGrpSpPr>
            <p:nvPr/>
          </p:nvGrpSpPr>
          <p:grpSpPr bwMode="auto">
            <a:xfrm>
              <a:off x="4670" y="3071"/>
              <a:ext cx="478" cy="0"/>
              <a:chOff x="4922" y="2341"/>
              <a:chExt cx="543" cy="0"/>
            </a:xfrm>
          </p:grpSpPr>
          <p:sp>
            <p:nvSpPr>
              <p:cNvPr id="324" name="Line 15"/>
              <p:cNvSpPr>
                <a:spLocks noChangeShapeType="1"/>
              </p:cNvSpPr>
              <p:nvPr/>
            </p:nvSpPr>
            <p:spPr bwMode="auto">
              <a:xfrm>
                <a:off x="4922" y="2341"/>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25" name="Line 16"/>
              <p:cNvSpPr>
                <a:spLocks noChangeShapeType="1"/>
              </p:cNvSpPr>
              <p:nvPr/>
            </p:nvSpPr>
            <p:spPr bwMode="auto">
              <a:xfrm>
                <a:off x="5239" y="2341"/>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245" name="Group 19"/>
            <p:cNvGrpSpPr>
              <a:grpSpLocks/>
            </p:cNvGrpSpPr>
            <p:nvPr/>
          </p:nvGrpSpPr>
          <p:grpSpPr bwMode="auto">
            <a:xfrm>
              <a:off x="2357" y="3067"/>
              <a:ext cx="478" cy="0"/>
              <a:chOff x="2790" y="2704"/>
              <a:chExt cx="543" cy="0"/>
            </a:xfrm>
          </p:grpSpPr>
          <p:sp>
            <p:nvSpPr>
              <p:cNvPr id="322" name="Line 17"/>
              <p:cNvSpPr>
                <a:spLocks noChangeShapeType="1"/>
              </p:cNvSpPr>
              <p:nvPr/>
            </p:nvSpPr>
            <p:spPr bwMode="auto">
              <a:xfrm>
                <a:off x="2790" y="2704"/>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23" name="Line 18"/>
              <p:cNvSpPr>
                <a:spLocks noChangeShapeType="1"/>
              </p:cNvSpPr>
              <p:nvPr/>
            </p:nvSpPr>
            <p:spPr bwMode="auto">
              <a:xfrm>
                <a:off x="3107" y="2704"/>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246" name="Group 21"/>
            <p:cNvGrpSpPr>
              <a:grpSpLocks/>
            </p:cNvGrpSpPr>
            <p:nvPr/>
          </p:nvGrpSpPr>
          <p:grpSpPr bwMode="auto">
            <a:xfrm>
              <a:off x="2359" y="3249"/>
              <a:ext cx="1077" cy="0"/>
              <a:chOff x="2064" y="2886"/>
              <a:chExt cx="1223" cy="0"/>
            </a:xfrm>
          </p:grpSpPr>
          <p:sp>
            <p:nvSpPr>
              <p:cNvPr id="318" name="Line 22"/>
              <p:cNvSpPr>
                <a:spLocks noChangeShapeType="1"/>
              </p:cNvSpPr>
              <p:nvPr/>
            </p:nvSpPr>
            <p:spPr bwMode="auto">
              <a:xfrm>
                <a:off x="206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19" name="Line 23"/>
              <p:cNvSpPr>
                <a:spLocks noChangeShapeType="1"/>
              </p:cNvSpPr>
              <p:nvPr/>
            </p:nvSpPr>
            <p:spPr bwMode="auto">
              <a:xfrm>
                <a:off x="238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20" name="Line 24"/>
              <p:cNvSpPr>
                <a:spLocks noChangeShapeType="1"/>
              </p:cNvSpPr>
              <p:nvPr/>
            </p:nvSpPr>
            <p:spPr bwMode="auto">
              <a:xfrm>
                <a:off x="274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21" name="Line 25"/>
              <p:cNvSpPr>
                <a:spLocks noChangeShapeType="1"/>
              </p:cNvSpPr>
              <p:nvPr/>
            </p:nvSpPr>
            <p:spPr bwMode="auto">
              <a:xfrm>
                <a:off x="306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247" name="Group 27"/>
            <p:cNvGrpSpPr>
              <a:grpSpLocks/>
            </p:cNvGrpSpPr>
            <p:nvPr/>
          </p:nvGrpSpPr>
          <p:grpSpPr bwMode="auto">
            <a:xfrm>
              <a:off x="3583" y="3249"/>
              <a:ext cx="1077" cy="0"/>
              <a:chOff x="2064" y="2886"/>
              <a:chExt cx="1223" cy="0"/>
            </a:xfrm>
          </p:grpSpPr>
          <p:sp>
            <p:nvSpPr>
              <p:cNvPr id="314" name="Line 28"/>
              <p:cNvSpPr>
                <a:spLocks noChangeShapeType="1"/>
              </p:cNvSpPr>
              <p:nvPr/>
            </p:nvSpPr>
            <p:spPr bwMode="auto">
              <a:xfrm>
                <a:off x="206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15" name="Line 29"/>
              <p:cNvSpPr>
                <a:spLocks noChangeShapeType="1"/>
              </p:cNvSpPr>
              <p:nvPr/>
            </p:nvSpPr>
            <p:spPr bwMode="auto">
              <a:xfrm>
                <a:off x="238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16" name="Line 30"/>
              <p:cNvSpPr>
                <a:spLocks noChangeShapeType="1"/>
              </p:cNvSpPr>
              <p:nvPr/>
            </p:nvSpPr>
            <p:spPr bwMode="auto">
              <a:xfrm>
                <a:off x="274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17" name="Line 31"/>
              <p:cNvSpPr>
                <a:spLocks noChangeShapeType="1"/>
              </p:cNvSpPr>
              <p:nvPr/>
            </p:nvSpPr>
            <p:spPr bwMode="auto">
              <a:xfrm>
                <a:off x="306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248" name="Group 32"/>
            <p:cNvGrpSpPr>
              <a:grpSpLocks/>
            </p:cNvGrpSpPr>
            <p:nvPr/>
          </p:nvGrpSpPr>
          <p:grpSpPr bwMode="auto">
            <a:xfrm>
              <a:off x="3578" y="3071"/>
              <a:ext cx="478" cy="0"/>
              <a:chOff x="4922" y="2341"/>
              <a:chExt cx="543" cy="0"/>
            </a:xfrm>
          </p:grpSpPr>
          <p:sp>
            <p:nvSpPr>
              <p:cNvPr id="312" name="Line 33"/>
              <p:cNvSpPr>
                <a:spLocks noChangeShapeType="1"/>
              </p:cNvSpPr>
              <p:nvPr/>
            </p:nvSpPr>
            <p:spPr bwMode="auto">
              <a:xfrm>
                <a:off x="4922" y="2341"/>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13" name="Line 34"/>
              <p:cNvSpPr>
                <a:spLocks noChangeShapeType="1"/>
              </p:cNvSpPr>
              <p:nvPr/>
            </p:nvSpPr>
            <p:spPr bwMode="auto">
              <a:xfrm>
                <a:off x="5239" y="2341"/>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sp>
          <p:nvSpPr>
            <p:cNvPr id="249" name="Rectangle 36"/>
            <p:cNvSpPr>
              <a:spLocks noChangeArrowheads="1"/>
            </p:cNvSpPr>
            <p:nvPr/>
          </p:nvSpPr>
          <p:spPr bwMode="auto">
            <a:xfrm>
              <a:off x="3763" y="3434"/>
              <a:ext cx="588"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4(next)</a:t>
              </a:r>
            </a:p>
          </p:txBody>
        </p:sp>
        <p:sp>
          <p:nvSpPr>
            <p:cNvPr id="250" name="Rectangle 37"/>
            <p:cNvSpPr>
              <a:spLocks noChangeArrowheads="1"/>
            </p:cNvSpPr>
            <p:nvPr/>
          </p:nvSpPr>
          <p:spPr bwMode="auto">
            <a:xfrm>
              <a:off x="4649" y="2840"/>
              <a:ext cx="452"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send</a:t>
              </a:r>
            </a:p>
          </p:txBody>
        </p:sp>
        <p:sp>
          <p:nvSpPr>
            <p:cNvPr id="251" name="Rectangle 38"/>
            <p:cNvSpPr>
              <a:spLocks noChangeArrowheads="1"/>
            </p:cNvSpPr>
            <p:nvPr/>
          </p:nvSpPr>
          <p:spPr bwMode="auto">
            <a:xfrm>
              <a:off x="2901" y="2935"/>
              <a:ext cx="628"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FF3300"/>
                  </a:solidFill>
                </a:rPr>
                <a:t>interval</a:t>
              </a:r>
            </a:p>
          </p:txBody>
        </p:sp>
        <p:sp>
          <p:nvSpPr>
            <p:cNvPr id="252" name="Rectangle 39"/>
            <p:cNvSpPr>
              <a:spLocks noChangeArrowheads="1"/>
            </p:cNvSpPr>
            <p:nvPr/>
          </p:nvSpPr>
          <p:spPr bwMode="auto">
            <a:xfrm>
              <a:off x="4080" y="2935"/>
              <a:ext cx="628"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FF3300"/>
                  </a:solidFill>
                </a:rPr>
                <a:t>interval</a:t>
              </a:r>
            </a:p>
          </p:txBody>
        </p:sp>
        <p:sp>
          <p:nvSpPr>
            <p:cNvPr id="253" name="Rectangle 41"/>
            <p:cNvSpPr>
              <a:spLocks noChangeArrowheads="1"/>
            </p:cNvSpPr>
            <p:nvPr/>
          </p:nvSpPr>
          <p:spPr bwMode="auto">
            <a:xfrm>
              <a:off x="1746" y="2931"/>
              <a:ext cx="628"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FF3300"/>
                  </a:solidFill>
                </a:rPr>
                <a:t>interval</a:t>
              </a:r>
            </a:p>
          </p:txBody>
        </p:sp>
        <p:sp>
          <p:nvSpPr>
            <p:cNvPr id="254" name="Rectangle 42"/>
            <p:cNvSpPr>
              <a:spLocks noChangeArrowheads="1"/>
            </p:cNvSpPr>
            <p:nvPr/>
          </p:nvSpPr>
          <p:spPr bwMode="auto">
            <a:xfrm>
              <a:off x="1294" y="2663"/>
              <a:ext cx="452" cy="404"/>
            </a:xfrm>
            <a:prstGeom prst="rect">
              <a:avLst/>
            </a:prstGeom>
            <a:noFill/>
            <a:ln w="9525">
              <a:noFill/>
              <a:miter lim="800000"/>
              <a:headEnd/>
              <a:tailEnd/>
            </a:ln>
          </p:spPr>
          <p:txBody>
            <a:bodyPr>
              <a:spAutoFit/>
            </a:bodyPr>
            <a:lstStyle/>
            <a:p>
              <a:pPr algn="ctr" fontAlgn="auto">
                <a:spcBef>
                  <a:spcPts val="0"/>
                </a:spcBef>
                <a:spcAft>
                  <a:spcPts val="0"/>
                </a:spcAft>
                <a:defRPr/>
              </a:pPr>
              <a:r>
                <a:rPr lang="en-US" altLang="zh-CN" b="1" kern="0">
                  <a:solidFill>
                    <a:srgbClr val="000404"/>
                  </a:solidFill>
                </a:rPr>
                <a:t>send</a:t>
              </a:r>
            </a:p>
            <a:p>
              <a:pPr algn="ctr" fontAlgn="auto">
                <a:spcBef>
                  <a:spcPts val="0"/>
                </a:spcBef>
                <a:spcAft>
                  <a:spcPts val="0"/>
                </a:spcAft>
                <a:defRPr/>
              </a:pPr>
              <a:r>
                <a:rPr lang="en-US" altLang="zh-CN" b="1" kern="0">
                  <a:solidFill>
                    <a:srgbClr val="000404"/>
                  </a:solidFill>
                </a:rPr>
                <a:t>read</a:t>
              </a:r>
            </a:p>
          </p:txBody>
        </p:sp>
        <p:grpSp>
          <p:nvGrpSpPr>
            <p:cNvPr id="255" name="Group 44"/>
            <p:cNvGrpSpPr>
              <a:grpSpLocks/>
            </p:cNvGrpSpPr>
            <p:nvPr/>
          </p:nvGrpSpPr>
          <p:grpSpPr bwMode="auto">
            <a:xfrm>
              <a:off x="1247" y="3067"/>
              <a:ext cx="478" cy="0"/>
              <a:chOff x="2790" y="2704"/>
              <a:chExt cx="543" cy="0"/>
            </a:xfrm>
          </p:grpSpPr>
          <p:sp>
            <p:nvSpPr>
              <p:cNvPr id="310" name="Line 45"/>
              <p:cNvSpPr>
                <a:spLocks noChangeShapeType="1"/>
              </p:cNvSpPr>
              <p:nvPr/>
            </p:nvSpPr>
            <p:spPr bwMode="auto">
              <a:xfrm>
                <a:off x="2790" y="2704"/>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11" name="Line 46"/>
              <p:cNvSpPr>
                <a:spLocks noChangeShapeType="1"/>
              </p:cNvSpPr>
              <p:nvPr/>
            </p:nvSpPr>
            <p:spPr bwMode="auto">
              <a:xfrm>
                <a:off x="3107" y="2704"/>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sp>
          <p:nvSpPr>
            <p:cNvPr id="256" name="AutoShape 47"/>
            <p:cNvSpPr>
              <a:spLocks/>
            </p:cNvSpPr>
            <p:nvPr/>
          </p:nvSpPr>
          <p:spPr bwMode="auto">
            <a:xfrm rot="-5400000">
              <a:off x="1769" y="2863"/>
              <a:ext cx="91" cy="1043"/>
            </a:xfrm>
            <a:prstGeom prst="leftBrace">
              <a:avLst>
                <a:gd name="adj1" fmla="val 95513"/>
                <a:gd name="adj2" fmla="val 48394"/>
              </a:avLst>
            </a:prstGeom>
            <a:noFill/>
            <a:ln w="9525">
              <a:solidFill>
                <a:srgbClr val="007A77"/>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endParaRPr>
            </a:p>
          </p:txBody>
        </p:sp>
        <p:sp>
          <p:nvSpPr>
            <p:cNvPr id="257" name="Rectangle 48"/>
            <p:cNvSpPr>
              <a:spLocks noChangeArrowheads="1"/>
            </p:cNvSpPr>
            <p:nvPr/>
          </p:nvSpPr>
          <p:spPr bwMode="auto">
            <a:xfrm>
              <a:off x="2357" y="2659"/>
              <a:ext cx="452" cy="404"/>
            </a:xfrm>
            <a:prstGeom prst="rect">
              <a:avLst/>
            </a:prstGeom>
            <a:noFill/>
            <a:ln w="9525">
              <a:noFill/>
              <a:miter lim="800000"/>
              <a:headEnd/>
              <a:tailEnd/>
            </a:ln>
          </p:spPr>
          <p:txBody>
            <a:bodyPr>
              <a:spAutoFit/>
            </a:bodyPr>
            <a:lstStyle/>
            <a:p>
              <a:pPr algn="ctr" fontAlgn="auto">
                <a:spcBef>
                  <a:spcPts val="0"/>
                </a:spcBef>
                <a:spcAft>
                  <a:spcPts val="0"/>
                </a:spcAft>
                <a:defRPr/>
              </a:pPr>
              <a:r>
                <a:rPr lang="en-US" altLang="zh-CN" b="1" kern="0">
                  <a:solidFill>
                    <a:srgbClr val="000404"/>
                  </a:solidFill>
                </a:rPr>
                <a:t>send</a:t>
              </a:r>
            </a:p>
            <a:p>
              <a:pPr algn="ctr" fontAlgn="auto">
                <a:spcBef>
                  <a:spcPts val="0"/>
                </a:spcBef>
                <a:spcAft>
                  <a:spcPts val="0"/>
                </a:spcAft>
                <a:defRPr/>
              </a:pPr>
              <a:r>
                <a:rPr lang="en-US" altLang="zh-CN" b="1" kern="0">
                  <a:solidFill>
                    <a:srgbClr val="000404"/>
                  </a:solidFill>
                </a:rPr>
                <a:t>read</a:t>
              </a:r>
            </a:p>
          </p:txBody>
        </p:sp>
        <p:sp>
          <p:nvSpPr>
            <p:cNvPr id="258" name="AutoShape 49"/>
            <p:cNvSpPr>
              <a:spLocks/>
            </p:cNvSpPr>
            <p:nvPr/>
          </p:nvSpPr>
          <p:spPr bwMode="auto">
            <a:xfrm rot="-5400000">
              <a:off x="2878" y="2863"/>
              <a:ext cx="91" cy="1043"/>
            </a:xfrm>
            <a:prstGeom prst="leftBrace">
              <a:avLst>
                <a:gd name="adj1" fmla="val 95513"/>
                <a:gd name="adj2" fmla="val 48394"/>
              </a:avLst>
            </a:prstGeom>
            <a:noFill/>
            <a:ln w="9525">
              <a:solidFill>
                <a:srgbClr val="007A77"/>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endParaRPr>
            </a:p>
          </p:txBody>
        </p:sp>
        <p:sp>
          <p:nvSpPr>
            <p:cNvPr id="259" name="AutoShape 50"/>
            <p:cNvSpPr>
              <a:spLocks/>
            </p:cNvSpPr>
            <p:nvPr/>
          </p:nvSpPr>
          <p:spPr bwMode="auto">
            <a:xfrm rot="-5400000">
              <a:off x="4057" y="2863"/>
              <a:ext cx="91" cy="1043"/>
            </a:xfrm>
            <a:prstGeom prst="leftBrace">
              <a:avLst>
                <a:gd name="adj1" fmla="val 95513"/>
                <a:gd name="adj2" fmla="val 48394"/>
              </a:avLst>
            </a:prstGeom>
            <a:noFill/>
            <a:ln w="9525">
              <a:solidFill>
                <a:srgbClr val="007A77"/>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endParaRPr>
            </a:p>
          </p:txBody>
        </p:sp>
        <p:sp>
          <p:nvSpPr>
            <p:cNvPr id="260" name="Rectangle 52"/>
            <p:cNvSpPr>
              <a:spLocks noChangeArrowheads="1"/>
            </p:cNvSpPr>
            <p:nvPr/>
          </p:nvSpPr>
          <p:spPr bwMode="auto">
            <a:xfrm>
              <a:off x="3581" y="2659"/>
              <a:ext cx="452" cy="404"/>
            </a:xfrm>
            <a:prstGeom prst="rect">
              <a:avLst/>
            </a:prstGeom>
            <a:noFill/>
            <a:ln w="9525">
              <a:noFill/>
              <a:miter lim="800000"/>
              <a:headEnd/>
              <a:tailEnd/>
            </a:ln>
          </p:spPr>
          <p:txBody>
            <a:bodyPr>
              <a:spAutoFit/>
            </a:bodyPr>
            <a:lstStyle/>
            <a:p>
              <a:pPr algn="ctr" fontAlgn="auto">
                <a:spcBef>
                  <a:spcPts val="0"/>
                </a:spcBef>
                <a:spcAft>
                  <a:spcPts val="0"/>
                </a:spcAft>
                <a:defRPr/>
              </a:pPr>
              <a:r>
                <a:rPr lang="en-US" altLang="zh-CN" b="1" kern="0">
                  <a:solidFill>
                    <a:srgbClr val="000404"/>
                  </a:solidFill>
                </a:rPr>
                <a:t>send</a:t>
              </a:r>
            </a:p>
            <a:p>
              <a:pPr algn="ctr" fontAlgn="auto">
                <a:spcBef>
                  <a:spcPts val="0"/>
                </a:spcBef>
                <a:spcAft>
                  <a:spcPts val="0"/>
                </a:spcAft>
                <a:defRPr/>
              </a:pPr>
              <a:r>
                <a:rPr lang="en-US" altLang="zh-CN" b="1" kern="0">
                  <a:solidFill>
                    <a:srgbClr val="000404"/>
                  </a:solidFill>
                </a:rPr>
                <a:t>read</a:t>
              </a:r>
            </a:p>
          </p:txBody>
        </p:sp>
        <p:sp>
          <p:nvSpPr>
            <p:cNvPr id="261" name="Rectangle 53"/>
            <p:cNvSpPr>
              <a:spLocks noChangeArrowheads="1"/>
            </p:cNvSpPr>
            <p:nvPr/>
          </p:nvSpPr>
          <p:spPr bwMode="auto">
            <a:xfrm>
              <a:off x="567" y="2795"/>
              <a:ext cx="420"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read</a:t>
              </a:r>
            </a:p>
          </p:txBody>
        </p:sp>
        <p:sp>
          <p:nvSpPr>
            <p:cNvPr id="262" name="Rectangle 57"/>
            <p:cNvSpPr>
              <a:spLocks noChangeArrowheads="1"/>
            </p:cNvSpPr>
            <p:nvPr/>
          </p:nvSpPr>
          <p:spPr bwMode="auto">
            <a:xfrm>
              <a:off x="794" y="3430"/>
              <a:ext cx="276"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40</a:t>
              </a:r>
            </a:p>
          </p:txBody>
        </p:sp>
        <p:sp>
          <p:nvSpPr>
            <p:cNvPr id="263" name="Rectangle 58"/>
            <p:cNvSpPr>
              <a:spLocks noChangeArrowheads="1"/>
            </p:cNvSpPr>
            <p:nvPr/>
          </p:nvSpPr>
          <p:spPr bwMode="auto">
            <a:xfrm>
              <a:off x="1565" y="3430"/>
              <a:ext cx="620"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4(20ns)</a:t>
              </a:r>
            </a:p>
          </p:txBody>
        </p:sp>
        <p:sp>
          <p:nvSpPr>
            <p:cNvPr id="264" name="Rectangle 59"/>
            <p:cNvSpPr>
              <a:spLocks noChangeArrowheads="1"/>
            </p:cNvSpPr>
            <p:nvPr/>
          </p:nvSpPr>
          <p:spPr bwMode="auto">
            <a:xfrm>
              <a:off x="2674" y="3475"/>
              <a:ext cx="588"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4(next)</a:t>
              </a:r>
            </a:p>
          </p:txBody>
        </p:sp>
        <p:sp>
          <p:nvSpPr>
            <p:cNvPr id="265" name="Line 60"/>
            <p:cNvSpPr>
              <a:spLocks noChangeShapeType="1"/>
            </p:cNvSpPr>
            <p:nvPr/>
          </p:nvSpPr>
          <p:spPr bwMode="auto">
            <a:xfrm>
              <a:off x="340" y="3249"/>
              <a:ext cx="878"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266" name="AutoShape 61"/>
            <p:cNvSpPr>
              <a:spLocks noChangeArrowheads="1"/>
            </p:cNvSpPr>
            <p:nvPr/>
          </p:nvSpPr>
          <p:spPr bwMode="auto">
            <a:xfrm rot="-5400000">
              <a:off x="626" y="3193"/>
              <a:ext cx="272" cy="120"/>
            </a:xfrm>
            <a:prstGeom prst="wave">
              <a:avLst>
                <a:gd name="adj1" fmla="val 20644"/>
                <a:gd name="adj2" fmla="val 10000"/>
              </a:avLst>
            </a:prstGeom>
            <a:noFill/>
            <a:ln w="28575">
              <a:solidFill>
                <a:srgbClr val="000404"/>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267" name="Group 62"/>
            <p:cNvGrpSpPr>
              <a:grpSpLocks/>
            </p:cNvGrpSpPr>
            <p:nvPr/>
          </p:nvGrpSpPr>
          <p:grpSpPr bwMode="auto">
            <a:xfrm>
              <a:off x="1249" y="3249"/>
              <a:ext cx="1077" cy="0"/>
              <a:chOff x="2064" y="2886"/>
              <a:chExt cx="1223" cy="0"/>
            </a:xfrm>
          </p:grpSpPr>
          <p:sp>
            <p:nvSpPr>
              <p:cNvPr id="306" name="Line 63"/>
              <p:cNvSpPr>
                <a:spLocks noChangeShapeType="1"/>
              </p:cNvSpPr>
              <p:nvPr/>
            </p:nvSpPr>
            <p:spPr bwMode="auto">
              <a:xfrm>
                <a:off x="206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07" name="Line 64"/>
              <p:cNvSpPr>
                <a:spLocks noChangeShapeType="1"/>
              </p:cNvSpPr>
              <p:nvPr/>
            </p:nvSpPr>
            <p:spPr bwMode="auto">
              <a:xfrm>
                <a:off x="238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08" name="Line 65"/>
              <p:cNvSpPr>
                <a:spLocks noChangeShapeType="1"/>
              </p:cNvSpPr>
              <p:nvPr/>
            </p:nvSpPr>
            <p:spPr bwMode="auto">
              <a:xfrm>
                <a:off x="274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09" name="Line 66"/>
              <p:cNvSpPr>
                <a:spLocks noChangeShapeType="1"/>
              </p:cNvSpPr>
              <p:nvPr/>
            </p:nvSpPr>
            <p:spPr bwMode="auto">
              <a:xfrm>
                <a:off x="306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268" name="Group 67"/>
            <p:cNvGrpSpPr>
              <a:grpSpLocks/>
            </p:cNvGrpSpPr>
            <p:nvPr/>
          </p:nvGrpSpPr>
          <p:grpSpPr bwMode="auto">
            <a:xfrm>
              <a:off x="4670" y="3071"/>
              <a:ext cx="478" cy="0"/>
              <a:chOff x="4922" y="2341"/>
              <a:chExt cx="543" cy="0"/>
            </a:xfrm>
          </p:grpSpPr>
          <p:sp>
            <p:nvSpPr>
              <p:cNvPr id="304" name="Line 68"/>
              <p:cNvSpPr>
                <a:spLocks noChangeShapeType="1"/>
              </p:cNvSpPr>
              <p:nvPr/>
            </p:nvSpPr>
            <p:spPr bwMode="auto">
              <a:xfrm>
                <a:off x="4922" y="2341"/>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05" name="Line 69"/>
              <p:cNvSpPr>
                <a:spLocks noChangeShapeType="1"/>
              </p:cNvSpPr>
              <p:nvPr/>
            </p:nvSpPr>
            <p:spPr bwMode="auto">
              <a:xfrm>
                <a:off x="5239" y="2341"/>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269" name="Group 70"/>
            <p:cNvGrpSpPr>
              <a:grpSpLocks/>
            </p:cNvGrpSpPr>
            <p:nvPr/>
          </p:nvGrpSpPr>
          <p:grpSpPr bwMode="auto">
            <a:xfrm>
              <a:off x="2357" y="3067"/>
              <a:ext cx="478" cy="0"/>
              <a:chOff x="2790" y="2704"/>
              <a:chExt cx="543" cy="0"/>
            </a:xfrm>
          </p:grpSpPr>
          <p:sp>
            <p:nvSpPr>
              <p:cNvPr id="302" name="Line 71"/>
              <p:cNvSpPr>
                <a:spLocks noChangeShapeType="1"/>
              </p:cNvSpPr>
              <p:nvPr/>
            </p:nvSpPr>
            <p:spPr bwMode="auto">
              <a:xfrm>
                <a:off x="2790" y="2704"/>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03" name="Line 72"/>
              <p:cNvSpPr>
                <a:spLocks noChangeShapeType="1"/>
              </p:cNvSpPr>
              <p:nvPr/>
            </p:nvSpPr>
            <p:spPr bwMode="auto">
              <a:xfrm>
                <a:off x="3107" y="2704"/>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270" name="Group 73"/>
            <p:cNvGrpSpPr>
              <a:grpSpLocks/>
            </p:cNvGrpSpPr>
            <p:nvPr/>
          </p:nvGrpSpPr>
          <p:grpSpPr bwMode="auto">
            <a:xfrm>
              <a:off x="2383" y="3249"/>
              <a:ext cx="1077" cy="0"/>
              <a:chOff x="2064" y="2886"/>
              <a:chExt cx="1223" cy="0"/>
            </a:xfrm>
          </p:grpSpPr>
          <p:sp>
            <p:nvSpPr>
              <p:cNvPr id="298" name="Line 74"/>
              <p:cNvSpPr>
                <a:spLocks noChangeShapeType="1"/>
              </p:cNvSpPr>
              <p:nvPr/>
            </p:nvSpPr>
            <p:spPr bwMode="auto">
              <a:xfrm>
                <a:off x="206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299" name="Line 75"/>
              <p:cNvSpPr>
                <a:spLocks noChangeShapeType="1"/>
              </p:cNvSpPr>
              <p:nvPr/>
            </p:nvSpPr>
            <p:spPr bwMode="auto">
              <a:xfrm>
                <a:off x="238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00" name="Line 76"/>
              <p:cNvSpPr>
                <a:spLocks noChangeShapeType="1"/>
              </p:cNvSpPr>
              <p:nvPr/>
            </p:nvSpPr>
            <p:spPr bwMode="auto">
              <a:xfrm>
                <a:off x="274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01" name="Line 77"/>
              <p:cNvSpPr>
                <a:spLocks noChangeShapeType="1"/>
              </p:cNvSpPr>
              <p:nvPr/>
            </p:nvSpPr>
            <p:spPr bwMode="auto">
              <a:xfrm>
                <a:off x="306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271" name="Group 78"/>
            <p:cNvGrpSpPr>
              <a:grpSpLocks/>
            </p:cNvGrpSpPr>
            <p:nvPr/>
          </p:nvGrpSpPr>
          <p:grpSpPr bwMode="auto">
            <a:xfrm>
              <a:off x="3583" y="3249"/>
              <a:ext cx="1077" cy="0"/>
              <a:chOff x="2064" y="2886"/>
              <a:chExt cx="1223" cy="0"/>
            </a:xfrm>
          </p:grpSpPr>
          <p:sp>
            <p:nvSpPr>
              <p:cNvPr id="294" name="Line 79"/>
              <p:cNvSpPr>
                <a:spLocks noChangeShapeType="1"/>
              </p:cNvSpPr>
              <p:nvPr/>
            </p:nvSpPr>
            <p:spPr bwMode="auto">
              <a:xfrm>
                <a:off x="206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295" name="Line 80"/>
              <p:cNvSpPr>
                <a:spLocks noChangeShapeType="1"/>
              </p:cNvSpPr>
              <p:nvPr/>
            </p:nvSpPr>
            <p:spPr bwMode="auto">
              <a:xfrm>
                <a:off x="238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296" name="Line 81"/>
              <p:cNvSpPr>
                <a:spLocks noChangeShapeType="1"/>
              </p:cNvSpPr>
              <p:nvPr/>
            </p:nvSpPr>
            <p:spPr bwMode="auto">
              <a:xfrm>
                <a:off x="274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297" name="Line 82"/>
              <p:cNvSpPr>
                <a:spLocks noChangeShapeType="1"/>
              </p:cNvSpPr>
              <p:nvPr/>
            </p:nvSpPr>
            <p:spPr bwMode="auto">
              <a:xfrm>
                <a:off x="306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272" name="Group 83"/>
            <p:cNvGrpSpPr>
              <a:grpSpLocks/>
            </p:cNvGrpSpPr>
            <p:nvPr/>
          </p:nvGrpSpPr>
          <p:grpSpPr bwMode="auto">
            <a:xfrm>
              <a:off x="3578" y="3071"/>
              <a:ext cx="478" cy="0"/>
              <a:chOff x="4922" y="2341"/>
              <a:chExt cx="543" cy="0"/>
            </a:xfrm>
          </p:grpSpPr>
          <p:sp>
            <p:nvSpPr>
              <p:cNvPr id="292" name="Line 84"/>
              <p:cNvSpPr>
                <a:spLocks noChangeShapeType="1"/>
              </p:cNvSpPr>
              <p:nvPr/>
            </p:nvSpPr>
            <p:spPr bwMode="auto">
              <a:xfrm>
                <a:off x="4922" y="2341"/>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293" name="Line 85"/>
              <p:cNvSpPr>
                <a:spLocks noChangeShapeType="1"/>
              </p:cNvSpPr>
              <p:nvPr/>
            </p:nvSpPr>
            <p:spPr bwMode="auto">
              <a:xfrm>
                <a:off x="5239" y="2341"/>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sp>
          <p:nvSpPr>
            <p:cNvPr id="273" name="Rectangle 86"/>
            <p:cNvSpPr>
              <a:spLocks noChangeArrowheads="1"/>
            </p:cNvSpPr>
            <p:nvPr/>
          </p:nvSpPr>
          <p:spPr bwMode="auto">
            <a:xfrm>
              <a:off x="3763" y="3434"/>
              <a:ext cx="588"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4(next)</a:t>
              </a:r>
            </a:p>
          </p:txBody>
        </p:sp>
        <p:sp>
          <p:nvSpPr>
            <p:cNvPr id="274" name="Rectangle 87"/>
            <p:cNvSpPr>
              <a:spLocks noChangeArrowheads="1"/>
            </p:cNvSpPr>
            <p:nvPr/>
          </p:nvSpPr>
          <p:spPr bwMode="auto">
            <a:xfrm>
              <a:off x="4649" y="2840"/>
              <a:ext cx="452"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send</a:t>
              </a:r>
            </a:p>
          </p:txBody>
        </p:sp>
        <p:sp>
          <p:nvSpPr>
            <p:cNvPr id="275" name="Rectangle 88"/>
            <p:cNvSpPr>
              <a:spLocks noChangeArrowheads="1"/>
            </p:cNvSpPr>
            <p:nvPr/>
          </p:nvSpPr>
          <p:spPr bwMode="auto">
            <a:xfrm>
              <a:off x="2901" y="2935"/>
              <a:ext cx="628"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FF3300"/>
                  </a:solidFill>
                </a:rPr>
                <a:t>interval</a:t>
              </a:r>
            </a:p>
          </p:txBody>
        </p:sp>
        <p:sp>
          <p:nvSpPr>
            <p:cNvPr id="276" name="Rectangle 89"/>
            <p:cNvSpPr>
              <a:spLocks noChangeArrowheads="1"/>
            </p:cNvSpPr>
            <p:nvPr/>
          </p:nvSpPr>
          <p:spPr bwMode="auto">
            <a:xfrm>
              <a:off x="4080" y="2935"/>
              <a:ext cx="628"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FF3300"/>
                  </a:solidFill>
                </a:rPr>
                <a:t>interval</a:t>
              </a:r>
            </a:p>
          </p:txBody>
        </p:sp>
        <p:sp>
          <p:nvSpPr>
            <p:cNvPr id="277" name="Rectangle 90"/>
            <p:cNvSpPr>
              <a:spLocks noChangeArrowheads="1"/>
            </p:cNvSpPr>
            <p:nvPr/>
          </p:nvSpPr>
          <p:spPr bwMode="auto">
            <a:xfrm>
              <a:off x="1746" y="2931"/>
              <a:ext cx="628"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FF3300"/>
                  </a:solidFill>
                </a:rPr>
                <a:t>interval</a:t>
              </a:r>
            </a:p>
          </p:txBody>
        </p:sp>
        <p:sp>
          <p:nvSpPr>
            <p:cNvPr id="278" name="Rectangle 91"/>
            <p:cNvSpPr>
              <a:spLocks noChangeArrowheads="1"/>
            </p:cNvSpPr>
            <p:nvPr/>
          </p:nvSpPr>
          <p:spPr bwMode="auto">
            <a:xfrm>
              <a:off x="1294" y="2663"/>
              <a:ext cx="452" cy="404"/>
            </a:xfrm>
            <a:prstGeom prst="rect">
              <a:avLst/>
            </a:prstGeom>
            <a:noFill/>
            <a:ln w="9525">
              <a:noFill/>
              <a:miter lim="800000"/>
              <a:headEnd/>
              <a:tailEnd/>
            </a:ln>
          </p:spPr>
          <p:txBody>
            <a:bodyPr>
              <a:spAutoFit/>
            </a:bodyPr>
            <a:lstStyle/>
            <a:p>
              <a:pPr algn="ctr" fontAlgn="auto">
                <a:spcBef>
                  <a:spcPts val="0"/>
                </a:spcBef>
                <a:spcAft>
                  <a:spcPts val="0"/>
                </a:spcAft>
                <a:defRPr/>
              </a:pPr>
              <a:r>
                <a:rPr lang="en-US" altLang="zh-CN" b="1" kern="0">
                  <a:solidFill>
                    <a:srgbClr val="000404"/>
                  </a:solidFill>
                </a:rPr>
                <a:t>send</a:t>
              </a:r>
            </a:p>
            <a:p>
              <a:pPr algn="ctr" fontAlgn="auto">
                <a:spcBef>
                  <a:spcPts val="0"/>
                </a:spcBef>
                <a:spcAft>
                  <a:spcPts val="0"/>
                </a:spcAft>
                <a:defRPr/>
              </a:pPr>
              <a:r>
                <a:rPr lang="en-US" altLang="zh-CN" b="1" kern="0">
                  <a:solidFill>
                    <a:srgbClr val="000404"/>
                  </a:solidFill>
                </a:rPr>
                <a:t>read</a:t>
              </a:r>
            </a:p>
          </p:txBody>
        </p:sp>
        <p:grpSp>
          <p:nvGrpSpPr>
            <p:cNvPr id="279" name="Group 92"/>
            <p:cNvGrpSpPr>
              <a:grpSpLocks/>
            </p:cNvGrpSpPr>
            <p:nvPr/>
          </p:nvGrpSpPr>
          <p:grpSpPr bwMode="auto">
            <a:xfrm>
              <a:off x="1247" y="3067"/>
              <a:ext cx="478" cy="0"/>
              <a:chOff x="2790" y="2704"/>
              <a:chExt cx="543" cy="0"/>
            </a:xfrm>
          </p:grpSpPr>
          <p:sp>
            <p:nvSpPr>
              <p:cNvPr id="290" name="Line 93"/>
              <p:cNvSpPr>
                <a:spLocks noChangeShapeType="1"/>
              </p:cNvSpPr>
              <p:nvPr/>
            </p:nvSpPr>
            <p:spPr bwMode="auto">
              <a:xfrm>
                <a:off x="2790" y="2704"/>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291" name="Line 94"/>
              <p:cNvSpPr>
                <a:spLocks noChangeShapeType="1"/>
              </p:cNvSpPr>
              <p:nvPr/>
            </p:nvSpPr>
            <p:spPr bwMode="auto">
              <a:xfrm>
                <a:off x="3107" y="2704"/>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sp>
          <p:nvSpPr>
            <p:cNvPr id="280" name="AutoShape 95"/>
            <p:cNvSpPr>
              <a:spLocks/>
            </p:cNvSpPr>
            <p:nvPr/>
          </p:nvSpPr>
          <p:spPr bwMode="auto">
            <a:xfrm rot="-5400000">
              <a:off x="1769" y="2863"/>
              <a:ext cx="91" cy="1043"/>
            </a:xfrm>
            <a:prstGeom prst="leftBrace">
              <a:avLst>
                <a:gd name="adj1" fmla="val 95513"/>
                <a:gd name="adj2" fmla="val 48394"/>
              </a:avLst>
            </a:prstGeom>
            <a:noFill/>
            <a:ln w="9525">
              <a:solidFill>
                <a:srgbClr val="007A77"/>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endParaRPr>
            </a:p>
          </p:txBody>
        </p:sp>
        <p:sp>
          <p:nvSpPr>
            <p:cNvPr id="281" name="Rectangle 96"/>
            <p:cNvSpPr>
              <a:spLocks noChangeArrowheads="1"/>
            </p:cNvSpPr>
            <p:nvPr/>
          </p:nvSpPr>
          <p:spPr bwMode="auto">
            <a:xfrm>
              <a:off x="2357" y="2659"/>
              <a:ext cx="452" cy="404"/>
            </a:xfrm>
            <a:prstGeom prst="rect">
              <a:avLst/>
            </a:prstGeom>
            <a:noFill/>
            <a:ln w="9525">
              <a:noFill/>
              <a:miter lim="800000"/>
              <a:headEnd/>
              <a:tailEnd/>
            </a:ln>
          </p:spPr>
          <p:txBody>
            <a:bodyPr>
              <a:spAutoFit/>
            </a:bodyPr>
            <a:lstStyle/>
            <a:p>
              <a:pPr algn="ctr" fontAlgn="auto">
                <a:spcBef>
                  <a:spcPts val="0"/>
                </a:spcBef>
                <a:spcAft>
                  <a:spcPts val="0"/>
                </a:spcAft>
                <a:defRPr/>
              </a:pPr>
              <a:r>
                <a:rPr lang="en-US" altLang="zh-CN" b="1" kern="0">
                  <a:solidFill>
                    <a:srgbClr val="000404"/>
                  </a:solidFill>
                </a:rPr>
                <a:t>send</a:t>
              </a:r>
            </a:p>
            <a:p>
              <a:pPr algn="ctr" fontAlgn="auto">
                <a:spcBef>
                  <a:spcPts val="0"/>
                </a:spcBef>
                <a:spcAft>
                  <a:spcPts val="0"/>
                </a:spcAft>
                <a:defRPr/>
              </a:pPr>
              <a:r>
                <a:rPr lang="en-US" altLang="zh-CN" b="1" kern="0">
                  <a:solidFill>
                    <a:srgbClr val="000404"/>
                  </a:solidFill>
                </a:rPr>
                <a:t>read</a:t>
              </a:r>
            </a:p>
          </p:txBody>
        </p:sp>
        <p:sp>
          <p:nvSpPr>
            <p:cNvPr id="282" name="AutoShape 97"/>
            <p:cNvSpPr>
              <a:spLocks/>
            </p:cNvSpPr>
            <p:nvPr/>
          </p:nvSpPr>
          <p:spPr bwMode="auto">
            <a:xfrm rot="-5400000">
              <a:off x="2878" y="2863"/>
              <a:ext cx="91" cy="1043"/>
            </a:xfrm>
            <a:prstGeom prst="leftBrace">
              <a:avLst>
                <a:gd name="adj1" fmla="val 95513"/>
                <a:gd name="adj2" fmla="val 48394"/>
              </a:avLst>
            </a:prstGeom>
            <a:noFill/>
            <a:ln w="9525">
              <a:solidFill>
                <a:srgbClr val="007A77"/>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endParaRPr>
            </a:p>
          </p:txBody>
        </p:sp>
        <p:sp>
          <p:nvSpPr>
            <p:cNvPr id="283" name="AutoShape 98"/>
            <p:cNvSpPr>
              <a:spLocks/>
            </p:cNvSpPr>
            <p:nvPr/>
          </p:nvSpPr>
          <p:spPr bwMode="auto">
            <a:xfrm rot="-5400000">
              <a:off x="4057" y="2863"/>
              <a:ext cx="91" cy="1043"/>
            </a:xfrm>
            <a:prstGeom prst="leftBrace">
              <a:avLst>
                <a:gd name="adj1" fmla="val 95513"/>
                <a:gd name="adj2" fmla="val 48394"/>
              </a:avLst>
            </a:prstGeom>
            <a:noFill/>
            <a:ln w="9525">
              <a:solidFill>
                <a:srgbClr val="007A77"/>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endParaRPr>
            </a:p>
          </p:txBody>
        </p:sp>
        <p:sp>
          <p:nvSpPr>
            <p:cNvPr id="284" name="Rectangle 99"/>
            <p:cNvSpPr>
              <a:spLocks noChangeArrowheads="1"/>
            </p:cNvSpPr>
            <p:nvPr/>
          </p:nvSpPr>
          <p:spPr bwMode="auto">
            <a:xfrm>
              <a:off x="3581" y="2659"/>
              <a:ext cx="452" cy="404"/>
            </a:xfrm>
            <a:prstGeom prst="rect">
              <a:avLst/>
            </a:prstGeom>
            <a:noFill/>
            <a:ln w="9525">
              <a:noFill/>
              <a:miter lim="800000"/>
              <a:headEnd/>
              <a:tailEnd/>
            </a:ln>
          </p:spPr>
          <p:txBody>
            <a:bodyPr>
              <a:spAutoFit/>
            </a:bodyPr>
            <a:lstStyle/>
            <a:p>
              <a:pPr algn="ctr" fontAlgn="auto">
                <a:spcBef>
                  <a:spcPts val="0"/>
                </a:spcBef>
                <a:spcAft>
                  <a:spcPts val="0"/>
                </a:spcAft>
                <a:defRPr/>
              </a:pPr>
              <a:r>
                <a:rPr lang="en-US" altLang="zh-CN" b="1" kern="0">
                  <a:solidFill>
                    <a:srgbClr val="000404"/>
                  </a:solidFill>
                </a:rPr>
                <a:t>send</a:t>
              </a:r>
            </a:p>
            <a:p>
              <a:pPr algn="ctr" fontAlgn="auto">
                <a:spcBef>
                  <a:spcPts val="0"/>
                </a:spcBef>
                <a:spcAft>
                  <a:spcPts val="0"/>
                </a:spcAft>
                <a:defRPr/>
              </a:pPr>
              <a:r>
                <a:rPr lang="en-US" altLang="zh-CN" b="1" kern="0">
                  <a:solidFill>
                    <a:srgbClr val="000404"/>
                  </a:solidFill>
                </a:rPr>
                <a:t>read</a:t>
              </a:r>
            </a:p>
          </p:txBody>
        </p:sp>
        <p:sp>
          <p:nvSpPr>
            <p:cNvPr id="285" name="Rectangle 100"/>
            <p:cNvSpPr>
              <a:spLocks noChangeArrowheads="1"/>
            </p:cNvSpPr>
            <p:nvPr/>
          </p:nvSpPr>
          <p:spPr bwMode="auto">
            <a:xfrm>
              <a:off x="567" y="2795"/>
              <a:ext cx="420"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read</a:t>
              </a:r>
            </a:p>
          </p:txBody>
        </p:sp>
        <p:grpSp>
          <p:nvGrpSpPr>
            <p:cNvPr id="286" name="Group 101"/>
            <p:cNvGrpSpPr>
              <a:grpSpLocks/>
            </p:cNvGrpSpPr>
            <p:nvPr/>
          </p:nvGrpSpPr>
          <p:grpSpPr bwMode="auto">
            <a:xfrm>
              <a:off x="5169" y="3249"/>
              <a:ext cx="478" cy="0"/>
              <a:chOff x="2790" y="2704"/>
              <a:chExt cx="543" cy="0"/>
            </a:xfrm>
          </p:grpSpPr>
          <p:sp>
            <p:nvSpPr>
              <p:cNvPr id="288" name="Line 102"/>
              <p:cNvSpPr>
                <a:spLocks noChangeShapeType="1"/>
              </p:cNvSpPr>
              <p:nvPr/>
            </p:nvSpPr>
            <p:spPr bwMode="auto">
              <a:xfrm>
                <a:off x="2790" y="2704"/>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289" name="Line 103"/>
              <p:cNvSpPr>
                <a:spLocks noChangeShapeType="1"/>
              </p:cNvSpPr>
              <p:nvPr/>
            </p:nvSpPr>
            <p:spPr bwMode="auto">
              <a:xfrm>
                <a:off x="3107" y="2704"/>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sp>
          <p:nvSpPr>
            <p:cNvPr id="287" name="Rectangle 104"/>
            <p:cNvSpPr>
              <a:spLocks noChangeArrowheads="1"/>
            </p:cNvSpPr>
            <p:nvPr/>
          </p:nvSpPr>
          <p:spPr bwMode="auto">
            <a:xfrm>
              <a:off x="5103" y="2931"/>
              <a:ext cx="628"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FF3300"/>
                  </a:solidFill>
                </a:rPr>
                <a:t>interval</a:t>
              </a:r>
            </a:p>
          </p:txBody>
        </p:sp>
      </p:grpSp>
    </p:spTree>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1+#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1+#ppt_w/2"/>
                                          </p:val>
                                        </p:tav>
                                        <p:tav tm="100000">
                                          <p:val>
                                            <p:strVal val="#ppt_x"/>
                                          </p:val>
                                        </p:tav>
                                      </p:tavLst>
                                    </p:anim>
                                    <p:anim calcmode="lin" valueType="num">
                                      <p:cBhvr additive="base">
                                        <p:cTn id="14"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1+#ppt_w/2"/>
                                          </p:val>
                                        </p:tav>
                                        <p:tav tm="100000">
                                          <p:val>
                                            <p:strVal val="#ppt_x"/>
                                          </p:val>
                                        </p:tav>
                                      </p:tavLst>
                                    </p:anim>
                                    <p:anim calcmode="lin" valueType="num">
                                      <p:cBhvr additive="base">
                                        <p:cTn id="20"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ppt_x"/>
                                          </p:val>
                                        </p:tav>
                                        <p:tav tm="100000">
                                          <p:val>
                                            <p:strVal val="#ppt_x"/>
                                          </p:val>
                                        </p:tav>
                                      </p:tavLst>
                                    </p:anim>
                                    <p:anim calcmode="lin" valueType="num">
                                      <p:cBhvr additive="base">
                                        <p:cTn id="2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43" grpId="0"/>
      <p:bldP spid="4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rrowheads="1"/>
          </p:cNvSpPr>
          <p:nvPr>
            <p:ph type="body" sz="half" idx="1"/>
          </p:nvPr>
        </p:nvSpPr>
        <p:spPr>
          <a:xfrm>
            <a:off x="1847850" y="928671"/>
            <a:ext cx="8820150" cy="750887"/>
          </a:xfrm>
          <a:noFill/>
        </p:spPr>
        <p:txBody>
          <a:bodyPr/>
          <a:lstStyle/>
          <a:p>
            <a:pPr eaLnBrk="1" hangingPunct="1">
              <a:lnSpc>
                <a:spcPct val="90000"/>
              </a:lnSpc>
              <a:buFont typeface="Wingdings" pitchFamily="2" charset="2"/>
              <a:buNone/>
            </a:pPr>
            <a:r>
              <a:rPr lang="en-US" altLang="zh-CN" sz="1600" b="1" dirty="0"/>
              <a:t>     </a:t>
            </a:r>
            <a:r>
              <a:rPr lang="en-US" altLang="zh-CN" sz="2000" b="1" dirty="0">
                <a:solidFill>
                  <a:srgbClr val="000404"/>
                </a:solidFill>
              </a:rPr>
              <a:t>The number of bus transactions per second with 16-word blocks is:</a:t>
            </a:r>
            <a:endParaRPr lang="en-US" altLang="zh-CN" sz="2800" dirty="0"/>
          </a:p>
        </p:txBody>
      </p:sp>
      <p:graphicFrame>
        <p:nvGraphicFramePr>
          <p:cNvPr id="208899" name="Object 3"/>
          <p:cNvGraphicFramePr>
            <a:graphicFrameLocks noGrp="1" noChangeAspect="1"/>
          </p:cNvGraphicFramePr>
          <p:nvPr>
            <p:ph sz="quarter" idx="2"/>
          </p:nvPr>
        </p:nvGraphicFramePr>
        <p:xfrm>
          <a:off x="2595538" y="1214423"/>
          <a:ext cx="6908800" cy="739775"/>
        </p:xfrm>
        <a:graphic>
          <a:graphicData uri="http://schemas.openxmlformats.org/presentationml/2006/ole">
            <mc:AlternateContent xmlns:mc="http://schemas.openxmlformats.org/markup-compatibility/2006">
              <mc:Choice xmlns:v="urn:schemas-microsoft-com:vml" Requires="v">
                <p:oleObj spid="_x0000_s293905" name="Visio" r:id="rId3" imgW="4031590" imgH="431292" progId="Visio.Drawing.11">
                  <p:embed/>
                </p:oleObj>
              </mc:Choice>
              <mc:Fallback>
                <p:oleObj name="Visio" r:id="rId3" imgW="4031590" imgH="431292" progId="Visio.Drawing.11">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538" y="1214423"/>
                        <a:ext cx="6908800" cy="73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灯片编号占位符 7"/>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C77768FE-0C95-45DA-9855-909D5825172E}" type="slidenum">
              <a:rPr lang="en-US" altLang="zh-CN"/>
              <a:pPr>
                <a:defRPr/>
              </a:pPr>
              <a:t>93</a:t>
            </a:fld>
            <a:endParaRPr lang="en-US" altLang="zh-CN"/>
          </a:p>
        </p:txBody>
      </p:sp>
      <p:sp>
        <p:nvSpPr>
          <p:cNvPr id="208900" name="Rectangle 4"/>
          <p:cNvSpPr>
            <a:spLocks noRot="1" noChangeArrowheads="1"/>
          </p:cNvSpPr>
          <p:nvPr/>
        </p:nvSpPr>
        <p:spPr bwMode="auto">
          <a:xfrm>
            <a:off x="2166910" y="2571745"/>
            <a:ext cx="6910388" cy="525463"/>
          </a:xfrm>
          <a:prstGeom prst="rect">
            <a:avLst/>
          </a:prstGeom>
          <a:noFill/>
          <a:ln w="9525">
            <a:noFill/>
            <a:miter lim="800000"/>
            <a:headEnd/>
            <a:tailEnd/>
          </a:ln>
          <a:effectLst/>
        </p:spPr>
        <p:txBody>
          <a:bodyPr/>
          <a:lstStyle/>
          <a:p>
            <a:pPr marL="342900" indent="-342900">
              <a:spcBef>
                <a:spcPct val="20000"/>
              </a:spcBef>
              <a:buClr>
                <a:schemeClr val="hlink"/>
              </a:buClr>
              <a:buSzPct val="75000"/>
            </a:pPr>
            <a:r>
              <a:rPr lang="en-US" altLang="zh-CN" sz="2000" b="1" dirty="0"/>
              <a:t>    </a:t>
            </a:r>
            <a:r>
              <a:rPr lang="en-US" altLang="zh-CN" sz="2400" b="1" dirty="0">
                <a:solidFill>
                  <a:srgbClr val="000404"/>
                </a:solidFill>
              </a:rPr>
              <a:t>The bus bandwidth with 16-word blocks is:</a:t>
            </a:r>
            <a:endParaRPr lang="en-US" altLang="zh-CN" sz="2800" dirty="0"/>
          </a:p>
        </p:txBody>
      </p:sp>
      <p:sp>
        <p:nvSpPr>
          <p:cNvPr id="116742" name="Text Box 5"/>
          <p:cNvSpPr txBox="1">
            <a:spLocks noChangeArrowheads="1"/>
          </p:cNvSpPr>
          <p:nvPr/>
        </p:nvSpPr>
        <p:spPr bwMode="auto">
          <a:xfrm>
            <a:off x="2279650" y="3284538"/>
            <a:ext cx="6840538" cy="366712"/>
          </a:xfrm>
          <a:prstGeom prst="rect">
            <a:avLst/>
          </a:prstGeom>
          <a:noFill/>
          <a:ln w="9525">
            <a:noFill/>
            <a:miter lim="800000"/>
            <a:headEnd/>
            <a:tailEnd/>
          </a:ln>
          <a:effectLst/>
        </p:spPr>
        <p:txBody>
          <a:bodyPr>
            <a:spAutoFit/>
          </a:bodyPr>
          <a:lstStyle/>
          <a:p>
            <a:pPr>
              <a:spcBef>
                <a:spcPct val="50000"/>
              </a:spcBef>
            </a:pPr>
            <a:endParaRPr lang="zh-CN" altLang="zh-CN"/>
          </a:p>
        </p:txBody>
      </p:sp>
      <p:sp>
        <p:nvSpPr>
          <p:cNvPr id="208902" name="Text Box 6"/>
          <p:cNvSpPr txBox="1">
            <a:spLocks noChangeArrowheads="1"/>
          </p:cNvSpPr>
          <p:nvPr/>
        </p:nvSpPr>
        <p:spPr bwMode="auto">
          <a:xfrm>
            <a:off x="1809720" y="4572008"/>
            <a:ext cx="8429652" cy="1631216"/>
          </a:xfrm>
          <a:prstGeom prst="rect">
            <a:avLst/>
          </a:prstGeom>
          <a:noFill/>
          <a:ln w="9525">
            <a:noFill/>
            <a:miter lim="800000"/>
            <a:headEnd/>
            <a:tailEnd/>
          </a:ln>
          <a:effectLst/>
        </p:spPr>
        <p:txBody>
          <a:bodyPr wrap="square">
            <a:spAutoFit/>
          </a:bodyPr>
          <a:lstStyle/>
          <a:p>
            <a:pPr>
              <a:spcBef>
                <a:spcPct val="50000"/>
              </a:spcBef>
            </a:pPr>
            <a:r>
              <a:rPr lang="en-US" altLang="zh-CN" sz="2000" dirty="0" err="1">
                <a:solidFill>
                  <a:srgbClr val="000404"/>
                </a:solidFill>
              </a:rPr>
              <a:t>Now,let’s</a:t>
            </a:r>
            <a:r>
              <a:rPr lang="en-US" altLang="zh-CN" sz="2000" dirty="0">
                <a:solidFill>
                  <a:srgbClr val="000404"/>
                </a:solidFill>
              </a:rPr>
              <a:t> put two bus bandwidth together:</a:t>
            </a:r>
          </a:p>
          <a:p>
            <a:pPr>
              <a:spcBef>
                <a:spcPct val="50000"/>
              </a:spcBef>
            </a:pPr>
            <a:r>
              <a:rPr lang="en-US" altLang="zh-CN" sz="2000" dirty="0">
                <a:solidFill>
                  <a:srgbClr val="000404"/>
                </a:solidFill>
              </a:rPr>
              <a:t>4-word blocks: </a:t>
            </a:r>
            <a:r>
              <a:rPr lang="en-US" altLang="zh-CN" sz="2000" dirty="0">
                <a:solidFill>
                  <a:srgbClr val="000000"/>
                </a:solidFill>
              </a:rPr>
              <a:t>71.11 MB/sec;    16-word </a:t>
            </a:r>
            <a:r>
              <a:rPr lang="en-US" altLang="zh-CN" sz="2000" dirty="0" err="1">
                <a:solidFill>
                  <a:srgbClr val="000000"/>
                </a:solidFill>
              </a:rPr>
              <a:t>blocks:224.56</a:t>
            </a:r>
            <a:r>
              <a:rPr lang="en-US" altLang="zh-CN" sz="2000" dirty="0">
                <a:solidFill>
                  <a:srgbClr val="000000"/>
                </a:solidFill>
              </a:rPr>
              <a:t> MB/sec</a:t>
            </a:r>
            <a:endParaRPr lang="en-US" altLang="zh-CN" sz="2000" dirty="0">
              <a:solidFill>
                <a:srgbClr val="000404"/>
              </a:solidFill>
            </a:endParaRPr>
          </a:p>
          <a:p>
            <a:pPr>
              <a:spcBef>
                <a:spcPct val="50000"/>
              </a:spcBef>
            </a:pPr>
            <a:r>
              <a:rPr lang="en-US" altLang="zh-CN" sz="2000" dirty="0">
                <a:solidFill>
                  <a:srgbClr val="000404"/>
                </a:solidFill>
              </a:rPr>
              <a:t> The bandwidth for the 16-word blocks is 3.16 times higher than for the 4-word blocks. </a:t>
            </a:r>
            <a:endParaRPr lang="en-US" altLang="zh-CN" sz="2000" dirty="0">
              <a:solidFill>
                <a:schemeClr val="hlink"/>
              </a:solidFill>
            </a:endParaRPr>
          </a:p>
        </p:txBody>
      </p:sp>
      <p:grpSp>
        <p:nvGrpSpPr>
          <p:cNvPr id="2" name="Group 7"/>
          <p:cNvGrpSpPr>
            <a:grpSpLocks noChangeAspect="1"/>
          </p:cNvGrpSpPr>
          <p:nvPr/>
        </p:nvGrpSpPr>
        <p:grpSpPr bwMode="auto">
          <a:xfrm>
            <a:off x="2881290" y="3143248"/>
            <a:ext cx="5761038" cy="642942"/>
            <a:chOff x="657" y="1570"/>
            <a:chExt cx="3629" cy="408"/>
          </a:xfrm>
        </p:grpSpPr>
        <p:sp>
          <p:nvSpPr>
            <p:cNvPr id="116745" name="AutoShape 8"/>
            <p:cNvSpPr>
              <a:spLocks noChangeAspect="1" noChangeArrowheads="1" noTextEdit="1"/>
            </p:cNvSpPr>
            <p:nvPr/>
          </p:nvSpPr>
          <p:spPr bwMode="auto">
            <a:xfrm>
              <a:off x="657" y="1570"/>
              <a:ext cx="3629" cy="408"/>
            </a:xfrm>
            <a:prstGeom prst="rect">
              <a:avLst/>
            </a:prstGeom>
            <a:noFill/>
            <a:ln w="9525">
              <a:noFill/>
              <a:miter lim="800000"/>
              <a:headEnd/>
              <a:tailEnd/>
            </a:ln>
          </p:spPr>
          <p:txBody>
            <a:bodyPr/>
            <a:lstStyle/>
            <a:p>
              <a:endParaRPr lang="zh-CN" altLang="en-US"/>
            </a:p>
          </p:txBody>
        </p:sp>
        <p:sp>
          <p:nvSpPr>
            <p:cNvPr id="116746" name="Rectangle 9"/>
            <p:cNvSpPr>
              <a:spLocks noChangeArrowheads="1"/>
            </p:cNvSpPr>
            <p:nvPr/>
          </p:nvSpPr>
          <p:spPr bwMode="auto">
            <a:xfrm>
              <a:off x="668" y="1696"/>
              <a:ext cx="276" cy="166"/>
            </a:xfrm>
            <a:prstGeom prst="rect">
              <a:avLst/>
            </a:prstGeom>
            <a:noFill/>
            <a:ln w="9525">
              <a:noFill/>
              <a:miter lim="800000"/>
              <a:headEnd/>
              <a:tailEnd/>
            </a:ln>
          </p:spPr>
          <p:txBody>
            <a:bodyPr wrap="none" lIns="0" tIns="0" rIns="0" bIns="0">
              <a:spAutoFit/>
            </a:bodyPr>
            <a:lstStyle/>
            <a:p>
              <a:r>
                <a:rPr lang="en-US" altLang="zh-CN" sz="1700" b="1" i="1">
                  <a:solidFill>
                    <a:srgbClr val="000000"/>
                  </a:solidFill>
                </a:rPr>
                <a:t>(256</a:t>
              </a:r>
              <a:endParaRPr lang="en-US" altLang="zh-CN"/>
            </a:p>
          </p:txBody>
        </p:sp>
        <p:sp>
          <p:nvSpPr>
            <p:cNvPr id="116747" name="Rectangle 10"/>
            <p:cNvSpPr>
              <a:spLocks noChangeArrowheads="1"/>
            </p:cNvSpPr>
            <p:nvPr/>
          </p:nvSpPr>
          <p:spPr bwMode="auto">
            <a:xfrm>
              <a:off x="991" y="1705"/>
              <a:ext cx="138" cy="166"/>
            </a:xfrm>
            <a:prstGeom prst="rect">
              <a:avLst/>
            </a:prstGeom>
            <a:noFill/>
            <a:ln w="9525">
              <a:noFill/>
              <a:miter lim="800000"/>
              <a:headEnd/>
              <a:tailEnd/>
            </a:ln>
          </p:spPr>
          <p:txBody>
            <a:bodyPr wrap="none" lIns="0" tIns="0" rIns="0" bIns="0">
              <a:spAutoFit/>
            </a:bodyPr>
            <a:lstStyle/>
            <a:p>
              <a:r>
                <a:rPr lang="en-US" altLang="zh-CN" sz="1700" b="1" i="1">
                  <a:solidFill>
                    <a:srgbClr val="000000"/>
                  </a:solidFill>
                  <a:latin typeface="宋体" pitchFamily="2" charset="-122"/>
                </a:rPr>
                <a:t>×</a:t>
              </a:r>
              <a:endParaRPr lang="en-US" altLang="zh-CN"/>
            </a:p>
          </p:txBody>
        </p:sp>
        <p:sp>
          <p:nvSpPr>
            <p:cNvPr id="116748" name="Rectangle 11"/>
            <p:cNvSpPr>
              <a:spLocks noChangeArrowheads="1"/>
            </p:cNvSpPr>
            <p:nvPr/>
          </p:nvSpPr>
          <p:spPr bwMode="auto">
            <a:xfrm>
              <a:off x="1164" y="1696"/>
              <a:ext cx="482" cy="166"/>
            </a:xfrm>
            <a:prstGeom prst="rect">
              <a:avLst/>
            </a:prstGeom>
            <a:noFill/>
            <a:ln w="9525">
              <a:noFill/>
              <a:miter lim="800000"/>
              <a:headEnd/>
              <a:tailEnd/>
            </a:ln>
          </p:spPr>
          <p:txBody>
            <a:bodyPr wrap="none" lIns="0" tIns="0" rIns="0" bIns="0">
              <a:spAutoFit/>
            </a:bodyPr>
            <a:lstStyle/>
            <a:p>
              <a:r>
                <a:rPr lang="en-US" altLang="zh-CN" sz="1700" b="1" i="1" dirty="0">
                  <a:solidFill>
                    <a:srgbClr val="000000"/>
                  </a:solidFill>
                </a:rPr>
                <a:t>4)bytes</a:t>
              </a:r>
              <a:endParaRPr lang="en-US" altLang="zh-CN" dirty="0"/>
            </a:p>
          </p:txBody>
        </p:sp>
        <p:sp>
          <p:nvSpPr>
            <p:cNvPr id="116749" name="Rectangle 12"/>
            <p:cNvSpPr>
              <a:spLocks noChangeArrowheads="1"/>
            </p:cNvSpPr>
            <p:nvPr/>
          </p:nvSpPr>
          <p:spPr bwMode="auto">
            <a:xfrm>
              <a:off x="1735" y="1705"/>
              <a:ext cx="138" cy="166"/>
            </a:xfrm>
            <a:prstGeom prst="rect">
              <a:avLst/>
            </a:prstGeom>
            <a:noFill/>
            <a:ln w="9525">
              <a:noFill/>
              <a:miter lim="800000"/>
              <a:headEnd/>
              <a:tailEnd/>
            </a:ln>
          </p:spPr>
          <p:txBody>
            <a:bodyPr wrap="none" lIns="0" tIns="0" rIns="0" bIns="0">
              <a:spAutoFit/>
            </a:bodyPr>
            <a:lstStyle/>
            <a:p>
              <a:r>
                <a:rPr lang="en-US" altLang="zh-CN" sz="1700" b="1" i="1" dirty="0">
                  <a:solidFill>
                    <a:srgbClr val="000000"/>
                  </a:solidFill>
                  <a:latin typeface="宋体" pitchFamily="2" charset="-122"/>
                </a:rPr>
                <a:t>×</a:t>
              </a:r>
              <a:endParaRPr lang="en-US" altLang="zh-CN" dirty="0"/>
            </a:p>
          </p:txBody>
        </p:sp>
        <p:sp>
          <p:nvSpPr>
            <p:cNvPr id="116750" name="Line 13"/>
            <p:cNvSpPr>
              <a:spLocks noChangeShapeType="1"/>
            </p:cNvSpPr>
            <p:nvPr/>
          </p:nvSpPr>
          <p:spPr bwMode="auto">
            <a:xfrm>
              <a:off x="2020" y="1778"/>
              <a:ext cx="790" cy="1"/>
            </a:xfrm>
            <a:prstGeom prst="line">
              <a:avLst/>
            </a:prstGeom>
            <a:noFill/>
            <a:ln w="23813" cap="rnd">
              <a:solidFill>
                <a:srgbClr val="000000"/>
              </a:solidFill>
              <a:round/>
              <a:headEnd/>
              <a:tailEnd/>
            </a:ln>
          </p:spPr>
          <p:txBody>
            <a:bodyPr/>
            <a:lstStyle/>
            <a:p>
              <a:endParaRPr lang="zh-CN" altLang="en-US"/>
            </a:p>
          </p:txBody>
        </p:sp>
        <p:sp>
          <p:nvSpPr>
            <p:cNvPr id="116751" name="Rectangle 14"/>
            <p:cNvSpPr>
              <a:spLocks noChangeArrowheads="1"/>
            </p:cNvSpPr>
            <p:nvPr/>
          </p:nvSpPr>
          <p:spPr bwMode="auto">
            <a:xfrm>
              <a:off x="2070" y="1597"/>
              <a:ext cx="558" cy="166"/>
            </a:xfrm>
            <a:prstGeom prst="rect">
              <a:avLst/>
            </a:prstGeom>
            <a:noFill/>
            <a:ln w="9525">
              <a:noFill/>
              <a:miter lim="800000"/>
              <a:headEnd/>
              <a:tailEnd/>
            </a:ln>
          </p:spPr>
          <p:txBody>
            <a:bodyPr wrap="none" lIns="0" tIns="0" rIns="0" bIns="0">
              <a:spAutoFit/>
            </a:bodyPr>
            <a:lstStyle/>
            <a:p>
              <a:r>
                <a:rPr lang="en-US" altLang="zh-CN" sz="1700" b="1" i="1">
                  <a:solidFill>
                    <a:srgbClr val="000000"/>
                  </a:solidFill>
                </a:rPr>
                <a:t>1second</a:t>
              </a:r>
              <a:endParaRPr lang="en-US" altLang="zh-CN"/>
            </a:p>
          </p:txBody>
        </p:sp>
        <p:sp>
          <p:nvSpPr>
            <p:cNvPr id="116752" name="Rectangle 15"/>
            <p:cNvSpPr>
              <a:spLocks noChangeArrowheads="1"/>
            </p:cNvSpPr>
            <p:nvPr/>
          </p:nvSpPr>
          <p:spPr bwMode="auto">
            <a:xfrm>
              <a:off x="2102" y="1795"/>
              <a:ext cx="307" cy="166"/>
            </a:xfrm>
            <a:prstGeom prst="rect">
              <a:avLst/>
            </a:prstGeom>
            <a:noFill/>
            <a:ln w="9525">
              <a:noFill/>
              <a:miter lim="800000"/>
              <a:headEnd/>
              <a:tailEnd/>
            </a:ln>
          </p:spPr>
          <p:txBody>
            <a:bodyPr wrap="none" lIns="0" tIns="0" rIns="0" bIns="0">
              <a:spAutoFit/>
            </a:bodyPr>
            <a:lstStyle/>
            <a:p>
              <a:r>
                <a:rPr lang="en-US" altLang="zh-CN" sz="1700" b="1" i="1" dirty="0">
                  <a:solidFill>
                    <a:srgbClr val="000000"/>
                  </a:solidFill>
                </a:rPr>
                <a:t>4560</a:t>
              </a:r>
              <a:endParaRPr lang="en-US" altLang="zh-CN" dirty="0"/>
            </a:p>
          </p:txBody>
        </p:sp>
        <p:sp>
          <p:nvSpPr>
            <p:cNvPr id="116753" name="Rectangle 16"/>
            <p:cNvSpPr>
              <a:spLocks noChangeArrowheads="1"/>
            </p:cNvSpPr>
            <p:nvPr/>
          </p:nvSpPr>
          <p:spPr bwMode="auto">
            <a:xfrm>
              <a:off x="2469" y="1795"/>
              <a:ext cx="199" cy="166"/>
            </a:xfrm>
            <a:prstGeom prst="rect">
              <a:avLst/>
            </a:prstGeom>
            <a:noFill/>
            <a:ln w="9525">
              <a:noFill/>
              <a:miter lim="800000"/>
              <a:headEnd/>
              <a:tailEnd/>
            </a:ln>
          </p:spPr>
          <p:txBody>
            <a:bodyPr wrap="none" lIns="0" tIns="0" rIns="0" bIns="0">
              <a:spAutoFit/>
            </a:bodyPr>
            <a:lstStyle/>
            <a:p>
              <a:r>
                <a:rPr lang="en-US" altLang="zh-CN" sz="1700" b="1" i="1">
                  <a:solidFill>
                    <a:srgbClr val="000000"/>
                  </a:solidFill>
                </a:rPr>
                <a:t> ns</a:t>
              </a:r>
              <a:endParaRPr lang="en-US" altLang="zh-CN"/>
            </a:p>
          </p:txBody>
        </p:sp>
        <p:sp>
          <p:nvSpPr>
            <p:cNvPr id="116754" name="Rectangle 17"/>
            <p:cNvSpPr>
              <a:spLocks noChangeArrowheads="1"/>
            </p:cNvSpPr>
            <p:nvPr/>
          </p:nvSpPr>
          <p:spPr bwMode="auto">
            <a:xfrm>
              <a:off x="2814" y="1714"/>
              <a:ext cx="138" cy="166"/>
            </a:xfrm>
            <a:prstGeom prst="rect">
              <a:avLst/>
            </a:prstGeom>
            <a:noFill/>
            <a:ln w="9525">
              <a:noFill/>
              <a:miter lim="800000"/>
              <a:headEnd/>
              <a:tailEnd/>
            </a:ln>
          </p:spPr>
          <p:txBody>
            <a:bodyPr wrap="none" lIns="0" tIns="0" rIns="0" bIns="0">
              <a:spAutoFit/>
            </a:bodyPr>
            <a:lstStyle/>
            <a:p>
              <a:r>
                <a:rPr lang="zh-CN" altLang="en-US" sz="1700" b="1" i="1">
                  <a:solidFill>
                    <a:srgbClr val="000000"/>
                  </a:solidFill>
                  <a:latin typeface="宋体" pitchFamily="2" charset="-122"/>
                </a:rPr>
                <a:t>＝</a:t>
              </a:r>
              <a:endParaRPr lang="zh-CN" altLang="en-US"/>
            </a:p>
          </p:txBody>
        </p:sp>
        <p:sp>
          <p:nvSpPr>
            <p:cNvPr id="116755" name="Rectangle 18"/>
            <p:cNvSpPr>
              <a:spLocks noChangeArrowheads="1"/>
            </p:cNvSpPr>
            <p:nvPr/>
          </p:nvSpPr>
          <p:spPr bwMode="auto">
            <a:xfrm>
              <a:off x="2986" y="1705"/>
              <a:ext cx="980" cy="166"/>
            </a:xfrm>
            <a:prstGeom prst="rect">
              <a:avLst/>
            </a:prstGeom>
            <a:noFill/>
            <a:ln w="9525">
              <a:noFill/>
              <a:miter lim="800000"/>
              <a:headEnd/>
              <a:tailEnd/>
            </a:ln>
          </p:spPr>
          <p:txBody>
            <a:bodyPr wrap="none" lIns="0" tIns="0" rIns="0" bIns="0">
              <a:spAutoFit/>
            </a:bodyPr>
            <a:lstStyle/>
            <a:p>
              <a:r>
                <a:rPr lang="en-US" altLang="zh-CN" sz="1700" b="1" i="1">
                  <a:solidFill>
                    <a:srgbClr val="000000"/>
                  </a:solidFill>
                </a:rPr>
                <a:t> 224.56 MB/sec</a:t>
              </a:r>
              <a:endParaRPr lang="en-US" altLang="zh-CN"/>
            </a:p>
          </p:txBody>
        </p:sp>
      </p:grpSp>
      <p:grpSp>
        <p:nvGrpSpPr>
          <p:cNvPr id="3" name="Group 7"/>
          <p:cNvGrpSpPr>
            <a:grpSpLocks noChangeAspect="1"/>
          </p:cNvGrpSpPr>
          <p:nvPr/>
        </p:nvGrpSpPr>
        <p:grpSpPr bwMode="auto">
          <a:xfrm>
            <a:off x="2738414" y="2000240"/>
            <a:ext cx="6269040" cy="647700"/>
            <a:chOff x="657" y="1570"/>
            <a:chExt cx="3949" cy="408"/>
          </a:xfrm>
        </p:grpSpPr>
        <p:sp>
          <p:nvSpPr>
            <p:cNvPr id="22" name="AutoShape 8"/>
            <p:cNvSpPr>
              <a:spLocks noChangeAspect="1" noChangeArrowheads="1" noTextEdit="1"/>
            </p:cNvSpPr>
            <p:nvPr/>
          </p:nvSpPr>
          <p:spPr bwMode="auto">
            <a:xfrm>
              <a:off x="657" y="1570"/>
              <a:ext cx="3629" cy="408"/>
            </a:xfrm>
            <a:prstGeom prst="rect">
              <a:avLst/>
            </a:prstGeom>
            <a:noFill/>
            <a:ln w="9525">
              <a:noFill/>
              <a:miter lim="800000"/>
              <a:headEnd/>
              <a:tailEnd/>
            </a:ln>
          </p:spPr>
          <p:txBody>
            <a:bodyPr/>
            <a:lstStyle/>
            <a:p>
              <a:endParaRPr lang="zh-CN" altLang="en-US"/>
            </a:p>
          </p:txBody>
        </p:sp>
        <p:sp>
          <p:nvSpPr>
            <p:cNvPr id="23" name="Rectangle 9"/>
            <p:cNvSpPr>
              <a:spLocks noChangeArrowheads="1"/>
            </p:cNvSpPr>
            <p:nvPr/>
          </p:nvSpPr>
          <p:spPr bwMode="auto">
            <a:xfrm>
              <a:off x="668" y="1696"/>
              <a:ext cx="199" cy="165"/>
            </a:xfrm>
            <a:prstGeom prst="rect">
              <a:avLst/>
            </a:prstGeom>
            <a:noFill/>
            <a:ln w="9525">
              <a:noFill/>
              <a:miter lim="800000"/>
              <a:headEnd/>
              <a:tailEnd/>
            </a:ln>
          </p:spPr>
          <p:txBody>
            <a:bodyPr wrap="none" lIns="0" tIns="0" rIns="0" bIns="0">
              <a:spAutoFit/>
            </a:bodyPr>
            <a:lstStyle/>
            <a:p>
              <a:r>
                <a:rPr lang="en-US" altLang="zh-CN" sz="1700" b="1" i="1" dirty="0">
                  <a:solidFill>
                    <a:srgbClr val="FF0000"/>
                  </a:solidFill>
                </a:rPr>
                <a:t>(16</a:t>
              </a:r>
              <a:endParaRPr lang="en-US" altLang="zh-CN" dirty="0">
                <a:solidFill>
                  <a:srgbClr val="FF0000"/>
                </a:solidFill>
              </a:endParaRPr>
            </a:p>
          </p:txBody>
        </p:sp>
        <p:sp>
          <p:nvSpPr>
            <p:cNvPr id="24" name="Rectangle 10"/>
            <p:cNvSpPr>
              <a:spLocks noChangeArrowheads="1"/>
            </p:cNvSpPr>
            <p:nvPr/>
          </p:nvSpPr>
          <p:spPr bwMode="auto">
            <a:xfrm>
              <a:off x="882" y="1705"/>
              <a:ext cx="945" cy="165"/>
            </a:xfrm>
            <a:prstGeom prst="rect">
              <a:avLst/>
            </a:prstGeom>
            <a:noFill/>
            <a:ln w="9525">
              <a:noFill/>
              <a:miter lim="800000"/>
              <a:headEnd/>
              <a:tailEnd/>
            </a:ln>
          </p:spPr>
          <p:txBody>
            <a:bodyPr wrap="square" lIns="0" tIns="0" rIns="0" bIns="0">
              <a:spAutoFit/>
            </a:bodyPr>
            <a:lstStyle/>
            <a:p>
              <a:r>
                <a:rPr lang="en-US" altLang="zh-CN" sz="1700" b="1" i="1" dirty="0">
                  <a:solidFill>
                    <a:srgbClr val="FF0000"/>
                  </a:solidFill>
                  <a:latin typeface="宋体" pitchFamily="2" charset="-122"/>
                </a:rPr>
                <a:t>transactions</a:t>
              </a:r>
              <a:endParaRPr lang="en-US" altLang="zh-CN" dirty="0">
                <a:solidFill>
                  <a:srgbClr val="FF0000"/>
                </a:solidFill>
              </a:endParaRPr>
            </a:p>
          </p:txBody>
        </p:sp>
        <p:sp>
          <p:nvSpPr>
            <p:cNvPr id="25" name="Rectangle 11"/>
            <p:cNvSpPr>
              <a:spLocks noChangeArrowheads="1"/>
            </p:cNvSpPr>
            <p:nvPr/>
          </p:nvSpPr>
          <p:spPr bwMode="auto">
            <a:xfrm>
              <a:off x="1164" y="1696"/>
              <a:ext cx="0" cy="174"/>
            </a:xfrm>
            <a:prstGeom prst="rect">
              <a:avLst/>
            </a:prstGeom>
            <a:noFill/>
            <a:ln w="9525">
              <a:noFill/>
              <a:miter lim="800000"/>
              <a:headEnd/>
              <a:tailEnd/>
            </a:ln>
          </p:spPr>
          <p:txBody>
            <a:bodyPr wrap="none" lIns="0" tIns="0" rIns="0" bIns="0">
              <a:spAutoFit/>
            </a:bodyPr>
            <a:lstStyle/>
            <a:p>
              <a:endParaRPr lang="en-US" altLang="zh-CN" dirty="0"/>
            </a:p>
          </p:txBody>
        </p:sp>
        <p:sp>
          <p:nvSpPr>
            <p:cNvPr id="26" name="Rectangle 12"/>
            <p:cNvSpPr>
              <a:spLocks noChangeArrowheads="1"/>
            </p:cNvSpPr>
            <p:nvPr/>
          </p:nvSpPr>
          <p:spPr bwMode="auto">
            <a:xfrm>
              <a:off x="1735" y="1705"/>
              <a:ext cx="138" cy="165"/>
            </a:xfrm>
            <a:prstGeom prst="rect">
              <a:avLst/>
            </a:prstGeom>
            <a:noFill/>
            <a:ln w="9525">
              <a:noFill/>
              <a:miter lim="800000"/>
              <a:headEnd/>
              <a:tailEnd/>
            </a:ln>
          </p:spPr>
          <p:txBody>
            <a:bodyPr wrap="none" lIns="0" tIns="0" rIns="0" bIns="0">
              <a:spAutoFit/>
            </a:bodyPr>
            <a:lstStyle/>
            <a:p>
              <a:r>
                <a:rPr lang="en-US" altLang="zh-CN" sz="1700" b="1" i="1" dirty="0">
                  <a:solidFill>
                    <a:srgbClr val="FF0000"/>
                  </a:solidFill>
                  <a:latin typeface="宋体" pitchFamily="2" charset="-122"/>
                </a:rPr>
                <a:t>×</a:t>
              </a:r>
              <a:endParaRPr lang="en-US" altLang="zh-CN" dirty="0">
                <a:solidFill>
                  <a:srgbClr val="FF0000"/>
                </a:solidFill>
              </a:endParaRPr>
            </a:p>
          </p:txBody>
        </p:sp>
        <p:sp>
          <p:nvSpPr>
            <p:cNvPr id="27" name="Line 13"/>
            <p:cNvSpPr>
              <a:spLocks noChangeShapeType="1"/>
            </p:cNvSpPr>
            <p:nvPr/>
          </p:nvSpPr>
          <p:spPr bwMode="auto">
            <a:xfrm>
              <a:off x="2020" y="1778"/>
              <a:ext cx="790" cy="1"/>
            </a:xfrm>
            <a:prstGeom prst="line">
              <a:avLst/>
            </a:prstGeom>
            <a:noFill/>
            <a:ln w="23813" cap="rnd">
              <a:solidFill>
                <a:srgbClr val="FF0000"/>
              </a:solidFill>
              <a:round/>
              <a:headEnd/>
              <a:tailEnd/>
            </a:ln>
          </p:spPr>
          <p:txBody>
            <a:bodyPr/>
            <a:lstStyle/>
            <a:p>
              <a:endParaRPr lang="zh-CN" altLang="en-US"/>
            </a:p>
          </p:txBody>
        </p:sp>
        <p:sp>
          <p:nvSpPr>
            <p:cNvPr id="28" name="Rectangle 14"/>
            <p:cNvSpPr>
              <a:spLocks noChangeArrowheads="1"/>
            </p:cNvSpPr>
            <p:nvPr/>
          </p:nvSpPr>
          <p:spPr bwMode="auto">
            <a:xfrm>
              <a:off x="2070" y="1597"/>
              <a:ext cx="558" cy="165"/>
            </a:xfrm>
            <a:prstGeom prst="rect">
              <a:avLst/>
            </a:prstGeom>
            <a:noFill/>
            <a:ln w="9525">
              <a:noFill/>
              <a:miter lim="800000"/>
              <a:headEnd/>
              <a:tailEnd/>
            </a:ln>
          </p:spPr>
          <p:txBody>
            <a:bodyPr wrap="none" lIns="0" tIns="0" rIns="0" bIns="0">
              <a:spAutoFit/>
            </a:bodyPr>
            <a:lstStyle/>
            <a:p>
              <a:r>
                <a:rPr lang="en-US" altLang="zh-CN" sz="1700" b="1" i="1" dirty="0" err="1">
                  <a:solidFill>
                    <a:srgbClr val="FF0000"/>
                  </a:solidFill>
                </a:rPr>
                <a:t>1second</a:t>
              </a:r>
              <a:endParaRPr lang="en-US" altLang="zh-CN" dirty="0">
                <a:solidFill>
                  <a:srgbClr val="FF0000"/>
                </a:solidFill>
              </a:endParaRPr>
            </a:p>
          </p:txBody>
        </p:sp>
        <p:sp>
          <p:nvSpPr>
            <p:cNvPr id="29" name="Rectangle 15"/>
            <p:cNvSpPr>
              <a:spLocks noChangeArrowheads="1"/>
            </p:cNvSpPr>
            <p:nvPr/>
          </p:nvSpPr>
          <p:spPr bwMode="auto">
            <a:xfrm>
              <a:off x="2102" y="1795"/>
              <a:ext cx="307" cy="165"/>
            </a:xfrm>
            <a:prstGeom prst="rect">
              <a:avLst/>
            </a:prstGeom>
            <a:noFill/>
            <a:ln w="9525">
              <a:noFill/>
              <a:miter lim="800000"/>
              <a:headEnd/>
              <a:tailEnd/>
            </a:ln>
          </p:spPr>
          <p:txBody>
            <a:bodyPr wrap="none" lIns="0" tIns="0" rIns="0" bIns="0">
              <a:spAutoFit/>
            </a:bodyPr>
            <a:lstStyle/>
            <a:p>
              <a:r>
                <a:rPr lang="en-US" altLang="zh-CN" sz="1700" b="1" i="1" dirty="0">
                  <a:solidFill>
                    <a:srgbClr val="FF0000"/>
                  </a:solidFill>
                </a:rPr>
                <a:t>5520</a:t>
              </a:r>
              <a:endParaRPr lang="en-US" altLang="zh-CN" dirty="0">
                <a:solidFill>
                  <a:srgbClr val="FF0000"/>
                </a:solidFill>
              </a:endParaRPr>
            </a:p>
          </p:txBody>
        </p:sp>
        <p:sp>
          <p:nvSpPr>
            <p:cNvPr id="30" name="Rectangle 16"/>
            <p:cNvSpPr>
              <a:spLocks noChangeArrowheads="1"/>
            </p:cNvSpPr>
            <p:nvPr/>
          </p:nvSpPr>
          <p:spPr bwMode="auto">
            <a:xfrm>
              <a:off x="2469" y="1795"/>
              <a:ext cx="199" cy="165"/>
            </a:xfrm>
            <a:prstGeom prst="rect">
              <a:avLst/>
            </a:prstGeom>
            <a:noFill/>
            <a:ln w="9525">
              <a:noFill/>
              <a:miter lim="800000"/>
              <a:headEnd/>
              <a:tailEnd/>
            </a:ln>
          </p:spPr>
          <p:txBody>
            <a:bodyPr wrap="none" lIns="0" tIns="0" rIns="0" bIns="0">
              <a:spAutoFit/>
            </a:bodyPr>
            <a:lstStyle/>
            <a:p>
              <a:r>
                <a:rPr lang="en-US" altLang="zh-CN" sz="1700" b="1" i="1" dirty="0">
                  <a:solidFill>
                    <a:srgbClr val="000000"/>
                  </a:solidFill>
                </a:rPr>
                <a:t> </a:t>
              </a:r>
              <a:r>
                <a:rPr lang="en-US" altLang="zh-CN" sz="1700" b="1" i="1" dirty="0">
                  <a:solidFill>
                    <a:srgbClr val="FF0000"/>
                  </a:solidFill>
                </a:rPr>
                <a:t>ns</a:t>
              </a:r>
              <a:endParaRPr lang="en-US" altLang="zh-CN" dirty="0">
                <a:solidFill>
                  <a:srgbClr val="FF0000"/>
                </a:solidFill>
              </a:endParaRPr>
            </a:p>
          </p:txBody>
        </p:sp>
        <p:sp>
          <p:nvSpPr>
            <p:cNvPr id="31" name="Rectangle 17"/>
            <p:cNvSpPr>
              <a:spLocks noChangeArrowheads="1"/>
            </p:cNvSpPr>
            <p:nvPr/>
          </p:nvSpPr>
          <p:spPr bwMode="auto">
            <a:xfrm>
              <a:off x="2814" y="1714"/>
              <a:ext cx="138" cy="165"/>
            </a:xfrm>
            <a:prstGeom prst="rect">
              <a:avLst/>
            </a:prstGeom>
            <a:noFill/>
            <a:ln w="9525">
              <a:noFill/>
              <a:miter lim="800000"/>
              <a:headEnd/>
              <a:tailEnd/>
            </a:ln>
          </p:spPr>
          <p:txBody>
            <a:bodyPr wrap="none" lIns="0" tIns="0" rIns="0" bIns="0">
              <a:spAutoFit/>
            </a:bodyPr>
            <a:lstStyle/>
            <a:p>
              <a:r>
                <a:rPr lang="zh-CN" altLang="en-US" sz="1700" b="1" i="1" dirty="0">
                  <a:solidFill>
                    <a:srgbClr val="FF0000"/>
                  </a:solidFill>
                  <a:latin typeface="宋体" pitchFamily="2" charset="-122"/>
                </a:rPr>
                <a:t>＝</a:t>
              </a:r>
              <a:endParaRPr lang="zh-CN" altLang="en-US" dirty="0">
                <a:solidFill>
                  <a:srgbClr val="FF0000"/>
                </a:solidFill>
              </a:endParaRPr>
            </a:p>
          </p:txBody>
        </p:sp>
        <p:sp>
          <p:nvSpPr>
            <p:cNvPr id="32" name="Rectangle 18"/>
            <p:cNvSpPr>
              <a:spLocks noChangeArrowheads="1"/>
            </p:cNvSpPr>
            <p:nvPr/>
          </p:nvSpPr>
          <p:spPr bwMode="auto">
            <a:xfrm>
              <a:off x="2986" y="1705"/>
              <a:ext cx="1620" cy="165"/>
            </a:xfrm>
            <a:prstGeom prst="rect">
              <a:avLst/>
            </a:prstGeom>
            <a:noFill/>
            <a:ln w="9525">
              <a:noFill/>
              <a:miter lim="800000"/>
              <a:headEnd/>
              <a:tailEnd/>
            </a:ln>
          </p:spPr>
          <p:txBody>
            <a:bodyPr wrap="none" lIns="0" tIns="0" rIns="0" bIns="0">
              <a:spAutoFit/>
            </a:bodyPr>
            <a:lstStyle/>
            <a:p>
              <a:r>
                <a:rPr lang="en-US" altLang="zh-CN" sz="1700" b="1" i="1" dirty="0">
                  <a:solidFill>
                    <a:srgbClr val="000000"/>
                  </a:solidFill>
                </a:rPr>
                <a:t> </a:t>
              </a:r>
              <a:r>
                <a:rPr lang="en-US" altLang="zh-CN" sz="1700" b="1" i="1" dirty="0">
                  <a:solidFill>
                    <a:srgbClr val="FF0000"/>
                  </a:solidFill>
                </a:rPr>
                <a:t>2.90</a:t>
              </a:r>
              <a:r>
                <a:rPr lang="en-US" altLang="zh-CN" sz="1700" b="1" i="1" dirty="0">
                  <a:solidFill>
                    <a:srgbClr val="000000"/>
                  </a:solidFill>
                </a:rPr>
                <a:t> </a:t>
              </a:r>
              <a:r>
                <a:rPr lang="en-US" altLang="zh-CN" sz="1700" b="1" i="1" dirty="0">
                  <a:solidFill>
                    <a:srgbClr val="FF0000"/>
                  </a:solidFill>
                </a:rPr>
                <a:t>M Transactions/sec</a:t>
              </a:r>
              <a:endParaRPr lang="en-US" altLang="zh-CN" dirty="0">
                <a:solidFill>
                  <a:srgbClr val="FF0000"/>
                </a:solidFill>
              </a:endParaRPr>
            </a:p>
          </p:txBody>
        </p:sp>
      </p:grpSp>
      <p:grpSp>
        <p:nvGrpSpPr>
          <p:cNvPr id="4" name="Group 7"/>
          <p:cNvGrpSpPr>
            <a:grpSpLocks noChangeAspect="1"/>
          </p:cNvGrpSpPr>
          <p:nvPr/>
        </p:nvGrpSpPr>
        <p:grpSpPr bwMode="auto">
          <a:xfrm>
            <a:off x="2881290" y="3929066"/>
            <a:ext cx="5761038" cy="642942"/>
            <a:chOff x="657" y="1570"/>
            <a:chExt cx="3629" cy="408"/>
          </a:xfrm>
        </p:grpSpPr>
        <p:sp>
          <p:nvSpPr>
            <p:cNvPr id="34" name="AutoShape 8"/>
            <p:cNvSpPr>
              <a:spLocks noChangeAspect="1" noChangeArrowheads="1" noTextEdit="1"/>
            </p:cNvSpPr>
            <p:nvPr/>
          </p:nvSpPr>
          <p:spPr bwMode="auto">
            <a:xfrm>
              <a:off x="657" y="1570"/>
              <a:ext cx="3629" cy="408"/>
            </a:xfrm>
            <a:prstGeom prst="rect">
              <a:avLst/>
            </a:prstGeom>
            <a:noFill/>
            <a:ln w="9525">
              <a:noFill/>
              <a:miter lim="800000"/>
              <a:headEnd/>
              <a:tailEnd/>
            </a:ln>
          </p:spPr>
          <p:txBody>
            <a:bodyPr/>
            <a:lstStyle/>
            <a:p>
              <a:endParaRPr lang="zh-CN" altLang="en-US"/>
            </a:p>
          </p:txBody>
        </p:sp>
        <p:sp>
          <p:nvSpPr>
            <p:cNvPr id="35" name="Rectangle 9"/>
            <p:cNvSpPr>
              <a:spLocks noChangeArrowheads="1"/>
            </p:cNvSpPr>
            <p:nvPr/>
          </p:nvSpPr>
          <p:spPr bwMode="auto">
            <a:xfrm>
              <a:off x="668" y="1696"/>
              <a:ext cx="276" cy="166"/>
            </a:xfrm>
            <a:prstGeom prst="rect">
              <a:avLst/>
            </a:prstGeom>
            <a:noFill/>
            <a:ln w="9525">
              <a:noFill/>
              <a:miter lim="800000"/>
              <a:headEnd/>
              <a:tailEnd/>
            </a:ln>
          </p:spPr>
          <p:txBody>
            <a:bodyPr wrap="none" lIns="0" tIns="0" rIns="0" bIns="0">
              <a:spAutoFit/>
            </a:bodyPr>
            <a:lstStyle/>
            <a:p>
              <a:r>
                <a:rPr lang="en-US" altLang="zh-CN" sz="1700" b="1" i="1" dirty="0">
                  <a:solidFill>
                    <a:srgbClr val="FF0000"/>
                  </a:solidFill>
                </a:rPr>
                <a:t>(256</a:t>
              </a:r>
              <a:endParaRPr lang="en-US" altLang="zh-CN" dirty="0">
                <a:solidFill>
                  <a:srgbClr val="FF0000"/>
                </a:solidFill>
              </a:endParaRPr>
            </a:p>
          </p:txBody>
        </p:sp>
        <p:sp>
          <p:nvSpPr>
            <p:cNvPr id="36" name="Rectangle 10"/>
            <p:cNvSpPr>
              <a:spLocks noChangeArrowheads="1"/>
            </p:cNvSpPr>
            <p:nvPr/>
          </p:nvSpPr>
          <p:spPr bwMode="auto">
            <a:xfrm>
              <a:off x="991" y="1705"/>
              <a:ext cx="138" cy="166"/>
            </a:xfrm>
            <a:prstGeom prst="rect">
              <a:avLst/>
            </a:prstGeom>
            <a:noFill/>
            <a:ln w="9525">
              <a:noFill/>
              <a:miter lim="800000"/>
              <a:headEnd/>
              <a:tailEnd/>
            </a:ln>
          </p:spPr>
          <p:txBody>
            <a:bodyPr wrap="none" lIns="0" tIns="0" rIns="0" bIns="0">
              <a:spAutoFit/>
            </a:bodyPr>
            <a:lstStyle/>
            <a:p>
              <a:r>
                <a:rPr lang="en-US" altLang="zh-CN" sz="1700" b="1" i="1" dirty="0">
                  <a:solidFill>
                    <a:srgbClr val="FF0000"/>
                  </a:solidFill>
                  <a:latin typeface="宋体" pitchFamily="2" charset="-122"/>
                </a:rPr>
                <a:t>×</a:t>
              </a:r>
              <a:endParaRPr lang="en-US" altLang="zh-CN" dirty="0">
                <a:solidFill>
                  <a:srgbClr val="FF0000"/>
                </a:solidFill>
              </a:endParaRPr>
            </a:p>
          </p:txBody>
        </p:sp>
        <p:sp>
          <p:nvSpPr>
            <p:cNvPr id="37" name="Rectangle 11"/>
            <p:cNvSpPr>
              <a:spLocks noChangeArrowheads="1"/>
            </p:cNvSpPr>
            <p:nvPr/>
          </p:nvSpPr>
          <p:spPr bwMode="auto">
            <a:xfrm>
              <a:off x="1164" y="1696"/>
              <a:ext cx="482" cy="166"/>
            </a:xfrm>
            <a:prstGeom prst="rect">
              <a:avLst/>
            </a:prstGeom>
            <a:noFill/>
            <a:ln w="9525">
              <a:noFill/>
              <a:miter lim="800000"/>
              <a:headEnd/>
              <a:tailEnd/>
            </a:ln>
          </p:spPr>
          <p:txBody>
            <a:bodyPr wrap="none" lIns="0" tIns="0" rIns="0" bIns="0">
              <a:spAutoFit/>
            </a:bodyPr>
            <a:lstStyle/>
            <a:p>
              <a:r>
                <a:rPr lang="en-US" altLang="zh-CN" sz="1700" b="1" i="1" dirty="0">
                  <a:solidFill>
                    <a:srgbClr val="FF0000"/>
                  </a:solidFill>
                </a:rPr>
                <a:t>4)bytes</a:t>
              </a:r>
              <a:endParaRPr lang="en-US" altLang="zh-CN" dirty="0">
                <a:solidFill>
                  <a:srgbClr val="FF0000"/>
                </a:solidFill>
              </a:endParaRPr>
            </a:p>
          </p:txBody>
        </p:sp>
        <p:sp>
          <p:nvSpPr>
            <p:cNvPr id="38" name="Rectangle 12"/>
            <p:cNvSpPr>
              <a:spLocks noChangeArrowheads="1"/>
            </p:cNvSpPr>
            <p:nvPr/>
          </p:nvSpPr>
          <p:spPr bwMode="auto">
            <a:xfrm>
              <a:off x="1735" y="1705"/>
              <a:ext cx="138" cy="166"/>
            </a:xfrm>
            <a:prstGeom prst="rect">
              <a:avLst/>
            </a:prstGeom>
            <a:noFill/>
            <a:ln w="9525">
              <a:noFill/>
              <a:miter lim="800000"/>
              <a:headEnd/>
              <a:tailEnd/>
            </a:ln>
          </p:spPr>
          <p:txBody>
            <a:bodyPr wrap="none" lIns="0" tIns="0" rIns="0" bIns="0">
              <a:spAutoFit/>
            </a:bodyPr>
            <a:lstStyle/>
            <a:p>
              <a:r>
                <a:rPr lang="en-US" altLang="zh-CN" sz="1700" b="1" i="1" dirty="0">
                  <a:solidFill>
                    <a:srgbClr val="FF0000"/>
                  </a:solidFill>
                  <a:latin typeface="宋体" pitchFamily="2" charset="-122"/>
                </a:rPr>
                <a:t>×</a:t>
              </a:r>
              <a:endParaRPr lang="en-US" altLang="zh-CN" dirty="0">
                <a:solidFill>
                  <a:srgbClr val="FF0000"/>
                </a:solidFill>
              </a:endParaRPr>
            </a:p>
          </p:txBody>
        </p:sp>
        <p:sp>
          <p:nvSpPr>
            <p:cNvPr id="39" name="Line 13"/>
            <p:cNvSpPr>
              <a:spLocks noChangeShapeType="1"/>
            </p:cNvSpPr>
            <p:nvPr/>
          </p:nvSpPr>
          <p:spPr bwMode="auto">
            <a:xfrm>
              <a:off x="2020" y="1778"/>
              <a:ext cx="790" cy="1"/>
            </a:xfrm>
            <a:prstGeom prst="line">
              <a:avLst/>
            </a:prstGeom>
            <a:noFill/>
            <a:ln w="23813" cap="rnd">
              <a:solidFill>
                <a:srgbClr val="FF0000"/>
              </a:solidFill>
              <a:round/>
              <a:headEnd/>
              <a:tailEnd/>
            </a:ln>
          </p:spPr>
          <p:txBody>
            <a:bodyPr/>
            <a:lstStyle/>
            <a:p>
              <a:endParaRPr lang="zh-CN" altLang="en-US"/>
            </a:p>
          </p:txBody>
        </p:sp>
        <p:sp>
          <p:nvSpPr>
            <p:cNvPr id="40" name="Rectangle 14"/>
            <p:cNvSpPr>
              <a:spLocks noChangeArrowheads="1"/>
            </p:cNvSpPr>
            <p:nvPr/>
          </p:nvSpPr>
          <p:spPr bwMode="auto">
            <a:xfrm>
              <a:off x="2070" y="1597"/>
              <a:ext cx="558" cy="166"/>
            </a:xfrm>
            <a:prstGeom prst="rect">
              <a:avLst/>
            </a:prstGeom>
            <a:noFill/>
            <a:ln w="9525">
              <a:noFill/>
              <a:miter lim="800000"/>
              <a:headEnd/>
              <a:tailEnd/>
            </a:ln>
          </p:spPr>
          <p:txBody>
            <a:bodyPr wrap="none" lIns="0" tIns="0" rIns="0" bIns="0">
              <a:spAutoFit/>
            </a:bodyPr>
            <a:lstStyle/>
            <a:p>
              <a:r>
                <a:rPr lang="en-US" altLang="zh-CN" sz="1700" b="1" i="1" dirty="0" err="1">
                  <a:solidFill>
                    <a:srgbClr val="FF0000"/>
                  </a:solidFill>
                </a:rPr>
                <a:t>1second</a:t>
              </a:r>
              <a:endParaRPr lang="en-US" altLang="zh-CN" dirty="0">
                <a:solidFill>
                  <a:srgbClr val="FF0000"/>
                </a:solidFill>
              </a:endParaRPr>
            </a:p>
          </p:txBody>
        </p:sp>
        <p:sp>
          <p:nvSpPr>
            <p:cNvPr id="41" name="Rectangle 15"/>
            <p:cNvSpPr>
              <a:spLocks noChangeArrowheads="1"/>
            </p:cNvSpPr>
            <p:nvPr/>
          </p:nvSpPr>
          <p:spPr bwMode="auto">
            <a:xfrm>
              <a:off x="2102" y="1795"/>
              <a:ext cx="307" cy="166"/>
            </a:xfrm>
            <a:prstGeom prst="rect">
              <a:avLst/>
            </a:prstGeom>
            <a:noFill/>
            <a:ln w="9525">
              <a:noFill/>
              <a:miter lim="800000"/>
              <a:headEnd/>
              <a:tailEnd/>
            </a:ln>
          </p:spPr>
          <p:txBody>
            <a:bodyPr wrap="none" lIns="0" tIns="0" rIns="0" bIns="0">
              <a:spAutoFit/>
            </a:bodyPr>
            <a:lstStyle/>
            <a:p>
              <a:r>
                <a:rPr lang="en-US" altLang="zh-CN" sz="1700" b="1" i="1" dirty="0">
                  <a:solidFill>
                    <a:srgbClr val="FF0000"/>
                  </a:solidFill>
                </a:rPr>
                <a:t>5520</a:t>
              </a:r>
              <a:endParaRPr lang="en-US" altLang="zh-CN" dirty="0">
                <a:solidFill>
                  <a:srgbClr val="FF0000"/>
                </a:solidFill>
              </a:endParaRPr>
            </a:p>
          </p:txBody>
        </p:sp>
        <p:sp>
          <p:nvSpPr>
            <p:cNvPr id="42" name="Rectangle 16"/>
            <p:cNvSpPr>
              <a:spLocks noChangeArrowheads="1"/>
            </p:cNvSpPr>
            <p:nvPr/>
          </p:nvSpPr>
          <p:spPr bwMode="auto">
            <a:xfrm>
              <a:off x="2469" y="1795"/>
              <a:ext cx="199" cy="166"/>
            </a:xfrm>
            <a:prstGeom prst="rect">
              <a:avLst/>
            </a:prstGeom>
            <a:noFill/>
            <a:ln w="9525">
              <a:noFill/>
              <a:miter lim="800000"/>
              <a:headEnd/>
              <a:tailEnd/>
            </a:ln>
          </p:spPr>
          <p:txBody>
            <a:bodyPr wrap="none" lIns="0" tIns="0" rIns="0" bIns="0">
              <a:spAutoFit/>
            </a:bodyPr>
            <a:lstStyle/>
            <a:p>
              <a:r>
                <a:rPr lang="en-US" altLang="zh-CN" sz="1700" b="1" i="1" dirty="0">
                  <a:solidFill>
                    <a:srgbClr val="FF0000"/>
                  </a:solidFill>
                </a:rPr>
                <a:t> ns</a:t>
              </a:r>
              <a:endParaRPr lang="en-US" altLang="zh-CN" dirty="0">
                <a:solidFill>
                  <a:srgbClr val="FF0000"/>
                </a:solidFill>
              </a:endParaRPr>
            </a:p>
          </p:txBody>
        </p:sp>
        <p:sp>
          <p:nvSpPr>
            <p:cNvPr id="43" name="Rectangle 17"/>
            <p:cNvSpPr>
              <a:spLocks noChangeArrowheads="1"/>
            </p:cNvSpPr>
            <p:nvPr/>
          </p:nvSpPr>
          <p:spPr bwMode="auto">
            <a:xfrm>
              <a:off x="2814" y="1714"/>
              <a:ext cx="138" cy="166"/>
            </a:xfrm>
            <a:prstGeom prst="rect">
              <a:avLst/>
            </a:prstGeom>
            <a:noFill/>
            <a:ln w="9525">
              <a:noFill/>
              <a:miter lim="800000"/>
              <a:headEnd/>
              <a:tailEnd/>
            </a:ln>
          </p:spPr>
          <p:txBody>
            <a:bodyPr wrap="none" lIns="0" tIns="0" rIns="0" bIns="0">
              <a:spAutoFit/>
            </a:bodyPr>
            <a:lstStyle/>
            <a:p>
              <a:r>
                <a:rPr lang="zh-CN" altLang="en-US" sz="1700" b="1" i="1" dirty="0">
                  <a:solidFill>
                    <a:srgbClr val="FF0000"/>
                  </a:solidFill>
                  <a:latin typeface="宋体" pitchFamily="2" charset="-122"/>
                </a:rPr>
                <a:t>＝</a:t>
              </a:r>
              <a:endParaRPr lang="zh-CN" altLang="en-US" dirty="0">
                <a:solidFill>
                  <a:srgbClr val="FF0000"/>
                </a:solidFill>
              </a:endParaRPr>
            </a:p>
          </p:txBody>
        </p:sp>
        <p:sp>
          <p:nvSpPr>
            <p:cNvPr id="44" name="Rectangle 18"/>
            <p:cNvSpPr>
              <a:spLocks noChangeArrowheads="1"/>
            </p:cNvSpPr>
            <p:nvPr/>
          </p:nvSpPr>
          <p:spPr bwMode="auto">
            <a:xfrm>
              <a:off x="2986" y="1705"/>
              <a:ext cx="980" cy="166"/>
            </a:xfrm>
            <a:prstGeom prst="rect">
              <a:avLst/>
            </a:prstGeom>
            <a:noFill/>
            <a:ln w="9525">
              <a:noFill/>
              <a:miter lim="800000"/>
              <a:headEnd/>
              <a:tailEnd/>
            </a:ln>
          </p:spPr>
          <p:txBody>
            <a:bodyPr wrap="none" lIns="0" tIns="0" rIns="0" bIns="0">
              <a:spAutoFit/>
            </a:bodyPr>
            <a:lstStyle/>
            <a:p>
              <a:r>
                <a:rPr lang="en-US" altLang="zh-CN" sz="1700" b="1" i="1" dirty="0">
                  <a:solidFill>
                    <a:srgbClr val="FF0000"/>
                  </a:solidFill>
                </a:rPr>
                <a:t> 185.50 MB/sec</a:t>
              </a:r>
              <a:endParaRPr lang="en-US" altLang="zh-CN" dirty="0">
                <a:solidFill>
                  <a:srgbClr val="FF0000"/>
                </a:solidFill>
              </a:endParaRPr>
            </a:p>
          </p:txBody>
        </p:sp>
      </p:grpSp>
      <p:sp>
        <p:nvSpPr>
          <p:cNvPr id="45" name="TextBox 44"/>
          <p:cNvSpPr txBox="1"/>
          <p:nvPr/>
        </p:nvSpPr>
        <p:spPr>
          <a:xfrm>
            <a:off x="6310314" y="5857892"/>
            <a:ext cx="1236236" cy="369332"/>
          </a:xfrm>
          <a:prstGeom prst="rect">
            <a:avLst/>
          </a:prstGeom>
          <a:noFill/>
        </p:spPr>
        <p:txBody>
          <a:bodyPr wrap="none" rtlCol="0">
            <a:spAutoFit/>
          </a:bodyPr>
          <a:lstStyle/>
          <a:p>
            <a:r>
              <a:rPr lang="en-US" altLang="zh-CN" b="1" dirty="0" smtClean="0">
                <a:solidFill>
                  <a:srgbClr val="FF0000"/>
                </a:solidFill>
              </a:rPr>
              <a:t> 2.6 times</a:t>
            </a:r>
            <a:endParaRPr lang="zh-CN" altLang="en-US" b="1" dirty="0">
              <a:solidFill>
                <a:srgbClr val="FF0000"/>
              </a:solidFill>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208899"/>
                                        </p:tgtEl>
                                        <p:attrNameLst>
                                          <p:attrName>style.visibility</p:attrName>
                                        </p:attrNameLst>
                                      </p:cBhvr>
                                      <p:to>
                                        <p:strVal val="visible"/>
                                      </p:to>
                                    </p:set>
                                    <p:animEffect transition="in" filter="dissolve">
                                      <p:cBhvr>
                                        <p:cTn id="10" dur="500"/>
                                        <p:tgtEl>
                                          <p:spTgt spid="20889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8900"/>
                                        </p:tgtEl>
                                        <p:attrNameLst>
                                          <p:attrName>style.visibility</p:attrName>
                                        </p:attrNameLst>
                                      </p:cBhvr>
                                      <p:to>
                                        <p:strVal val="visible"/>
                                      </p:to>
                                    </p:set>
                                    <p:animEffect transition="in" filter="dissolve">
                                      <p:cBhvr>
                                        <p:cTn id="13" dur="500"/>
                                        <p:tgtEl>
                                          <p:spTgt spid="20890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08902"/>
                                        </p:tgtEl>
                                        <p:attrNameLst>
                                          <p:attrName>style.visibility</p:attrName>
                                        </p:attrNameLst>
                                      </p:cBhvr>
                                      <p:to>
                                        <p:strVal val="visible"/>
                                      </p:to>
                                    </p:set>
                                    <p:animEffect transition="in" filter="dissolve">
                                      <p:cBhvr>
                                        <p:cTn id="18" dur="500"/>
                                        <p:tgtEl>
                                          <p:spTgt spid="20890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ssolv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1+#ppt_w/2"/>
                                          </p:val>
                                        </p:tav>
                                        <p:tav tm="100000">
                                          <p:val>
                                            <p:strVal val="#ppt_x"/>
                                          </p:val>
                                        </p:tav>
                                      </p:tavLst>
                                    </p:anim>
                                    <p:anim calcmode="lin" valueType="num">
                                      <p:cBhvr additive="base">
                                        <p:cTn id="3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500" fill="hold"/>
                                        <p:tgtEl>
                                          <p:spTgt spid="45"/>
                                        </p:tgtEl>
                                        <p:attrNameLst>
                                          <p:attrName>ppt_x</p:attrName>
                                        </p:attrNameLst>
                                      </p:cBhvr>
                                      <p:tavLst>
                                        <p:tav tm="0">
                                          <p:val>
                                            <p:strVal val="1+#ppt_w/2"/>
                                          </p:val>
                                        </p:tav>
                                        <p:tav tm="100000">
                                          <p:val>
                                            <p:strVal val="#ppt_x"/>
                                          </p:val>
                                        </p:tav>
                                      </p:tavLst>
                                    </p:anim>
                                    <p:anim calcmode="lin" valueType="num">
                                      <p:cBhvr additive="base">
                                        <p:cTn id="4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0" grpId="0"/>
      <p:bldP spid="208902" grpId="0"/>
      <p:bldP spid="4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4400" dirty="0"/>
              <a:t> </a:t>
            </a:r>
            <a:r>
              <a:rPr lang="en-US" altLang="zh-CN" sz="3200" dirty="0">
                <a:solidFill>
                  <a:srgbClr val="FF3300"/>
                </a:solidFill>
                <a:latin typeface="Comic Sans MS" pitchFamily="66" charset="0"/>
              </a:rPr>
              <a:t>Overhead of Polling in an I/O System</a:t>
            </a:r>
            <a:endParaRPr lang="zh-CN" altLang="en-US" sz="3200" dirty="0"/>
          </a:p>
        </p:txBody>
      </p:sp>
      <p:sp>
        <p:nvSpPr>
          <p:cNvPr id="117762" name="Rectangle 2"/>
          <p:cNvSpPr>
            <a:spLocks noGrp="1" noRot="1" noChangeArrowheads="1"/>
          </p:cNvSpPr>
          <p:nvPr>
            <p:ph idx="1"/>
          </p:nvPr>
        </p:nvSpPr>
        <p:spPr/>
        <p:txBody>
          <a:bodyPr/>
          <a:lstStyle/>
          <a:p>
            <a:pPr eaLnBrk="1" hangingPunct="1">
              <a:lnSpc>
                <a:spcPct val="90000"/>
              </a:lnSpc>
              <a:buFont typeface="Wingdings" pitchFamily="2" charset="2"/>
              <a:buNone/>
            </a:pPr>
            <a:r>
              <a:rPr lang="en-US" altLang="zh-CN" sz="2000" b="1" dirty="0">
                <a:solidFill>
                  <a:srgbClr val="FF3300"/>
                </a:solidFill>
                <a:latin typeface="Comic Sans MS" pitchFamily="66" charset="0"/>
              </a:rPr>
              <a:t>Assume:</a:t>
            </a:r>
            <a:r>
              <a:rPr lang="en-US" altLang="zh-CN" sz="2000" b="1" dirty="0">
                <a:solidFill>
                  <a:srgbClr val="000404"/>
                </a:solidFill>
              </a:rPr>
              <a:t> that the number of clock cycles for a polling operation is    </a:t>
            </a:r>
          </a:p>
          <a:p>
            <a:pPr eaLnBrk="1" hangingPunct="1">
              <a:lnSpc>
                <a:spcPct val="90000"/>
              </a:lnSpc>
              <a:buFont typeface="Wingdings" pitchFamily="2" charset="2"/>
              <a:buNone/>
            </a:pPr>
            <a:r>
              <a:rPr lang="en-US" altLang="zh-CN" sz="2000" b="1" dirty="0">
                <a:solidFill>
                  <a:srgbClr val="000404"/>
                </a:solidFill>
              </a:rPr>
              <a:t>                400 and that processor executes with a 500-</a:t>
            </a:r>
            <a:r>
              <a:rPr lang="en-US" altLang="zh-CN" sz="2000" b="1" dirty="0" err="1">
                <a:solidFill>
                  <a:srgbClr val="000404"/>
                </a:solidFill>
              </a:rPr>
              <a:t>Mhz</a:t>
            </a:r>
            <a:r>
              <a:rPr lang="en-US" altLang="zh-CN" sz="2000" b="1" dirty="0">
                <a:solidFill>
                  <a:srgbClr val="000404"/>
                </a:solidFill>
              </a:rPr>
              <a:t> clock. </a:t>
            </a:r>
          </a:p>
          <a:p>
            <a:pPr eaLnBrk="1" hangingPunct="1">
              <a:lnSpc>
                <a:spcPct val="90000"/>
              </a:lnSpc>
              <a:buFont typeface="Wingdings" pitchFamily="2" charset="2"/>
              <a:buNone/>
            </a:pPr>
            <a:r>
              <a:rPr lang="en-US" altLang="zh-CN" sz="2000" b="1" dirty="0">
                <a:solidFill>
                  <a:srgbClr val="FF3300"/>
                </a:solidFill>
              </a:rPr>
              <a:t>Determine</a:t>
            </a:r>
            <a:r>
              <a:rPr lang="en-US" altLang="zh-CN" sz="2000" b="1" dirty="0">
                <a:solidFill>
                  <a:srgbClr val="000404"/>
                </a:solidFill>
              </a:rPr>
              <a:t> the fraction of CPU time consumed for the mouse,  	       floppy disk, and hard disk.</a:t>
            </a:r>
          </a:p>
          <a:p>
            <a:pPr eaLnBrk="1" hangingPunct="1">
              <a:lnSpc>
                <a:spcPct val="90000"/>
              </a:lnSpc>
              <a:buFont typeface="Wingdings" pitchFamily="2" charset="2"/>
              <a:buNone/>
            </a:pPr>
            <a:r>
              <a:rPr lang="en-US" altLang="zh-CN" sz="2000" b="1" dirty="0">
                <a:solidFill>
                  <a:srgbClr val="000404"/>
                </a:solidFill>
              </a:rPr>
              <a:t>	 We assuming that you poll often enough so that no data is ever lost and that those devices are potentially always busy.</a:t>
            </a:r>
          </a:p>
          <a:p>
            <a:pPr eaLnBrk="1" hangingPunct="1">
              <a:lnSpc>
                <a:spcPct val="90000"/>
              </a:lnSpc>
              <a:buFont typeface="Wingdings" pitchFamily="2" charset="2"/>
              <a:buNone/>
            </a:pPr>
            <a:r>
              <a:rPr lang="en-US" altLang="zh-CN" sz="2000" b="1" i="1" dirty="0">
                <a:solidFill>
                  <a:srgbClr val="FF3300"/>
                </a:solidFill>
                <a:latin typeface="Times New Roman" pitchFamily="18" charset="0"/>
              </a:rPr>
              <a:t>We assume again that:</a:t>
            </a:r>
          </a:p>
          <a:p>
            <a:pPr eaLnBrk="1" hangingPunct="1">
              <a:lnSpc>
                <a:spcPct val="90000"/>
              </a:lnSpc>
              <a:buFont typeface="Wingdings" pitchFamily="2" charset="2"/>
              <a:buNone/>
            </a:pPr>
            <a:r>
              <a:rPr lang="en-US" altLang="zh-CN" sz="2000" b="1" i="1" dirty="0">
                <a:solidFill>
                  <a:srgbClr val="000404"/>
                </a:solidFill>
                <a:latin typeface="Times New Roman" pitchFamily="18" charset="0"/>
              </a:rPr>
              <a:t>1. The mouse must be polled </a:t>
            </a:r>
            <a:r>
              <a:rPr lang="en-US" altLang="zh-CN" sz="2000" b="1" i="1" dirty="0">
                <a:solidFill>
                  <a:srgbClr val="0000FF"/>
                </a:solidFill>
                <a:latin typeface="Times New Roman" pitchFamily="18" charset="0"/>
              </a:rPr>
              <a:t>30 times per second </a:t>
            </a:r>
            <a:r>
              <a:rPr lang="en-US" altLang="zh-CN" sz="2000" b="1" i="1" dirty="0">
                <a:solidFill>
                  <a:srgbClr val="000404"/>
                </a:solidFill>
                <a:latin typeface="Times New Roman" pitchFamily="18" charset="0"/>
              </a:rPr>
              <a:t>to ensure that we do not miss any movement made by the user.</a:t>
            </a:r>
          </a:p>
          <a:p>
            <a:pPr eaLnBrk="1" hangingPunct="1">
              <a:lnSpc>
                <a:spcPct val="90000"/>
              </a:lnSpc>
              <a:buFont typeface="Wingdings" pitchFamily="2" charset="2"/>
              <a:buNone/>
            </a:pPr>
            <a:r>
              <a:rPr lang="en-US" altLang="zh-CN" sz="2000" b="1" i="1" dirty="0">
                <a:solidFill>
                  <a:srgbClr val="000404"/>
                </a:solidFill>
                <a:latin typeface="Times New Roman" pitchFamily="18" charset="0"/>
              </a:rPr>
              <a:t> 2.  The floppy disk transfers data to the processor in  16-bit units and has a data rate of </a:t>
            </a:r>
            <a:r>
              <a:rPr lang="en-US" altLang="zh-CN" sz="2000" b="1" i="1" dirty="0">
                <a:solidFill>
                  <a:srgbClr val="0000FF"/>
                </a:solidFill>
                <a:latin typeface="Times New Roman" pitchFamily="18" charset="0"/>
              </a:rPr>
              <a:t>50 KB/sec</a:t>
            </a:r>
            <a:r>
              <a:rPr lang="en-US" altLang="zh-CN" sz="2000" b="1" i="1" dirty="0">
                <a:solidFill>
                  <a:srgbClr val="000404"/>
                </a:solidFill>
                <a:latin typeface="Times New Roman" pitchFamily="18" charset="0"/>
              </a:rPr>
              <a:t>. No data transfer can be missed.</a:t>
            </a:r>
          </a:p>
          <a:p>
            <a:pPr eaLnBrk="1" hangingPunct="1">
              <a:lnSpc>
                <a:spcPct val="90000"/>
              </a:lnSpc>
              <a:buFont typeface="Wingdings" pitchFamily="2" charset="2"/>
              <a:buNone/>
            </a:pPr>
            <a:r>
              <a:rPr lang="en-US" altLang="zh-CN" sz="2000" b="1" i="1" dirty="0">
                <a:solidFill>
                  <a:srgbClr val="000404"/>
                </a:solidFill>
                <a:latin typeface="Times New Roman" pitchFamily="18" charset="0"/>
              </a:rPr>
              <a:t> 3.  The hard disk transfers data in four-word chunks and can transfer at </a:t>
            </a:r>
            <a:r>
              <a:rPr lang="en-US" altLang="zh-CN" sz="2000" b="1" i="1" dirty="0">
                <a:solidFill>
                  <a:srgbClr val="0000FF"/>
                </a:solidFill>
                <a:latin typeface="Times New Roman" pitchFamily="18" charset="0"/>
              </a:rPr>
              <a:t>4 MB/sec</a:t>
            </a:r>
            <a:r>
              <a:rPr lang="en-US" altLang="zh-CN" sz="2000" b="1" i="1" dirty="0">
                <a:solidFill>
                  <a:srgbClr val="000404"/>
                </a:solidFill>
                <a:latin typeface="Times New Roman" pitchFamily="18" charset="0"/>
              </a:rPr>
              <a:t>. Again, no transfer can be  missed.</a:t>
            </a:r>
            <a:endParaRPr lang="en-US" altLang="zh-CN" sz="1800" b="1" i="1" dirty="0">
              <a:solidFill>
                <a:srgbClr val="000404"/>
              </a:solidFill>
              <a:latin typeface="Times New Roman" pitchFamily="18" charset="0"/>
            </a:endParaRPr>
          </a:p>
        </p:txBody>
      </p:sp>
      <p:sp>
        <p:nvSpPr>
          <p:cNvPr id="5"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B1F22EF7-A292-46A5-B48D-2A79AE78749E}" type="slidenum">
              <a:rPr lang="en-US" altLang="zh-CN"/>
              <a:pPr>
                <a:defRPr/>
              </a:pPr>
              <a:t>94</a:t>
            </a:fld>
            <a:endParaRPr lang="en-US" altLang="zh-CN" dirty="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1970" name="Object 2"/>
          <p:cNvGraphicFramePr>
            <a:graphicFrameLocks noGrp="1" noChangeAspect="1"/>
          </p:cNvGraphicFramePr>
          <p:nvPr>
            <p:ph sz="half" idx="1"/>
          </p:nvPr>
        </p:nvGraphicFramePr>
        <p:xfrm>
          <a:off x="4492625" y="2636838"/>
          <a:ext cx="2374900" cy="762000"/>
        </p:xfrm>
        <a:graphic>
          <a:graphicData uri="http://schemas.openxmlformats.org/presentationml/2006/ole">
            <mc:AlternateContent xmlns:mc="http://schemas.openxmlformats.org/markup-compatibility/2006">
              <mc:Choice xmlns:v="urn:schemas-microsoft-com:vml" Requires="v">
                <p:oleObj spid="_x0000_s294944" name="Visio" r:id="rId3" imgW="1222248" imgH="392278" progId="Visio.Drawing.11">
                  <p:embed/>
                </p:oleObj>
              </mc:Choice>
              <mc:Fallback>
                <p:oleObj name="Visio" r:id="rId3" imgW="1222248" imgH="392278" progId="Visio.Drawing.11">
                  <p:embed/>
                  <p:pic>
                    <p:nvPicPr>
                      <p:cNvPr id="0"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2625" y="2636838"/>
                        <a:ext cx="23749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灯片编号占位符 7"/>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2CEBE36E-6990-4759-9BBB-3516B2DB4B9E}" type="slidenum">
              <a:rPr lang="en-US" altLang="zh-CN"/>
              <a:pPr>
                <a:defRPr/>
              </a:pPr>
              <a:t>95</a:t>
            </a:fld>
            <a:endParaRPr lang="en-US" altLang="zh-CN"/>
          </a:p>
        </p:txBody>
      </p:sp>
      <p:sp>
        <p:nvSpPr>
          <p:cNvPr id="211971" name="Rectangle 3"/>
          <p:cNvSpPr>
            <a:spLocks noRot="1" noChangeArrowheads="1"/>
          </p:cNvSpPr>
          <p:nvPr/>
        </p:nvSpPr>
        <p:spPr bwMode="auto">
          <a:xfrm>
            <a:off x="2351088" y="928670"/>
            <a:ext cx="8316912" cy="1752600"/>
          </a:xfrm>
          <a:prstGeom prst="rect">
            <a:avLst/>
          </a:prstGeom>
          <a:noFill/>
          <a:ln w="9525">
            <a:noFill/>
            <a:miter lim="800000"/>
            <a:headEnd/>
            <a:tailEnd/>
          </a:ln>
          <a:effectLst/>
        </p:spPr>
        <p:txBody>
          <a:bodyPr/>
          <a:lstStyle/>
          <a:p>
            <a:pPr marL="742950" lvl="1" indent="-285750">
              <a:spcBef>
                <a:spcPct val="20000"/>
              </a:spcBef>
              <a:buClr>
                <a:schemeClr val="accent2"/>
              </a:buClr>
              <a:buSzPct val="85000"/>
              <a:buFont typeface="Wingdings" pitchFamily="2" charset="2"/>
              <a:buChar char=""/>
            </a:pPr>
            <a:r>
              <a:rPr lang="en-US" altLang="zh-CN" sz="1600" dirty="0"/>
              <a:t> </a:t>
            </a:r>
            <a:r>
              <a:rPr lang="en-US" altLang="zh-CN" sz="2400" b="1" i="1" dirty="0">
                <a:solidFill>
                  <a:srgbClr val="0000FF"/>
                </a:solidFill>
                <a:latin typeface="Times New Roman" pitchFamily="18" charset="0"/>
              </a:rPr>
              <a:t>the mouse:</a:t>
            </a:r>
          </a:p>
          <a:p>
            <a:pPr marL="742950" lvl="1" indent="-285750">
              <a:spcBef>
                <a:spcPct val="20000"/>
              </a:spcBef>
              <a:buClr>
                <a:schemeClr val="accent2"/>
              </a:buClr>
              <a:buSzPct val="85000"/>
            </a:pPr>
            <a:r>
              <a:rPr lang="en-US" altLang="zh-CN" sz="2400" b="1" dirty="0">
                <a:solidFill>
                  <a:srgbClr val="000404"/>
                </a:solidFill>
              </a:rPr>
              <a:t>    </a:t>
            </a:r>
            <a:r>
              <a:rPr lang="en-US" altLang="zh-CN" sz="2400" b="1" i="1" dirty="0">
                <a:solidFill>
                  <a:srgbClr val="000404"/>
                </a:solidFill>
              </a:rPr>
              <a:t>clock cycles per second for polling :   </a:t>
            </a:r>
          </a:p>
          <a:p>
            <a:pPr marL="742950" lvl="1" indent="-285750">
              <a:spcBef>
                <a:spcPct val="20000"/>
              </a:spcBef>
              <a:buClr>
                <a:schemeClr val="accent2"/>
              </a:buClr>
              <a:buSzPct val="85000"/>
            </a:pPr>
            <a:r>
              <a:rPr lang="en-US" altLang="zh-CN" sz="2400" b="1" i="1" dirty="0">
                <a:solidFill>
                  <a:srgbClr val="000404"/>
                </a:solidFill>
              </a:rPr>
              <a:t>                30×400=12,000 cycles</a:t>
            </a:r>
          </a:p>
          <a:p>
            <a:pPr marL="742950" lvl="1" indent="-285750">
              <a:spcBef>
                <a:spcPct val="20000"/>
              </a:spcBef>
              <a:buClr>
                <a:schemeClr val="accent2"/>
              </a:buClr>
              <a:buSzPct val="85000"/>
            </a:pPr>
            <a:r>
              <a:rPr lang="en-US" altLang="zh-CN" sz="2400" b="1" dirty="0">
                <a:solidFill>
                  <a:srgbClr val="000404"/>
                </a:solidFill>
              </a:rPr>
              <a:t>  Fraction of the processor clock cycles consumed is</a:t>
            </a:r>
            <a:r>
              <a:rPr lang="en-US" altLang="zh-CN" sz="1600" b="1" dirty="0">
                <a:solidFill>
                  <a:srgbClr val="000404"/>
                </a:solidFill>
              </a:rPr>
              <a:t>                   </a:t>
            </a:r>
            <a:endParaRPr lang="en-US" altLang="zh-CN" sz="1600" b="1" dirty="0">
              <a:solidFill>
                <a:srgbClr val="000404"/>
              </a:solidFill>
              <a:latin typeface="Times New Roman" pitchFamily="18" charset="0"/>
            </a:endParaRPr>
          </a:p>
        </p:txBody>
      </p:sp>
      <p:sp>
        <p:nvSpPr>
          <p:cNvPr id="211972" name="Text Box 4"/>
          <p:cNvSpPr txBox="1">
            <a:spLocks noChangeArrowheads="1"/>
          </p:cNvSpPr>
          <p:nvPr/>
        </p:nvSpPr>
        <p:spPr bwMode="auto">
          <a:xfrm>
            <a:off x="1905001" y="476250"/>
            <a:ext cx="1425575" cy="457200"/>
          </a:xfrm>
          <a:prstGeom prst="rect">
            <a:avLst/>
          </a:prstGeom>
          <a:noFill/>
          <a:ln w="9525">
            <a:noFill/>
            <a:miter lim="800000"/>
            <a:headEnd/>
            <a:tailEnd/>
          </a:ln>
          <a:effectLst/>
        </p:spPr>
        <p:txBody>
          <a:bodyPr>
            <a:spAutoFit/>
          </a:bodyPr>
          <a:lstStyle/>
          <a:p>
            <a:pPr>
              <a:spcBef>
                <a:spcPct val="50000"/>
              </a:spcBef>
            </a:pPr>
            <a:r>
              <a:rPr lang="en-US" altLang="zh-CN" sz="2400" b="1">
                <a:solidFill>
                  <a:schemeClr val="hlink"/>
                </a:solidFill>
              </a:rPr>
              <a:t>Answer:</a:t>
            </a:r>
          </a:p>
        </p:txBody>
      </p:sp>
      <p:sp>
        <p:nvSpPr>
          <p:cNvPr id="211973" name="Rectangle 5"/>
          <p:cNvSpPr>
            <a:spLocks noRot="1" noChangeArrowheads="1"/>
          </p:cNvSpPr>
          <p:nvPr/>
        </p:nvSpPr>
        <p:spPr bwMode="auto">
          <a:xfrm>
            <a:off x="2208213" y="3425825"/>
            <a:ext cx="8610600" cy="2286000"/>
          </a:xfrm>
          <a:prstGeom prst="rect">
            <a:avLst/>
          </a:prstGeom>
          <a:noFill/>
          <a:ln w="9525">
            <a:noFill/>
            <a:miter lim="800000"/>
            <a:headEnd/>
            <a:tailEnd/>
          </a:ln>
          <a:effectLst/>
        </p:spPr>
        <p:txBody>
          <a:bodyPr/>
          <a:lstStyle/>
          <a:p>
            <a:pPr marL="742950" lvl="1" indent="-285750">
              <a:spcBef>
                <a:spcPct val="20000"/>
              </a:spcBef>
              <a:buClr>
                <a:schemeClr val="accent2"/>
              </a:buClr>
              <a:buSzPct val="85000"/>
              <a:buFont typeface="Wingdings" pitchFamily="2" charset="2"/>
              <a:buChar char=""/>
            </a:pPr>
            <a:r>
              <a:rPr lang="en-US" altLang="zh-CN" sz="1600" dirty="0">
                <a:solidFill>
                  <a:srgbClr val="0000FF"/>
                </a:solidFill>
              </a:rPr>
              <a:t> </a:t>
            </a:r>
            <a:r>
              <a:rPr lang="en-US" altLang="zh-CN" sz="2400" b="1" i="1" dirty="0">
                <a:solidFill>
                  <a:srgbClr val="0000FF"/>
                </a:solidFill>
                <a:latin typeface="Times New Roman" pitchFamily="18" charset="0"/>
              </a:rPr>
              <a:t>the floppy disk:</a:t>
            </a:r>
          </a:p>
          <a:p>
            <a:pPr marL="742950" lvl="1" indent="-285750">
              <a:spcBef>
                <a:spcPct val="20000"/>
              </a:spcBef>
              <a:buClr>
                <a:schemeClr val="accent2"/>
              </a:buClr>
              <a:buSzPct val="85000"/>
            </a:pPr>
            <a:r>
              <a:rPr lang="en-US" altLang="zh-CN" sz="2400" b="1" i="1" dirty="0">
                <a:solidFill>
                  <a:srgbClr val="000404"/>
                </a:solidFill>
                <a:latin typeface="Times New Roman" pitchFamily="18" charset="0"/>
              </a:rPr>
              <a:t>    </a:t>
            </a:r>
            <a:r>
              <a:rPr lang="en-US" altLang="zh-CN" sz="2000" b="1" i="1" dirty="0">
                <a:solidFill>
                  <a:srgbClr val="000404"/>
                </a:solidFill>
              </a:rPr>
              <a:t>the number of polling access per second:</a:t>
            </a:r>
          </a:p>
          <a:p>
            <a:pPr marL="742950" lvl="1" indent="-285750">
              <a:spcBef>
                <a:spcPct val="20000"/>
              </a:spcBef>
              <a:buClr>
                <a:schemeClr val="accent2"/>
              </a:buClr>
              <a:buSzPct val="85000"/>
            </a:pPr>
            <a:r>
              <a:rPr lang="en-US" altLang="zh-CN" sz="2000" b="1" i="1" dirty="0">
                <a:solidFill>
                  <a:srgbClr val="000404"/>
                </a:solidFill>
              </a:rPr>
              <a:t>                 </a:t>
            </a:r>
            <a:r>
              <a:rPr lang="en-US" altLang="zh-CN" sz="2000" b="1" i="1" dirty="0" err="1">
                <a:solidFill>
                  <a:srgbClr val="000404"/>
                </a:solidFill>
              </a:rPr>
              <a:t>50KB</a:t>
            </a:r>
            <a:r>
              <a:rPr lang="en-US" altLang="zh-CN" sz="2000" b="1" i="1" dirty="0">
                <a:solidFill>
                  <a:srgbClr val="000404"/>
                </a:solidFill>
              </a:rPr>
              <a:t>/</a:t>
            </a:r>
            <a:r>
              <a:rPr lang="en-US" altLang="zh-CN" sz="2000" b="1" i="1" dirty="0" err="1">
                <a:solidFill>
                  <a:srgbClr val="000404"/>
                </a:solidFill>
              </a:rPr>
              <a:t>2B</a:t>
            </a:r>
            <a:r>
              <a:rPr lang="en-US" altLang="zh-CN" sz="2000" b="1" i="1" dirty="0">
                <a:solidFill>
                  <a:srgbClr val="000404"/>
                </a:solidFill>
              </a:rPr>
              <a:t> = </a:t>
            </a:r>
            <a:r>
              <a:rPr lang="en-US" altLang="zh-CN" sz="2000" b="1" i="1" dirty="0" err="1">
                <a:solidFill>
                  <a:srgbClr val="000404"/>
                </a:solidFill>
              </a:rPr>
              <a:t>25K</a:t>
            </a:r>
            <a:r>
              <a:rPr lang="en-US" altLang="zh-CN" sz="2000" b="1" i="1" dirty="0">
                <a:solidFill>
                  <a:srgbClr val="000404"/>
                </a:solidFill>
              </a:rPr>
              <a:t> </a:t>
            </a:r>
          </a:p>
          <a:p>
            <a:pPr marL="742950" lvl="1" indent="-285750">
              <a:spcBef>
                <a:spcPct val="20000"/>
              </a:spcBef>
              <a:buClr>
                <a:schemeClr val="accent2"/>
              </a:buClr>
              <a:buSzPct val="85000"/>
            </a:pPr>
            <a:r>
              <a:rPr lang="en-US" altLang="zh-CN" sz="2000" b="1" dirty="0">
                <a:solidFill>
                  <a:srgbClr val="000404"/>
                </a:solidFill>
              </a:rPr>
              <a:t>   clock cycles per second for polling: </a:t>
            </a:r>
            <a:r>
              <a:rPr lang="en-US" altLang="zh-CN" sz="2000" b="1" dirty="0" err="1">
                <a:solidFill>
                  <a:srgbClr val="000404"/>
                </a:solidFill>
              </a:rPr>
              <a:t>25K×400cycles</a:t>
            </a:r>
            <a:endParaRPr lang="en-US" altLang="zh-CN" sz="2000" b="1" dirty="0">
              <a:solidFill>
                <a:srgbClr val="000404"/>
              </a:solidFill>
            </a:endParaRPr>
          </a:p>
          <a:p>
            <a:pPr marL="742950" lvl="1" indent="-285750">
              <a:spcBef>
                <a:spcPct val="20000"/>
              </a:spcBef>
              <a:buClr>
                <a:schemeClr val="accent2"/>
              </a:buClr>
              <a:buSzPct val="85000"/>
            </a:pPr>
            <a:r>
              <a:rPr lang="en-US" altLang="zh-CN" sz="2000" b="1" dirty="0">
                <a:solidFill>
                  <a:srgbClr val="000404"/>
                </a:solidFill>
              </a:rPr>
              <a:t>   Fraction of the processor clock cycles consumed:</a:t>
            </a:r>
            <a:r>
              <a:rPr lang="en-US" altLang="zh-CN" sz="1400" b="1" dirty="0">
                <a:solidFill>
                  <a:srgbClr val="000404"/>
                </a:solidFill>
              </a:rPr>
              <a:t>                   </a:t>
            </a:r>
            <a:endParaRPr lang="en-US" altLang="zh-CN" sz="1400" b="1" dirty="0">
              <a:solidFill>
                <a:srgbClr val="000404"/>
              </a:solidFill>
              <a:latin typeface="Times New Roman" pitchFamily="18" charset="0"/>
            </a:endParaRPr>
          </a:p>
        </p:txBody>
      </p:sp>
      <p:graphicFrame>
        <p:nvGraphicFramePr>
          <p:cNvPr id="211974" name="Object 6"/>
          <p:cNvGraphicFramePr>
            <a:graphicFrameLocks noChangeAspect="1"/>
          </p:cNvGraphicFramePr>
          <p:nvPr/>
        </p:nvGraphicFramePr>
        <p:xfrm>
          <a:off x="4310051" y="5429265"/>
          <a:ext cx="2714625" cy="733425"/>
        </p:xfrm>
        <a:graphic>
          <a:graphicData uri="http://schemas.openxmlformats.org/presentationml/2006/ole">
            <mc:AlternateContent xmlns:mc="http://schemas.openxmlformats.org/markup-compatibility/2006">
              <mc:Choice xmlns:v="urn:schemas-microsoft-com:vml" Requires="v">
                <p:oleObj spid="_x0000_s294945" name="Visio" r:id="rId5" imgW="955243" imgH="423977" progId="Visio.Drawing.11">
                  <p:embed/>
                </p:oleObj>
              </mc:Choice>
              <mc:Fallback>
                <p:oleObj name="Visio" r:id="rId5" imgW="955243" imgH="423977" progId="Visio.Drawing.11">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0051" y="5429265"/>
                        <a:ext cx="271462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1972"/>
                                        </p:tgtEl>
                                        <p:attrNameLst>
                                          <p:attrName>style.visibility</p:attrName>
                                        </p:attrNameLst>
                                      </p:cBhvr>
                                      <p:to>
                                        <p:strVal val="visible"/>
                                      </p:to>
                                    </p:set>
                                    <p:animEffect transition="in" filter="dissolve">
                                      <p:cBhvr>
                                        <p:cTn id="7" dur="500"/>
                                        <p:tgtEl>
                                          <p:spTgt spid="21197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11971"/>
                                        </p:tgtEl>
                                        <p:attrNameLst>
                                          <p:attrName>style.visibility</p:attrName>
                                        </p:attrNameLst>
                                      </p:cBhvr>
                                      <p:to>
                                        <p:strVal val="visible"/>
                                      </p:to>
                                    </p:set>
                                    <p:animEffect transition="in" filter="dissolve">
                                      <p:cBhvr>
                                        <p:cTn id="11" dur="500"/>
                                        <p:tgtEl>
                                          <p:spTgt spid="211971"/>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211970"/>
                                        </p:tgtEl>
                                        <p:attrNameLst>
                                          <p:attrName>style.visibility</p:attrName>
                                        </p:attrNameLst>
                                      </p:cBhvr>
                                      <p:to>
                                        <p:strVal val="visible"/>
                                      </p:to>
                                    </p:set>
                                    <p:animEffect transition="in" filter="dissolve">
                                      <p:cBhvr>
                                        <p:cTn id="15" dur="500"/>
                                        <p:tgtEl>
                                          <p:spTgt spid="21197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11973"/>
                                        </p:tgtEl>
                                        <p:attrNameLst>
                                          <p:attrName>style.visibility</p:attrName>
                                        </p:attrNameLst>
                                      </p:cBhvr>
                                      <p:to>
                                        <p:strVal val="visible"/>
                                      </p:to>
                                    </p:set>
                                    <p:animEffect transition="in" filter="dissolve">
                                      <p:cBhvr>
                                        <p:cTn id="20" dur="500"/>
                                        <p:tgtEl>
                                          <p:spTgt spid="211973"/>
                                        </p:tgtEl>
                                      </p:cBhvr>
                                    </p:animEffect>
                                  </p:childTnLst>
                                </p:cTn>
                              </p:par>
                            </p:childTnLst>
                          </p:cTn>
                        </p:par>
                        <p:par>
                          <p:cTn id="21" fill="hold" nodeType="afterGroup">
                            <p:stCondLst>
                              <p:cond delay="500"/>
                            </p:stCondLst>
                            <p:childTnLst>
                              <p:par>
                                <p:cTn id="22" presetID="9" presetClass="entr" presetSubtype="0" fill="hold" nodeType="afterEffect">
                                  <p:stCondLst>
                                    <p:cond delay="0"/>
                                  </p:stCondLst>
                                  <p:childTnLst>
                                    <p:set>
                                      <p:cBhvr>
                                        <p:cTn id="23" dur="1" fill="hold">
                                          <p:stCondLst>
                                            <p:cond delay="0"/>
                                          </p:stCondLst>
                                        </p:cTn>
                                        <p:tgtEl>
                                          <p:spTgt spid="211974"/>
                                        </p:tgtEl>
                                        <p:attrNameLst>
                                          <p:attrName>style.visibility</p:attrName>
                                        </p:attrNameLst>
                                      </p:cBhvr>
                                      <p:to>
                                        <p:strVal val="visible"/>
                                      </p:to>
                                    </p:set>
                                    <p:animEffect transition="in" filter="dissolve">
                                      <p:cBhvr>
                                        <p:cTn id="24" dur="500"/>
                                        <p:tgtEl>
                                          <p:spTgt spid="211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autoUpdateAnimBg="0"/>
      <p:bldP spid="211972" grpId="0" autoUpdateAnimBg="0"/>
      <p:bldP spid="211973"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3C6F478A-97C8-447B-9651-50AF95756093}" type="slidenum">
              <a:rPr lang="en-US" altLang="zh-CN"/>
              <a:pPr>
                <a:defRPr/>
              </a:pPr>
              <a:t>96</a:t>
            </a:fld>
            <a:endParaRPr lang="en-US" altLang="zh-CN"/>
          </a:p>
        </p:txBody>
      </p:sp>
      <p:sp>
        <p:nvSpPr>
          <p:cNvPr id="214018" name="Rectangle 2"/>
          <p:cNvSpPr>
            <a:spLocks noRot="1" noChangeArrowheads="1"/>
          </p:cNvSpPr>
          <p:nvPr/>
        </p:nvSpPr>
        <p:spPr bwMode="auto">
          <a:xfrm>
            <a:off x="2209800" y="928670"/>
            <a:ext cx="8458200" cy="2286000"/>
          </a:xfrm>
          <a:prstGeom prst="rect">
            <a:avLst/>
          </a:prstGeom>
          <a:noFill/>
          <a:ln w="9525">
            <a:noFill/>
            <a:miter lim="800000"/>
            <a:headEnd/>
            <a:tailEnd/>
          </a:ln>
          <a:effectLst/>
        </p:spPr>
        <p:txBody>
          <a:bodyPr/>
          <a:lstStyle/>
          <a:p>
            <a:pPr marL="742950" lvl="1" indent="-285750">
              <a:spcBef>
                <a:spcPct val="20000"/>
              </a:spcBef>
              <a:buClr>
                <a:schemeClr val="accent2"/>
              </a:buClr>
              <a:buSzPct val="85000"/>
              <a:buFont typeface="Wingdings" pitchFamily="2" charset="2"/>
              <a:buChar char=""/>
            </a:pPr>
            <a:r>
              <a:rPr lang="en-US" altLang="zh-CN" sz="1600" dirty="0">
                <a:solidFill>
                  <a:srgbClr val="0000FF"/>
                </a:solidFill>
              </a:rPr>
              <a:t> </a:t>
            </a:r>
            <a:r>
              <a:rPr lang="en-US" altLang="zh-CN" sz="2400" b="1" i="1" dirty="0">
                <a:solidFill>
                  <a:srgbClr val="0000FF"/>
                </a:solidFill>
                <a:latin typeface="Times New Roman" pitchFamily="18" charset="0"/>
              </a:rPr>
              <a:t>the hard disk:  </a:t>
            </a:r>
          </a:p>
          <a:p>
            <a:pPr marL="742950" lvl="1" indent="-285750">
              <a:spcBef>
                <a:spcPct val="20000"/>
              </a:spcBef>
              <a:buClr>
                <a:schemeClr val="accent2"/>
              </a:buClr>
              <a:buSzPct val="85000"/>
            </a:pPr>
            <a:r>
              <a:rPr lang="en-US" altLang="zh-CN" sz="1600" b="1" i="1" dirty="0">
                <a:solidFill>
                  <a:srgbClr val="000404"/>
                </a:solidFill>
                <a:latin typeface="Times New Roman" pitchFamily="18" charset="0"/>
              </a:rPr>
              <a:t> </a:t>
            </a:r>
            <a:r>
              <a:rPr lang="en-US" altLang="zh-CN" b="1" i="1" dirty="0">
                <a:solidFill>
                  <a:srgbClr val="000404"/>
                </a:solidFill>
              </a:rPr>
              <a:t>The number of polling access per second </a:t>
            </a:r>
            <a:r>
              <a:rPr lang="en-US" altLang="zh-CN" b="1" i="1" dirty="0" smtClean="0">
                <a:solidFill>
                  <a:srgbClr val="000404"/>
                </a:solidFill>
              </a:rPr>
              <a:t>:  </a:t>
            </a:r>
            <a:r>
              <a:rPr lang="en-US" altLang="zh-CN" b="1" i="1" dirty="0" err="1" smtClean="0">
                <a:solidFill>
                  <a:srgbClr val="000404"/>
                </a:solidFill>
              </a:rPr>
              <a:t>4MB</a:t>
            </a:r>
            <a:r>
              <a:rPr lang="en-US" altLang="zh-CN" b="1" i="1" dirty="0" smtClean="0">
                <a:solidFill>
                  <a:srgbClr val="000404"/>
                </a:solidFill>
              </a:rPr>
              <a:t>/</a:t>
            </a:r>
            <a:r>
              <a:rPr lang="en-US" altLang="zh-CN" b="1" i="1" dirty="0" err="1" smtClean="0">
                <a:solidFill>
                  <a:srgbClr val="000404"/>
                </a:solidFill>
              </a:rPr>
              <a:t>16B</a:t>
            </a:r>
            <a:r>
              <a:rPr lang="en-US" altLang="zh-CN" b="1" i="1" dirty="0" smtClean="0">
                <a:solidFill>
                  <a:srgbClr val="000404"/>
                </a:solidFill>
              </a:rPr>
              <a:t> </a:t>
            </a:r>
            <a:r>
              <a:rPr lang="en-US" altLang="zh-CN" b="1" i="1" dirty="0">
                <a:solidFill>
                  <a:srgbClr val="000404"/>
                </a:solidFill>
              </a:rPr>
              <a:t>= </a:t>
            </a:r>
            <a:r>
              <a:rPr lang="en-US" altLang="zh-CN" b="1" i="1" dirty="0" err="1">
                <a:solidFill>
                  <a:srgbClr val="000404"/>
                </a:solidFill>
              </a:rPr>
              <a:t>250K</a:t>
            </a:r>
            <a:r>
              <a:rPr lang="en-US" altLang="zh-CN" b="1" i="1" dirty="0">
                <a:solidFill>
                  <a:srgbClr val="000404"/>
                </a:solidFill>
              </a:rPr>
              <a:t> </a:t>
            </a:r>
          </a:p>
          <a:p>
            <a:pPr marL="742950" lvl="1" indent="-285750">
              <a:spcBef>
                <a:spcPct val="20000"/>
              </a:spcBef>
              <a:buClr>
                <a:schemeClr val="accent2"/>
              </a:buClr>
              <a:buSzPct val="85000"/>
            </a:pPr>
            <a:r>
              <a:rPr lang="en-US" altLang="zh-CN" b="1" dirty="0">
                <a:solidFill>
                  <a:srgbClr val="000404"/>
                </a:solidFill>
              </a:rPr>
              <a:t>     Clock cycles per second for polling = </a:t>
            </a:r>
            <a:r>
              <a:rPr lang="en-US" altLang="zh-CN" b="1" dirty="0" err="1">
                <a:solidFill>
                  <a:srgbClr val="000404"/>
                </a:solidFill>
              </a:rPr>
              <a:t>250K×400</a:t>
            </a:r>
            <a:endParaRPr lang="en-US" altLang="zh-CN" b="1" dirty="0">
              <a:solidFill>
                <a:srgbClr val="000404"/>
              </a:solidFill>
            </a:endParaRPr>
          </a:p>
          <a:p>
            <a:pPr marL="742950" lvl="1" indent="-285750">
              <a:spcBef>
                <a:spcPct val="20000"/>
              </a:spcBef>
              <a:buClr>
                <a:schemeClr val="accent2"/>
              </a:buClr>
              <a:buSzPct val="85000"/>
            </a:pPr>
            <a:r>
              <a:rPr lang="en-US" altLang="zh-CN" b="1" dirty="0">
                <a:solidFill>
                  <a:srgbClr val="000404"/>
                </a:solidFill>
              </a:rPr>
              <a:t>     Fraction of the processor clock cycles consumed:</a:t>
            </a:r>
            <a:r>
              <a:rPr lang="en-US" altLang="zh-CN" sz="1200" b="1" dirty="0">
                <a:solidFill>
                  <a:srgbClr val="000404"/>
                </a:solidFill>
              </a:rPr>
              <a:t>                   </a:t>
            </a:r>
            <a:endParaRPr lang="en-US" altLang="zh-CN" sz="1200" b="1" dirty="0">
              <a:solidFill>
                <a:srgbClr val="000404"/>
              </a:solidFill>
              <a:latin typeface="Times New Roman" pitchFamily="18" charset="0"/>
            </a:endParaRPr>
          </a:p>
        </p:txBody>
      </p:sp>
      <p:graphicFrame>
        <p:nvGraphicFramePr>
          <p:cNvPr id="214019" name="Object 3"/>
          <p:cNvGraphicFramePr>
            <a:graphicFrameLocks noChangeAspect="1"/>
          </p:cNvGraphicFramePr>
          <p:nvPr/>
        </p:nvGraphicFramePr>
        <p:xfrm>
          <a:off x="3962400" y="2492375"/>
          <a:ext cx="2776542" cy="765530"/>
        </p:xfrm>
        <a:graphic>
          <a:graphicData uri="http://schemas.openxmlformats.org/presentationml/2006/ole">
            <mc:AlternateContent xmlns:mc="http://schemas.openxmlformats.org/markup-compatibility/2006">
              <mc:Choice xmlns:v="urn:schemas-microsoft-com:vml" Requires="v">
                <p:oleObj spid="_x0000_s295953" name="Visio" r:id="rId4" imgW="1001878" imgH="366979" progId="Visio.Drawing.11">
                  <p:embed/>
                </p:oleObj>
              </mc:Choice>
              <mc:Fallback>
                <p:oleObj name="Visio" r:id="rId4" imgW="1001878" imgH="366979"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2492375"/>
                        <a:ext cx="2776542" cy="76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4020" name="Text Box 4"/>
          <p:cNvSpPr txBox="1">
            <a:spLocks noChangeArrowheads="1"/>
          </p:cNvSpPr>
          <p:nvPr/>
        </p:nvSpPr>
        <p:spPr bwMode="auto">
          <a:xfrm>
            <a:off x="1847850" y="5157789"/>
            <a:ext cx="8496300" cy="1015663"/>
          </a:xfrm>
          <a:prstGeom prst="rect">
            <a:avLst/>
          </a:prstGeom>
          <a:noFill/>
          <a:ln w="9525">
            <a:noFill/>
            <a:miter lim="800000"/>
            <a:headEnd/>
            <a:tailEnd/>
          </a:ln>
          <a:effectLst/>
        </p:spPr>
        <p:txBody>
          <a:bodyPr>
            <a:spAutoFit/>
          </a:bodyPr>
          <a:lstStyle/>
          <a:p>
            <a:pPr>
              <a:spcBef>
                <a:spcPct val="50000"/>
              </a:spcBef>
            </a:pPr>
            <a:r>
              <a:rPr lang="en-US" altLang="zh-CN" sz="2000" b="1" dirty="0">
                <a:solidFill>
                  <a:srgbClr val="000404"/>
                </a:solidFill>
              </a:rPr>
              <a:t>Clearly, polling can be used for the mouse without much performance impact on the processor, but it is unacceptable for a hard disk on this machine. </a:t>
            </a:r>
          </a:p>
        </p:txBody>
      </p:sp>
      <p:sp>
        <p:nvSpPr>
          <p:cNvPr id="119814" name="Text Box 5"/>
          <p:cNvSpPr txBox="1">
            <a:spLocks noChangeArrowheads="1"/>
          </p:cNvSpPr>
          <p:nvPr/>
        </p:nvSpPr>
        <p:spPr bwMode="auto">
          <a:xfrm>
            <a:off x="2514600" y="3284538"/>
            <a:ext cx="6705600" cy="1785104"/>
          </a:xfrm>
          <a:prstGeom prst="rect">
            <a:avLst/>
          </a:prstGeom>
          <a:noFill/>
          <a:ln w="9525">
            <a:noFill/>
            <a:miter lim="800000"/>
            <a:headEnd/>
            <a:tailEnd/>
          </a:ln>
          <a:effectLst/>
        </p:spPr>
        <p:txBody>
          <a:bodyPr>
            <a:spAutoFit/>
          </a:bodyPr>
          <a:lstStyle/>
          <a:p>
            <a:pPr>
              <a:spcBef>
                <a:spcPct val="50000"/>
              </a:spcBef>
            </a:pPr>
            <a:r>
              <a:rPr lang="en-US" altLang="zh-CN" sz="2000" b="1" dirty="0">
                <a:solidFill>
                  <a:srgbClr val="000404"/>
                </a:solidFill>
              </a:rPr>
              <a:t>Now, let’s put three fractions together:</a:t>
            </a:r>
          </a:p>
          <a:p>
            <a:pPr>
              <a:spcBef>
                <a:spcPct val="50000"/>
              </a:spcBef>
            </a:pPr>
            <a:r>
              <a:rPr lang="en-US" altLang="zh-CN" sz="2000" b="1" dirty="0">
                <a:solidFill>
                  <a:srgbClr val="000404"/>
                </a:solidFill>
              </a:rPr>
              <a:t>    Mouse:           0.002%</a:t>
            </a:r>
          </a:p>
          <a:p>
            <a:pPr>
              <a:spcBef>
                <a:spcPct val="50000"/>
              </a:spcBef>
            </a:pPr>
            <a:r>
              <a:rPr lang="en-US" altLang="zh-CN" sz="2000" b="1" dirty="0">
                <a:solidFill>
                  <a:srgbClr val="000404"/>
                </a:solidFill>
              </a:rPr>
              <a:t>    Floppy disk:   2%</a:t>
            </a:r>
          </a:p>
          <a:p>
            <a:pPr>
              <a:spcBef>
                <a:spcPct val="50000"/>
              </a:spcBef>
            </a:pPr>
            <a:r>
              <a:rPr lang="en-US" altLang="zh-CN" sz="2000" b="1" dirty="0">
                <a:solidFill>
                  <a:srgbClr val="000404"/>
                </a:solidFill>
              </a:rPr>
              <a:t>    Hard disk:      20%</a:t>
            </a:r>
          </a:p>
        </p:txBody>
      </p:sp>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4018"/>
                                        </p:tgtEl>
                                        <p:attrNameLst>
                                          <p:attrName>style.visibility</p:attrName>
                                        </p:attrNameLst>
                                      </p:cBhvr>
                                      <p:to>
                                        <p:strVal val="visible"/>
                                      </p:to>
                                    </p:set>
                                    <p:animEffect transition="in" filter="dissolve">
                                      <p:cBhvr>
                                        <p:cTn id="7" dur="500"/>
                                        <p:tgtEl>
                                          <p:spTgt spid="214018"/>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14019"/>
                                        </p:tgtEl>
                                        <p:attrNameLst>
                                          <p:attrName>style.visibility</p:attrName>
                                        </p:attrNameLst>
                                      </p:cBhvr>
                                      <p:to>
                                        <p:strVal val="visible"/>
                                      </p:to>
                                    </p:set>
                                    <p:animEffect transition="in" filter="dissolve">
                                      <p:cBhvr>
                                        <p:cTn id="11" dur="500"/>
                                        <p:tgtEl>
                                          <p:spTgt spid="21401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14020"/>
                                        </p:tgtEl>
                                        <p:attrNameLst>
                                          <p:attrName>style.visibility</p:attrName>
                                        </p:attrNameLst>
                                      </p:cBhvr>
                                      <p:to>
                                        <p:strVal val="visible"/>
                                      </p:to>
                                    </p:set>
                                    <p:animEffect transition="in" filter="dissolve">
                                      <p:cBhvr>
                                        <p:cTn id="16" dur="500"/>
                                        <p:tgtEl>
                                          <p:spTgt spid="214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8" grpId="0" autoUpdateAnimBg="0"/>
      <p:bldP spid="214020"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rrowheads="1"/>
          </p:cNvSpPr>
          <p:nvPr>
            <p:ph type="body" sz="half" idx="1"/>
          </p:nvPr>
        </p:nvSpPr>
        <p:spPr>
          <a:xfrm>
            <a:off x="1825626" y="428604"/>
            <a:ext cx="8842375" cy="3509978"/>
          </a:xfrm>
        </p:spPr>
        <p:txBody>
          <a:bodyPr/>
          <a:lstStyle/>
          <a:p>
            <a:pPr eaLnBrk="1" hangingPunct="1">
              <a:buFont typeface="Wingdings" pitchFamily="2" charset="2"/>
              <a:buNone/>
            </a:pPr>
            <a:r>
              <a:rPr lang="en-US" altLang="zh-CN" dirty="0" smtClean="0"/>
              <a:t> </a:t>
            </a:r>
            <a:r>
              <a:rPr lang="en-US" altLang="zh-CN" sz="3600" dirty="0">
                <a:solidFill>
                  <a:srgbClr val="FF3300"/>
                </a:solidFill>
              </a:rPr>
              <a:t>     </a:t>
            </a:r>
            <a:r>
              <a:rPr lang="en-US" altLang="zh-CN" sz="3600" b="1" dirty="0">
                <a:solidFill>
                  <a:srgbClr val="FF3300"/>
                </a:solidFill>
              </a:rPr>
              <a:t>              </a:t>
            </a:r>
            <a:r>
              <a:rPr lang="en-US" altLang="zh-CN" sz="2400" b="1" dirty="0">
                <a:solidFill>
                  <a:srgbClr val="FF3300"/>
                </a:solidFill>
              </a:rPr>
              <a:t>Suppose</a:t>
            </a:r>
            <a:r>
              <a:rPr lang="en-US" altLang="zh-CN" sz="2400" b="1" dirty="0">
                <a:solidFill>
                  <a:srgbClr val="000404"/>
                </a:solidFill>
              </a:rPr>
              <a:t> we have the same hard disk and processor we used in the former example, but we used interrupt-driven I/O. The overhead for each transfer, including the interrupt, is 500 clock cycles. Find the fraction of the processor consumed if the hard disk is only transferring data 5% of the time.</a:t>
            </a:r>
          </a:p>
          <a:p>
            <a:pPr eaLnBrk="1" hangingPunct="1">
              <a:buFont typeface="Wingdings" pitchFamily="2" charset="2"/>
              <a:buNone/>
            </a:pPr>
            <a:r>
              <a:rPr lang="en-US" altLang="zh-CN" b="1" dirty="0" smtClean="0">
                <a:solidFill>
                  <a:srgbClr val="000404"/>
                </a:solidFill>
              </a:rPr>
              <a:t>     </a:t>
            </a:r>
          </a:p>
        </p:txBody>
      </p:sp>
      <p:graphicFrame>
        <p:nvGraphicFramePr>
          <p:cNvPr id="216068" name="Object 4"/>
          <p:cNvGraphicFramePr>
            <a:graphicFrameLocks noGrp="1" noChangeAspect="1"/>
          </p:cNvGraphicFramePr>
          <p:nvPr>
            <p:ph sz="half" idx="2"/>
          </p:nvPr>
        </p:nvGraphicFramePr>
        <p:xfrm>
          <a:off x="4767264" y="5516564"/>
          <a:ext cx="2206625" cy="808037"/>
        </p:xfrm>
        <a:graphic>
          <a:graphicData uri="http://schemas.openxmlformats.org/presentationml/2006/ole">
            <mc:AlternateContent xmlns:mc="http://schemas.openxmlformats.org/markup-compatibility/2006">
              <mc:Choice xmlns:v="urn:schemas-microsoft-com:vml" Requires="v">
                <p:oleObj spid="_x0000_s296977" name="Visio" r:id="rId4" imgW="1001878" imgH="366979" progId="Visio.Drawing.11">
                  <p:embed/>
                </p:oleObj>
              </mc:Choice>
              <mc:Fallback>
                <p:oleObj name="Visio" r:id="rId4" imgW="1001878" imgH="366979" progId="Visio.Drawing.11">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7264" y="5516564"/>
                        <a:ext cx="2206625" cy="80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灯片编号占位符 6"/>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CE95BB46-C315-4A41-8A2C-C4AA698D3F33}" type="slidenum">
              <a:rPr lang="en-US" altLang="zh-CN"/>
              <a:pPr>
                <a:defRPr/>
              </a:pPr>
              <a:t>97</a:t>
            </a:fld>
            <a:endParaRPr lang="en-US" altLang="zh-CN"/>
          </a:p>
        </p:txBody>
      </p:sp>
      <p:sp>
        <p:nvSpPr>
          <p:cNvPr id="216067" name="Text Box 3"/>
          <p:cNvSpPr txBox="1">
            <a:spLocks noChangeArrowheads="1"/>
          </p:cNvSpPr>
          <p:nvPr/>
        </p:nvSpPr>
        <p:spPr bwMode="auto">
          <a:xfrm>
            <a:off x="1703388" y="3214687"/>
            <a:ext cx="8964612" cy="2086725"/>
          </a:xfrm>
          <a:prstGeom prst="rect">
            <a:avLst/>
          </a:prstGeom>
          <a:noFill/>
          <a:ln w="9525">
            <a:noFill/>
            <a:miter lim="800000"/>
            <a:headEnd/>
            <a:tailEnd/>
          </a:ln>
          <a:effectLst/>
        </p:spPr>
        <p:txBody>
          <a:bodyPr>
            <a:spAutoFit/>
          </a:bodyPr>
          <a:lstStyle/>
          <a:p>
            <a:pPr>
              <a:spcBef>
                <a:spcPct val="20000"/>
              </a:spcBef>
              <a:buClr>
                <a:schemeClr val="hlink"/>
              </a:buClr>
              <a:buSzPct val="75000"/>
              <a:buFont typeface="Wingdings" pitchFamily="2" charset="2"/>
              <a:buNone/>
            </a:pPr>
            <a:r>
              <a:rPr lang="en-US" altLang="zh-CN" sz="2400" b="1" dirty="0">
                <a:solidFill>
                  <a:schemeClr val="hlink"/>
                </a:solidFill>
              </a:rPr>
              <a:t>Answer:</a:t>
            </a:r>
            <a:r>
              <a:rPr lang="en-US" altLang="zh-CN" sz="2400" b="1" dirty="0">
                <a:solidFill>
                  <a:srgbClr val="000404"/>
                </a:solidFill>
              </a:rPr>
              <a:t>  First, we assume the disk is </a:t>
            </a:r>
            <a:r>
              <a:rPr lang="en-US" altLang="zh-CN" sz="2400" b="1" dirty="0">
                <a:solidFill>
                  <a:srgbClr val="FF3300"/>
                </a:solidFill>
              </a:rPr>
              <a:t>transferring data 100%</a:t>
            </a:r>
            <a:r>
              <a:rPr lang="en-US" altLang="zh-CN" sz="2400" b="1" dirty="0">
                <a:solidFill>
                  <a:srgbClr val="000404"/>
                </a:solidFill>
              </a:rPr>
              <a:t> of the time. </a:t>
            </a:r>
            <a:r>
              <a:rPr lang="en-US" altLang="zh-CN" sz="2200" b="1" dirty="0">
                <a:solidFill>
                  <a:srgbClr val="000404"/>
                </a:solidFill>
              </a:rPr>
              <a:t>So, the interrupt rate is the same as the polling rate. </a:t>
            </a:r>
          </a:p>
          <a:p>
            <a:pPr marL="190500" lvl="1" indent="484188">
              <a:spcBef>
                <a:spcPct val="20000"/>
              </a:spcBef>
              <a:buClr>
                <a:schemeClr val="hlink"/>
              </a:buClr>
              <a:buSzPct val="75000"/>
            </a:pPr>
            <a:r>
              <a:rPr lang="en-US" altLang="zh-CN" sz="2400" b="1" dirty="0">
                <a:solidFill>
                  <a:srgbClr val="000404"/>
                </a:solidFill>
              </a:rPr>
              <a:t>C</a:t>
            </a:r>
            <a:r>
              <a:rPr lang="en-US" altLang="zh-CN" sz="2400" b="1" i="1" dirty="0">
                <a:solidFill>
                  <a:srgbClr val="000404"/>
                </a:solidFill>
              </a:rPr>
              <a:t>ycles per second for disk is:</a:t>
            </a:r>
          </a:p>
          <a:p>
            <a:pPr>
              <a:spcBef>
                <a:spcPct val="20000"/>
              </a:spcBef>
              <a:buClr>
                <a:schemeClr val="hlink"/>
              </a:buClr>
              <a:buSzPct val="75000"/>
              <a:buFont typeface="Wingdings" pitchFamily="2" charset="2"/>
              <a:buNone/>
            </a:pPr>
            <a:r>
              <a:rPr lang="en-US" altLang="zh-CN" sz="2400" b="1" i="1" dirty="0">
                <a:solidFill>
                  <a:srgbClr val="000404"/>
                </a:solidFill>
              </a:rPr>
              <a:t>               </a:t>
            </a:r>
            <a:r>
              <a:rPr lang="en-US" altLang="zh-CN" sz="2400" b="1" i="1" dirty="0" err="1">
                <a:solidFill>
                  <a:srgbClr val="000404"/>
                </a:solidFill>
              </a:rPr>
              <a:t>250K×500</a:t>
            </a:r>
            <a:r>
              <a:rPr lang="en-US" altLang="zh-CN" sz="2400" b="1" i="1" dirty="0">
                <a:solidFill>
                  <a:srgbClr val="000404"/>
                </a:solidFill>
              </a:rPr>
              <a:t>=</a:t>
            </a:r>
            <a:r>
              <a:rPr lang="en-US" altLang="zh-CN" sz="2400" b="1" i="1" dirty="0" err="1">
                <a:solidFill>
                  <a:srgbClr val="000404"/>
                </a:solidFill>
              </a:rPr>
              <a:t>125×10</a:t>
            </a:r>
            <a:r>
              <a:rPr lang="en-US" altLang="zh-CN" sz="2400" b="1" i="1" baseline="30000" dirty="0" err="1">
                <a:solidFill>
                  <a:srgbClr val="000404"/>
                </a:solidFill>
              </a:rPr>
              <a:t>6</a:t>
            </a:r>
            <a:r>
              <a:rPr lang="en-US" altLang="zh-CN" sz="2400" b="1" i="1" dirty="0" err="1">
                <a:solidFill>
                  <a:srgbClr val="000404"/>
                </a:solidFill>
              </a:rPr>
              <a:t>cycles</a:t>
            </a:r>
            <a:r>
              <a:rPr lang="en-US" altLang="zh-CN" sz="2400" b="1" i="1" dirty="0">
                <a:solidFill>
                  <a:srgbClr val="000404"/>
                </a:solidFill>
              </a:rPr>
              <a:t> per second </a:t>
            </a:r>
            <a:r>
              <a:rPr lang="en-US" altLang="zh-CN" sz="2400" b="1" dirty="0">
                <a:solidFill>
                  <a:srgbClr val="000404"/>
                </a:solidFill>
              </a:rPr>
              <a:t>Fraction of the processor consumed during a transfer is:</a:t>
            </a:r>
          </a:p>
        </p:txBody>
      </p:sp>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16068"/>
                                        </p:tgtEl>
                                        <p:attrNameLst>
                                          <p:attrName>style.visibility</p:attrName>
                                        </p:attrNameLst>
                                      </p:cBhvr>
                                      <p:to>
                                        <p:strVal val="visible"/>
                                      </p:to>
                                    </p:set>
                                    <p:animEffect transition="in" filter="dissolve">
                                      <p:cBhvr>
                                        <p:cTn id="7" dur="500"/>
                                        <p:tgtEl>
                                          <p:spTgt spid="216068"/>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16067"/>
                                        </p:tgtEl>
                                        <p:attrNameLst>
                                          <p:attrName>style.visibility</p:attrName>
                                        </p:attrNameLst>
                                      </p:cBhvr>
                                      <p:to>
                                        <p:strVal val="visible"/>
                                      </p:to>
                                    </p:set>
                                    <p:animEffect transition="in" filter="dissolve">
                                      <p:cBhvr>
                                        <p:cTn id="11" dur="500"/>
                                        <p:tgtEl>
                                          <p:spTgt spid="216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7"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6"/>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D13C527C-B347-408A-B554-B59B7009BBA3}" type="slidenum">
              <a:rPr lang="en-US" altLang="zh-CN"/>
              <a:pPr>
                <a:defRPr/>
              </a:pPr>
              <a:t>98</a:t>
            </a:fld>
            <a:endParaRPr lang="en-US" altLang="zh-CN"/>
          </a:p>
        </p:txBody>
      </p:sp>
      <p:sp>
        <p:nvSpPr>
          <p:cNvPr id="218114" name="Text Box 2"/>
          <p:cNvSpPr txBox="1">
            <a:spLocks noChangeArrowheads="1"/>
          </p:cNvSpPr>
          <p:nvPr/>
        </p:nvSpPr>
        <p:spPr bwMode="auto">
          <a:xfrm>
            <a:off x="2238348" y="1357299"/>
            <a:ext cx="8077200" cy="3637919"/>
          </a:xfrm>
          <a:prstGeom prst="rect">
            <a:avLst/>
          </a:prstGeom>
          <a:noFill/>
          <a:ln w="9525">
            <a:noFill/>
            <a:miter lim="800000"/>
            <a:headEnd/>
            <a:tailEnd/>
          </a:ln>
          <a:effectLst/>
        </p:spPr>
        <p:txBody>
          <a:bodyPr>
            <a:spAutoFit/>
          </a:bodyPr>
          <a:lstStyle/>
          <a:p>
            <a:pPr indent="377825">
              <a:spcBef>
                <a:spcPct val="20000"/>
              </a:spcBef>
              <a:buClr>
                <a:schemeClr val="hlink"/>
              </a:buClr>
              <a:buSzPct val="75000"/>
            </a:pPr>
            <a:r>
              <a:rPr lang="en-US" altLang="zh-CN" dirty="0"/>
              <a:t> </a:t>
            </a:r>
            <a:r>
              <a:rPr lang="en-US" altLang="zh-CN" sz="2400" b="1" dirty="0" err="1">
                <a:solidFill>
                  <a:srgbClr val="000404"/>
                </a:solidFill>
              </a:rPr>
              <a:t>Now,we</a:t>
            </a:r>
            <a:r>
              <a:rPr lang="en-US" altLang="zh-CN" sz="2400" b="1" dirty="0">
                <a:solidFill>
                  <a:srgbClr val="000404"/>
                </a:solidFill>
              </a:rPr>
              <a:t> assume that the disk is only transferring data 5% of the </a:t>
            </a:r>
            <a:r>
              <a:rPr lang="en-US" altLang="zh-CN" sz="2400" b="1" dirty="0" err="1">
                <a:solidFill>
                  <a:srgbClr val="000404"/>
                </a:solidFill>
              </a:rPr>
              <a:t>time.The</a:t>
            </a:r>
            <a:r>
              <a:rPr lang="en-US" altLang="zh-CN" sz="2400" b="1" dirty="0">
                <a:solidFill>
                  <a:srgbClr val="000404"/>
                </a:solidFill>
              </a:rPr>
              <a:t> fraction of the processor time consumed on average is:  </a:t>
            </a:r>
          </a:p>
          <a:p>
            <a:pPr indent="377825">
              <a:spcBef>
                <a:spcPct val="20000"/>
              </a:spcBef>
              <a:buClr>
                <a:schemeClr val="hlink"/>
              </a:buClr>
              <a:buSzPct val="75000"/>
            </a:pPr>
            <a:r>
              <a:rPr lang="en-US" altLang="zh-CN" sz="2400" b="1" dirty="0">
                <a:solidFill>
                  <a:srgbClr val="000404"/>
                </a:solidFill>
              </a:rPr>
              <a:t>               </a:t>
            </a:r>
            <a:r>
              <a:rPr lang="en-US" altLang="zh-CN" sz="2400" b="1" i="1" dirty="0">
                <a:solidFill>
                  <a:srgbClr val="000404"/>
                </a:solidFill>
              </a:rPr>
              <a:t>25%×5%=1.25%</a:t>
            </a:r>
          </a:p>
          <a:p>
            <a:pPr indent="377825">
              <a:spcBef>
                <a:spcPct val="20000"/>
              </a:spcBef>
              <a:buClr>
                <a:schemeClr val="hlink"/>
              </a:buClr>
              <a:buSzPct val="75000"/>
            </a:pPr>
            <a:endParaRPr lang="en-US" altLang="zh-CN" sz="2400" b="1" dirty="0">
              <a:solidFill>
                <a:srgbClr val="000404"/>
              </a:solidFill>
            </a:endParaRPr>
          </a:p>
          <a:p>
            <a:pPr indent="377825">
              <a:spcBef>
                <a:spcPct val="20000"/>
              </a:spcBef>
              <a:buClr>
                <a:schemeClr val="hlink"/>
              </a:buClr>
              <a:buSzPct val="75000"/>
            </a:pPr>
            <a:r>
              <a:rPr lang="en-US" altLang="zh-CN" sz="2400" b="1" dirty="0">
                <a:solidFill>
                  <a:srgbClr val="000404"/>
                </a:solidFill>
              </a:rPr>
              <a:t>As we can see, no CPU time is needed when an interrupt-driven I/O device is not actually transferring. This is the major advantage of an interrupt-driven interface versus polling.</a:t>
            </a:r>
          </a:p>
        </p:txBody>
      </p:sp>
    </p:spTree>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18114"/>
                                        </p:tgtEl>
                                        <p:attrNameLst>
                                          <p:attrName>style.visibility</p:attrName>
                                        </p:attrNameLst>
                                      </p:cBhvr>
                                      <p:to>
                                        <p:strVal val="visible"/>
                                      </p:to>
                                    </p:set>
                                    <p:animEffect transition="in" filter="dissolve">
                                      <p:cBhvr>
                                        <p:cTn id="7" dur="500"/>
                                        <p:tgtEl>
                                          <p:spTgt spid="218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4"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latin typeface="Comic Sans MS" pitchFamily="66" charset="0"/>
              </a:rPr>
              <a:t> Overhead of I/O Using DMA</a:t>
            </a:r>
            <a:endParaRPr lang="zh-CN" altLang="en-US" dirty="0"/>
          </a:p>
        </p:txBody>
      </p:sp>
      <p:sp>
        <p:nvSpPr>
          <p:cNvPr id="122882" name="Rectangle 2"/>
          <p:cNvSpPr>
            <a:spLocks noGrp="1" noRot="1" noChangeArrowheads="1"/>
          </p:cNvSpPr>
          <p:nvPr>
            <p:ph idx="1"/>
          </p:nvPr>
        </p:nvSpPr>
        <p:spPr/>
        <p:txBody>
          <a:bodyPr/>
          <a:lstStyle/>
          <a:p>
            <a:pPr eaLnBrk="1" hangingPunct="1">
              <a:lnSpc>
                <a:spcPct val="90000"/>
              </a:lnSpc>
              <a:buFont typeface="Wingdings" pitchFamily="2" charset="2"/>
              <a:buNone/>
            </a:pPr>
            <a:r>
              <a:rPr lang="en-US" altLang="zh-CN" sz="2800" b="1" dirty="0">
                <a:solidFill>
                  <a:srgbClr val="FF3300"/>
                </a:solidFill>
              </a:rPr>
              <a:t>Suppose</a:t>
            </a:r>
            <a:r>
              <a:rPr lang="en-US" altLang="zh-CN" sz="2800" b="1" dirty="0">
                <a:solidFill>
                  <a:srgbClr val="000404"/>
                </a:solidFill>
              </a:rPr>
              <a:t> </a:t>
            </a:r>
            <a:r>
              <a:rPr lang="en-US" altLang="zh-CN" sz="2800" dirty="0">
                <a:solidFill>
                  <a:srgbClr val="0000FF"/>
                </a:solidFill>
              </a:rPr>
              <a:t>we have the same hard disk and  processor we used in the former example. </a:t>
            </a:r>
          </a:p>
          <a:p>
            <a:pPr marL="533400" lvl="1" indent="419100">
              <a:lnSpc>
                <a:spcPct val="90000"/>
              </a:lnSpc>
              <a:buNone/>
            </a:pPr>
            <a:r>
              <a:rPr lang="en-US" altLang="zh-CN" sz="2400" b="1" dirty="0">
                <a:solidFill>
                  <a:srgbClr val="000404"/>
                </a:solidFill>
              </a:rPr>
              <a:t>Assume that the initial setup of a DMA transfer takes 1000 clock cycles for the processor, and assume the handling of the interrupt at DMA completion requires 500 clock cycles for the processor. </a:t>
            </a:r>
          </a:p>
          <a:p>
            <a:pPr marL="533400" lvl="1" indent="419100">
              <a:lnSpc>
                <a:spcPct val="90000"/>
              </a:lnSpc>
              <a:buNone/>
            </a:pPr>
            <a:r>
              <a:rPr lang="en-US" altLang="zh-CN" sz="2400" b="1" dirty="0">
                <a:solidFill>
                  <a:srgbClr val="000404"/>
                </a:solidFill>
              </a:rPr>
              <a:t>The hard disk has a transfer rate of </a:t>
            </a:r>
            <a:r>
              <a:rPr lang="en-US" altLang="zh-CN" sz="2400" b="1" dirty="0" err="1">
                <a:solidFill>
                  <a:srgbClr val="000404"/>
                </a:solidFill>
              </a:rPr>
              <a:t>4MB</a:t>
            </a:r>
            <a:r>
              <a:rPr lang="en-US" altLang="zh-CN" sz="2400" b="1" dirty="0">
                <a:solidFill>
                  <a:srgbClr val="000404"/>
                </a:solidFill>
              </a:rPr>
              <a:t>/sec and uses DMA. The average transfer from disk is 8 KB. Assume the disk is actively transferring 100% of the time. </a:t>
            </a:r>
          </a:p>
          <a:p>
            <a:pPr marL="533400" lvl="1" indent="419100">
              <a:lnSpc>
                <a:spcPct val="90000"/>
              </a:lnSpc>
              <a:buNone/>
            </a:pPr>
            <a:r>
              <a:rPr lang="en-US" altLang="zh-CN" sz="2400" b="1" dirty="0">
                <a:solidFill>
                  <a:srgbClr val="FF3300"/>
                </a:solidFill>
              </a:rPr>
              <a:t>Please find</a:t>
            </a:r>
            <a:r>
              <a:rPr lang="en-US" altLang="zh-CN" sz="2400" b="1" dirty="0">
                <a:solidFill>
                  <a:srgbClr val="000404"/>
                </a:solidFill>
              </a:rPr>
              <a:t> what fraction of the processor time is consumed.</a:t>
            </a:r>
          </a:p>
        </p:txBody>
      </p:sp>
      <p:sp>
        <p:nvSpPr>
          <p:cNvPr id="5" name="灯片编号占位符 7"/>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06E96646-D83D-42FE-9BB2-500374BF2A37}" type="slidenum">
              <a:rPr lang="en-US" altLang="zh-CN"/>
              <a:pPr>
                <a:defRPr/>
              </a:pPr>
              <a:t>99</a:t>
            </a:fld>
            <a:endParaRPr lang="en-US" altLang="zh-CN"/>
          </a:p>
        </p:txBody>
      </p:sp>
    </p:spTree>
  </p:cSld>
  <p:clrMapOvr>
    <a:masterClrMapping/>
  </p:clrMapOvr>
  <p:transition spd="med">
    <p:random/>
  </p:transition>
  <p:timing>
    <p:tnLst>
      <p:par>
        <p:cTn id="1" dur="indefinite" restart="never" nodeType="tmRoot"/>
      </p:par>
    </p:tnLst>
  </p:timing>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rnd" cmpd="sng" algn="ctr">
          <a:solidFill>
            <a:srgbClr val="007A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chemeClr val="hlink"/>
          </a:buClr>
          <a:buSzTx/>
          <a:buFontTx/>
          <a:buNone/>
          <a:tabLst/>
          <a:defRPr kumimoji="0" lang="zh-CN" altLang="en-US" sz="1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rnd" cmpd="sng" algn="ctr">
          <a:solidFill>
            <a:srgbClr val="007A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chemeClr val="hlink"/>
          </a:buClr>
          <a:buSzTx/>
          <a:buFontTx/>
          <a:buNone/>
          <a:tabLst/>
          <a:defRPr kumimoji="0" lang="zh-CN" altLang="en-US" sz="1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母版2">
  <a:themeElements>
    <a:clrScheme name="母版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rnd" cmpd="sng" algn="ctr">
          <a:solidFill>
            <a:srgbClr val="007A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chemeClr val="hlink"/>
          </a:buClr>
          <a:buSzTx/>
          <a:buFontTx/>
          <a:buNone/>
          <a:tabLst/>
          <a:defRPr kumimoji="0" lang="zh-CN" altLang="en-US" sz="1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rnd" cmpd="sng" algn="ctr">
          <a:solidFill>
            <a:srgbClr val="007A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chemeClr val="hlink"/>
          </a:buClr>
          <a:buSzTx/>
          <a:buFontTx/>
          <a:buNone/>
          <a:tabLst/>
          <a:defRPr kumimoji="0" lang="zh-CN" altLang="en-US" sz="1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母版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Arch_Lab</Template>
  <TotalTime>5571</TotalTime>
  <Words>8302</Words>
  <Application>Microsoft Office PowerPoint</Application>
  <PresentationFormat>宽屏</PresentationFormat>
  <Paragraphs>1324</Paragraphs>
  <Slides>130</Slides>
  <Notes>2</Notes>
  <HiddenSlides>0</HiddenSlides>
  <MMClips>0</MMClips>
  <ScaleCrop>false</ScaleCrop>
  <HeadingPairs>
    <vt:vector size="8" baseType="variant">
      <vt:variant>
        <vt:lpstr>已用的字体</vt:lpstr>
      </vt:variant>
      <vt:variant>
        <vt:i4>10</vt:i4>
      </vt:variant>
      <vt:variant>
        <vt:lpstr>主题</vt:lpstr>
      </vt:variant>
      <vt:variant>
        <vt:i4>6</vt:i4>
      </vt:variant>
      <vt:variant>
        <vt:lpstr>嵌入 OLE 服务器</vt:lpstr>
      </vt:variant>
      <vt:variant>
        <vt:i4>1</vt:i4>
      </vt:variant>
      <vt:variant>
        <vt:lpstr>幻灯片标题</vt:lpstr>
      </vt:variant>
      <vt:variant>
        <vt:i4>130</vt:i4>
      </vt:variant>
    </vt:vector>
  </HeadingPairs>
  <TitlesOfParts>
    <vt:vector size="147" baseType="lpstr">
      <vt:lpstr>Arial Unicode MS</vt:lpstr>
      <vt:lpstr>Times-Roman</vt:lpstr>
      <vt:lpstr>宋体</vt:lpstr>
      <vt:lpstr>Arial</vt:lpstr>
      <vt:lpstr>Comic Sans MS</vt:lpstr>
      <vt:lpstr>Helvetica</vt:lpstr>
      <vt:lpstr>Symbol</vt:lpstr>
      <vt:lpstr>Tahoma</vt:lpstr>
      <vt:lpstr>Times New Roman</vt:lpstr>
      <vt:lpstr>Wingdings</vt:lpstr>
      <vt:lpstr>1_Default Design</vt:lpstr>
      <vt:lpstr>自定义设计方案</vt:lpstr>
      <vt:lpstr>母版2</vt:lpstr>
      <vt:lpstr>Default Design</vt:lpstr>
      <vt:lpstr>诗情画意</vt:lpstr>
      <vt:lpstr>1_诗情画意</vt:lpstr>
      <vt:lpstr>Visio</vt:lpstr>
      <vt:lpstr>Computer  Organization &amp; Design —The Hardware/Software Interface</vt:lpstr>
      <vt:lpstr>Contents</vt:lpstr>
      <vt:lpstr>PowerPoint 演示文稿</vt:lpstr>
      <vt:lpstr>PowerPoint 演示文稿</vt:lpstr>
      <vt:lpstr>Three characteristics</vt:lpstr>
      <vt:lpstr>Two ways to measure throughput</vt:lpstr>
      <vt:lpstr>PowerPoint 演示文稿</vt:lpstr>
      <vt:lpstr>Important but neglected</vt:lpstr>
      <vt:lpstr>Amdahl’s law remind us that ignoring I/O is dangerous</vt:lpstr>
      <vt:lpstr>任务管理器（IO相关）</vt:lpstr>
      <vt:lpstr>6.2 Dependability, Reliability, and Availability </vt:lpstr>
      <vt:lpstr>PowerPoint 演示文稿</vt:lpstr>
      <vt:lpstr>Summary of studies of reasons for failures</vt:lpstr>
      <vt:lpstr>Three ways to improve MTTF</vt:lpstr>
      <vt:lpstr>6.3 Disk Storage</vt:lpstr>
      <vt:lpstr>The organization of hard disk</vt:lpstr>
      <vt:lpstr>PowerPoint 演示文稿</vt:lpstr>
      <vt:lpstr>What’s Inside A Disk Drive?</vt:lpstr>
      <vt:lpstr>Access the disk</vt:lpstr>
      <vt:lpstr>PowerPoint 演示文稿</vt:lpstr>
      <vt:lpstr>硬盘接口</vt:lpstr>
      <vt:lpstr>Disk Size</vt:lpstr>
      <vt:lpstr>PowerPoint 演示文稿</vt:lpstr>
      <vt:lpstr>资源监视器（磁盘）</vt:lpstr>
      <vt:lpstr>系统信息</vt:lpstr>
      <vt:lpstr>6.4  Flash Storage </vt:lpstr>
      <vt:lpstr>Nor flash/Nand flash</vt:lpstr>
      <vt:lpstr>SSD</vt:lpstr>
      <vt:lpstr>6.5  Connecting Processors, Memory, and I/O Devices </vt:lpstr>
      <vt:lpstr>three characteristics of I/O systems: </vt:lpstr>
      <vt:lpstr>Buses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总线</vt:lpstr>
      <vt:lpstr>ISA</vt:lpstr>
      <vt:lpstr>PCI</vt:lpstr>
      <vt:lpstr>PC104总线 </vt:lpstr>
      <vt:lpstr>PCIE: PCI Express</vt:lpstr>
      <vt:lpstr>PowerPoint 演示文稿</vt:lpstr>
      <vt:lpstr>PowerPoint 演示文稿</vt:lpstr>
      <vt:lpstr>SPI总线 </vt:lpstr>
      <vt:lpstr>I2C总线 </vt:lpstr>
      <vt:lpstr>SMBus总线 </vt:lpstr>
      <vt:lpstr>CAN总线</vt:lpstr>
      <vt:lpstr>PowerPoint 演示文稿</vt:lpstr>
      <vt:lpstr>无线USB</vt:lpstr>
      <vt:lpstr>Key characteristics of five dominant I/O standards.</vt:lpstr>
      <vt:lpstr>The I/0 Interconnects of the x86 Processors </vt:lpstr>
      <vt:lpstr>PowerPoint 演示文稿</vt:lpstr>
      <vt:lpstr>三大芯片</vt:lpstr>
      <vt:lpstr>芯片组chip set</vt:lpstr>
      <vt:lpstr>北桥NorthBridge</vt:lpstr>
      <vt:lpstr>北桥相关概念</vt:lpstr>
      <vt:lpstr>南桥South Bridge</vt:lpstr>
      <vt:lpstr>6.6  Interfacing I/O Devices to the Processor, Memory, and Operating System </vt:lpstr>
      <vt:lpstr>Giving Commands to I/O Devices   --Two methods used to address the device</vt:lpstr>
      <vt:lpstr>PowerPoint 演示文稿</vt:lpstr>
      <vt:lpstr>PowerPoint 演示文稿</vt:lpstr>
      <vt:lpstr>PowerPoint 演示文稿</vt:lpstr>
      <vt:lpstr>PowerPoint 演示文稿</vt:lpstr>
      <vt:lpstr>PowerPoint 演示文稿</vt:lpstr>
      <vt:lpstr> Communication with the Processor</vt:lpstr>
      <vt:lpstr>Compare  polling, interrupts, DMA</vt:lpstr>
      <vt:lpstr>Interrupt-Driven I/O mode</vt:lpstr>
      <vt:lpstr>Interrupt Priority Levels </vt:lpstr>
      <vt:lpstr>Steps that must occur in handling an interrupt</vt:lpstr>
      <vt:lpstr>Order of interruption processing</vt:lpstr>
      <vt:lpstr>Why we need  Interrupt Mask ?</vt:lpstr>
      <vt:lpstr>Changing interrupt processing  order</vt:lpstr>
      <vt:lpstr>Using the interrupt mask1 </vt:lpstr>
      <vt:lpstr>DMA transfer mode</vt:lpstr>
      <vt:lpstr>Steps of DMA transfer</vt:lpstr>
      <vt:lpstr>6.7 I/O Performance Measures: Examples for Disk and File Systems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Overhead of Polling in an I/O System</vt:lpstr>
      <vt:lpstr>PowerPoint 演示文稿</vt:lpstr>
      <vt:lpstr>PowerPoint 演示文稿</vt:lpstr>
      <vt:lpstr>PowerPoint 演示文稿</vt:lpstr>
      <vt:lpstr>PowerPoint 演示文稿</vt:lpstr>
      <vt:lpstr> Overhead of I/O Using DMA</vt:lpstr>
      <vt:lpstr>     Time for each 8KB transfer is:          8KB/(4MB/second)=2×10-3seconds.      It requires the following cycles per second:</vt:lpstr>
      <vt:lpstr>6.8 Designing an I/O system</vt:lpstr>
      <vt:lpstr>I/O System Design</vt:lpstr>
      <vt:lpstr>PowerPoint 演示文稿</vt:lpstr>
      <vt:lpstr>PowerPoint 演示文稿</vt:lpstr>
      <vt:lpstr>PowerPoint 演示文稿</vt:lpstr>
      <vt:lpstr>PowerPoint 演示文稿</vt:lpstr>
      <vt:lpstr>Interrupt-driven IO</vt:lpstr>
      <vt:lpstr>Process State</vt:lpstr>
      <vt:lpstr>Where to Save Processor State?</vt:lpstr>
      <vt:lpstr>Supervisor Stack</vt:lpstr>
      <vt:lpstr>Invoking the Service Routine and back</vt:lpstr>
      <vt:lpstr>Returning from Interrupt</vt:lpstr>
      <vt:lpstr>PowerPoint 演示文稿</vt:lpstr>
      <vt:lpstr>6.9 Parallelism and I/O: Redundant Arrays of Inexpensive Disks </vt:lpstr>
      <vt:lpstr>RAID:  Redundant Arrays of Inexpensive Disks</vt:lpstr>
      <vt:lpstr>Use Arrays of Small Disks?</vt:lpstr>
      <vt:lpstr>Array Reliability</vt:lpstr>
      <vt:lpstr>Redundant Arrays of (Inexpensive) Disks</vt:lpstr>
      <vt:lpstr>RAID 0: No Redundancy</vt:lpstr>
      <vt:lpstr>RAID 1:  Disk Mirroring/Shadowing</vt:lpstr>
      <vt:lpstr>RAID 3:  Bit-Interleaved Parity Disk</vt:lpstr>
      <vt:lpstr>Inspiration for RAID 4</vt:lpstr>
      <vt:lpstr>RAID 4: High I/O Rate Parity</vt:lpstr>
      <vt:lpstr>Problems of Disk Arrays:  Small Writes</vt:lpstr>
      <vt:lpstr>Inspiration for RAID 5</vt:lpstr>
      <vt:lpstr>RAID 5:  High I/O Rate Interleaved Parity</vt:lpstr>
      <vt:lpstr>RAID 6: P+Q Redundancy</vt:lpstr>
      <vt:lpstr>Summary: RAID Techniques: Goal was performance, popularity due to reliability of storage</vt:lpstr>
      <vt:lpstr>RAID alternatives</vt:lpstr>
      <vt:lpstr>END</vt:lpstr>
    </vt:vector>
  </TitlesOfParts>
  <Company>zju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dc:title>
  <dc:creator>sqs</dc:creator>
  <cp:lastModifiedBy>jiangxh</cp:lastModifiedBy>
  <cp:revision>297</cp:revision>
  <dcterms:created xsi:type="dcterms:W3CDTF">2003-08-28T15:28:42Z</dcterms:created>
  <dcterms:modified xsi:type="dcterms:W3CDTF">2021-06-22T14:29:29Z</dcterms:modified>
</cp:coreProperties>
</file>